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2" r:id="rId2"/>
  </p:sldIdLst>
  <p:sldSz cx="12192000" cy="6858000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 Clarkson" initials="KC" lastIdx="1" clrIdx="0">
    <p:extLst>
      <p:ext uri="{19B8F6BF-5375-455C-9EA6-DF929625EA0E}">
        <p15:presenceInfo xmlns:p15="http://schemas.microsoft.com/office/powerpoint/2012/main" userId="S-1-5-21-3788061531-3031546203-1704091992-112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>
      <p:cViewPr varScale="1">
        <p:scale>
          <a:sx n="87" d="100"/>
          <a:sy n="87" d="100"/>
        </p:scale>
        <p:origin x="437" y="62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FB29968-098F-4144-BA8C-FA482559BCA9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2</a:t>
          </a: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300" b="0" dirty="0" smtClean="0">
              <a:latin typeface="XCCW Joined 4a" panose="03050602040000000000" pitchFamily="66" charset="0"/>
            </a:rPr>
            <a:t>Lesson 2</a:t>
          </a:r>
        </a:p>
        <a:p>
          <a:r>
            <a:rPr lang="en-GB" sz="1300" b="1" dirty="0" smtClean="0">
              <a:latin typeface="XCCW Joined 4a" panose="03050602040000000000" pitchFamily="66" charset="0"/>
            </a:rPr>
            <a:t>SETTLEMENTS</a:t>
          </a:r>
        </a:p>
        <a:p>
          <a:r>
            <a:rPr lang="en-GB" sz="1300" b="0" dirty="0" smtClean="0">
              <a:latin typeface="XCCW Joined 4a" panose="03050602040000000000" pitchFamily="66" charset="0"/>
            </a:rPr>
            <a:t>How different was life in the Stone Age when man started to farm?</a:t>
          </a:r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300" b="0" i="1" dirty="0" smtClean="0">
              <a:solidFill>
                <a:srgbClr val="FFFF00"/>
              </a:solidFill>
              <a:latin typeface="XCCW Joined 4a" panose="03050602040000000000" pitchFamily="66" charset="0"/>
            </a:rPr>
            <a:t>Palaeolithic </a:t>
          </a:r>
        </a:p>
        <a:p>
          <a:r>
            <a:rPr lang="en-GB" sz="1300" b="0" i="1" dirty="0" smtClean="0">
              <a:solidFill>
                <a:srgbClr val="FFFF00"/>
              </a:solidFill>
              <a:latin typeface="XCCW Joined 4a" panose="03050602040000000000" pitchFamily="66" charset="0"/>
            </a:rPr>
            <a:t>Mesolithic </a:t>
          </a:r>
        </a:p>
        <a:p>
          <a:r>
            <a:rPr lang="en-GB" sz="1300" b="0" i="1" dirty="0" smtClean="0">
              <a:solidFill>
                <a:srgbClr val="FFFF00"/>
              </a:solidFill>
              <a:latin typeface="XCCW Joined 4a" panose="03050602040000000000" pitchFamily="66" charset="0"/>
            </a:rPr>
            <a:t>Neolithic</a:t>
          </a:r>
        </a:p>
        <a:p>
          <a:endParaRPr lang="en-GB" sz="1600" b="0" dirty="0" smtClean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300" b="0" dirty="0" smtClean="0">
              <a:latin typeface="XCCW Joined 4a" panose="03050602040000000000" pitchFamily="66" charset="0"/>
            </a:rPr>
            <a:t>Lesson 3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300" b="1" dirty="0" smtClean="0">
              <a:latin typeface="XCCW Joined 4a" panose="03050602040000000000" pitchFamily="66" charset="0"/>
            </a:rPr>
            <a:t>LEGACY</a:t>
          </a:r>
        </a:p>
        <a:p>
          <a:pPr marL="0" indent="0" defTabSz="914400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r>
            <a:rPr lang="en-GB" sz="1300" b="0" dirty="0" smtClean="0">
              <a:latin typeface="XCCW Joined 4a" panose="03050602040000000000" pitchFamily="66" charset="0"/>
            </a:rPr>
            <a:t>What can we learn about life in the Stone Age from studying </a:t>
          </a:r>
          <a:r>
            <a:rPr lang="en-GB" sz="1300" b="0" dirty="0" err="1" smtClean="0">
              <a:latin typeface="XCCW Joined 4a" panose="03050602040000000000" pitchFamily="66" charset="0"/>
            </a:rPr>
            <a:t>Skara</a:t>
          </a:r>
          <a:r>
            <a:rPr lang="en-GB" sz="1300" b="0" dirty="0" smtClean="0">
              <a:latin typeface="XCCW Joined 4a" panose="03050602040000000000" pitchFamily="66" charset="0"/>
            </a:rPr>
            <a:t> Brae?</a:t>
          </a:r>
        </a:p>
        <a:p>
          <a:pPr marL="0" indent="0" defTabSz="914400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r>
            <a:rPr lang="en-GB" sz="1300" b="0" i="1" dirty="0" smtClean="0">
              <a:solidFill>
                <a:srgbClr val="FFFF00"/>
              </a:solidFill>
              <a:latin typeface="XCCW Joined 4a" panose="03050602040000000000" pitchFamily="66" charset="0"/>
            </a:rPr>
            <a:t>excavation</a:t>
          </a:r>
          <a:endParaRPr lang="en-GB" sz="1300" b="0" dirty="0" smtClean="0">
            <a:solidFill>
              <a:srgbClr val="FFFF00"/>
            </a:solidFill>
            <a:latin typeface="XCCW Joined 4a" panose="03050602040000000000" pitchFamily="66" charset="0"/>
          </a:endParaRPr>
        </a:p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700" b="0" dirty="0">
            <a:latin typeface="XCCW Joined 4a" panose="03050602040000000000" pitchFamily="66" charset="0"/>
          </a:endParaRPr>
        </a:p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" b="0" dirty="0">
            <a:latin typeface="XCCW Joined 4a" panose="03050602040000000000" pitchFamily="66" charset="0"/>
          </a:endParaRP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/>
      <dgm:t>
        <a:bodyPr/>
        <a:lstStyle/>
        <a:p>
          <a:endParaRPr lang="en-GB" sz="1100" b="0" dirty="0">
            <a:latin typeface="XCCW Joined 4a" panose="03050602040000000000" pitchFamily="66" charset="0"/>
          </a:endParaRPr>
        </a:p>
        <a:p>
          <a:r>
            <a:rPr lang="en-GB" sz="1300" b="0" i="0" dirty="0">
              <a:latin typeface="XCCW Joined 4a" panose="03050602040000000000" pitchFamily="66" charset="0"/>
            </a:rPr>
            <a:t>Lesson </a:t>
          </a:r>
          <a:r>
            <a:rPr lang="en-GB" sz="1300" b="0" i="0" dirty="0" smtClean="0">
              <a:latin typeface="XCCW Joined 4a" panose="03050602040000000000" pitchFamily="66" charset="0"/>
            </a:rPr>
            <a:t>4</a:t>
          </a:r>
        </a:p>
        <a:p>
          <a:r>
            <a:rPr lang="en-GB" sz="1300" b="1" i="0" dirty="0" smtClean="0">
              <a:latin typeface="XCCW Joined 4a" panose="03050602040000000000" pitchFamily="66" charset="0"/>
            </a:rPr>
            <a:t>LEGACY</a:t>
          </a:r>
        </a:p>
        <a:p>
          <a:r>
            <a:rPr lang="en-GB" sz="1300" b="0" i="0" dirty="0" smtClean="0">
              <a:latin typeface="XCCW Joined 4a" panose="03050602040000000000" pitchFamily="66" charset="0"/>
            </a:rPr>
            <a:t>Why is it so difficult to work out why Stone </a:t>
          </a:r>
          <a:r>
            <a:rPr lang="en-GB" sz="1300" b="0" i="0" dirty="0" err="1" smtClean="0">
              <a:latin typeface="XCCW Joined 4a" panose="03050602040000000000" pitchFamily="66" charset="0"/>
            </a:rPr>
            <a:t>Henge</a:t>
          </a:r>
          <a:r>
            <a:rPr lang="en-GB" sz="1300" b="0" i="0" dirty="0" smtClean="0">
              <a:latin typeface="XCCW Joined 4a" panose="03050602040000000000" pitchFamily="66" charset="0"/>
            </a:rPr>
            <a:t> was built?</a:t>
          </a:r>
          <a:endParaRPr lang="en-GB" sz="1300" b="0" i="0" dirty="0" smtClean="0">
            <a:latin typeface="XCCW Joined 4a" panose="03050602040000000000" pitchFamily="66" charset="0"/>
          </a:endParaRPr>
        </a:p>
        <a:p>
          <a:r>
            <a:rPr lang="en-GB" sz="1300" b="0" i="1" dirty="0" smtClean="0">
              <a:solidFill>
                <a:srgbClr val="FFFF00"/>
              </a:solidFill>
              <a:latin typeface="XCCW Joined 4a" panose="03050602040000000000" pitchFamily="66" charset="0"/>
            </a:rPr>
            <a:t>speculate</a:t>
          </a:r>
          <a:endParaRPr lang="en-GB" sz="1300" b="0" i="1" dirty="0">
            <a:solidFill>
              <a:srgbClr val="FFFF00"/>
            </a:solidFill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/>
      <dgm:t>
        <a:bodyPr/>
        <a:lstStyle/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100" b="0" dirty="0">
            <a:latin typeface="XCCW Joined 4a" panose="03050602040000000000" pitchFamily="66" charset="0"/>
          </a:endParaRPr>
        </a:p>
        <a:p>
          <a:r>
            <a:rPr lang="en-GB" sz="1300" b="0" dirty="0">
              <a:latin typeface="XCCW Joined 4a" panose="03050602040000000000" pitchFamily="66" charset="0"/>
            </a:rPr>
            <a:t>Lesson </a:t>
          </a:r>
          <a:r>
            <a:rPr lang="en-GB" sz="1300" b="0" dirty="0" smtClean="0">
              <a:latin typeface="XCCW Joined 4a" panose="03050602040000000000" pitchFamily="66" charset="0"/>
            </a:rPr>
            <a:t>5</a:t>
          </a:r>
        </a:p>
        <a:p>
          <a:r>
            <a:rPr lang="en-GB" sz="1300" b="1" dirty="0" smtClean="0">
              <a:latin typeface="XCCW Joined 4a" panose="03050602040000000000" pitchFamily="66" charset="0"/>
            </a:rPr>
            <a:t>LEADERSHIP</a:t>
          </a:r>
        </a:p>
        <a:p>
          <a:r>
            <a:rPr lang="en-GB" sz="1300" b="0" dirty="0" smtClean="0">
              <a:latin typeface="XCCW Joined 4a" panose="03050602040000000000" pitchFamily="66" charset="0"/>
            </a:rPr>
            <a:t>How much did life really change during the Iron Age and how can we possibly know?</a:t>
          </a:r>
          <a:endParaRPr lang="en-GB" sz="1300" b="0" dirty="0">
            <a:latin typeface="XCCW Joined 4a" panose="03050602040000000000" pitchFamily="66" charset="0"/>
          </a:endParaRPr>
        </a:p>
        <a:p>
          <a:r>
            <a:rPr lang="en-GB" sz="1300" b="0" i="1" dirty="0" smtClean="0">
              <a:solidFill>
                <a:srgbClr val="FFFF00"/>
              </a:solidFill>
              <a:latin typeface="XCCW Joined 4a" panose="03050602040000000000" pitchFamily="66" charset="0"/>
            </a:rPr>
            <a:t>interpretation</a:t>
          </a:r>
        </a:p>
        <a:p>
          <a:r>
            <a:rPr lang="en-GB" sz="1300" b="0" i="1" dirty="0" smtClean="0">
              <a:latin typeface="XCCW Joined 4a" panose="03050602040000000000" pitchFamily="66" charset="0"/>
            </a:rPr>
            <a:t>perspective</a:t>
          </a:r>
        </a:p>
        <a:p>
          <a:endParaRPr lang="en-GB" sz="1300" b="0" i="1" dirty="0" smtClean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49B8707-91B5-4275-AF12-0B2967FE8EEC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300" b="0" dirty="0">
            <a:latin typeface="XCCW Joined 4a" panose="03050602040000000000" pitchFamily="66" charset="0"/>
          </a:endParaRPr>
        </a:p>
        <a:p>
          <a:r>
            <a:rPr lang="en-GB" sz="1300" b="0" dirty="0" smtClean="0">
              <a:latin typeface="XCCW Joined 4a" panose="03050602040000000000" pitchFamily="66" charset="0"/>
            </a:rPr>
            <a:t>Lesson </a:t>
          </a:r>
          <a:r>
            <a:rPr lang="en-GB" sz="1300" b="0" dirty="0">
              <a:latin typeface="XCCW Joined 4a" panose="03050602040000000000" pitchFamily="66" charset="0"/>
            </a:rPr>
            <a:t>1</a:t>
          </a:r>
        </a:p>
        <a:p>
          <a:r>
            <a:rPr lang="en-GB" sz="1300" b="1" dirty="0" smtClean="0">
              <a:latin typeface="XCCW Joined 4a" panose="03050602040000000000" pitchFamily="66" charset="0"/>
            </a:rPr>
            <a:t>SETTLEMENTS</a:t>
          </a:r>
          <a:endParaRPr lang="en-GB" sz="1300" b="1" dirty="0">
            <a:latin typeface="XCCW Joined 4a" panose="03050602040000000000" pitchFamily="66" charset="0"/>
          </a:endParaRPr>
        </a:p>
        <a:p>
          <a:r>
            <a:rPr lang="en-GB" sz="1300" b="0" dirty="0" smtClean="0">
              <a:latin typeface="XCCW Joined 4a" panose="03050602040000000000" pitchFamily="66" charset="0"/>
            </a:rPr>
            <a:t>Was the Stone Age man simply a hunter and gatherer?</a:t>
          </a:r>
          <a:endParaRPr lang="en-GB" sz="1300" b="0" dirty="0">
            <a:latin typeface="XCCW Joined 4a" panose="03050602040000000000" pitchFamily="66" charset="0"/>
          </a:endParaRPr>
        </a:p>
        <a:p>
          <a:r>
            <a:rPr lang="en-GB" sz="1300" b="0" i="1" dirty="0" smtClean="0">
              <a:solidFill>
                <a:srgbClr val="FFFF00"/>
              </a:solidFill>
              <a:latin typeface="XCCW Joined 4a" panose="03050602040000000000" pitchFamily="66" charset="0"/>
            </a:rPr>
            <a:t>lifestyles</a:t>
          </a:r>
          <a:endParaRPr lang="en-GB" sz="1300" b="0" i="1" dirty="0">
            <a:solidFill>
              <a:srgbClr val="FFFF00"/>
            </a:solidFill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20032D81-8077-4CA6-8316-A098CA2A072C}">
      <dgm:prSet phldrT="[Text]" custT="1"/>
      <dgm:spPr/>
      <dgm:t>
        <a:bodyPr/>
        <a:lstStyle/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050" b="0" dirty="0">
            <a:latin typeface="XCCW Joined 4a" panose="03050602040000000000" pitchFamily="66" charset="0"/>
          </a:endParaRPr>
        </a:p>
        <a:p>
          <a:r>
            <a:rPr lang="en-GB" sz="1300" b="0" dirty="0">
              <a:latin typeface="XCCW Joined 4a" panose="03050602040000000000" pitchFamily="66" charset="0"/>
            </a:rPr>
            <a:t>Lesson 6</a:t>
          </a:r>
        </a:p>
        <a:p>
          <a:r>
            <a:rPr lang="en-GB" sz="1300" b="1" dirty="0">
              <a:latin typeface="XCCW Joined 4a" panose="03050602040000000000" pitchFamily="66" charset="0"/>
            </a:rPr>
            <a:t>ASSESSMENT</a:t>
          </a:r>
        </a:p>
        <a:p>
          <a:r>
            <a:rPr lang="en-GB" sz="1300" b="0" dirty="0">
              <a:latin typeface="XCCW Joined 4a" panose="03050602040000000000" pitchFamily="66" charset="0"/>
            </a:rPr>
            <a:t>How did life change during the Stone Age to Iron Age period?</a:t>
          </a:r>
        </a:p>
        <a:p>
          <a:endParaRPr lang="en-GB" sz="1000" b="0" dirty="0">
            <a:latin typeface="XCCW Joined 4a" panose="03050602040000000000" pitchFamily="66" charset="0"/>
          </a:endParaRPr>
        </a:p>
        <a:p>
          <a:endParaRPr lang="en-GB" sz="1000" b="0" dirty="0">
            <a:latin typeface="XCCW Joined 4a" panose="03050602040000000000" pitchFamily="66" charset="0"/>
          </a:endParaRPr>
        </a:p>
        <a:p>
          <a:endParaRPr lang="en-GB" sz="1000" b="0" dirty="0">
            <a:latin typeface="XCCW Joined 4a" panose="03050602040000000000" pitchFamily="66" charset="0"/>
          </a:endParaRPr>
        </a:p>
        <a:p>
          <a:endParaRPr lang="en-GB" sz="1000" b="0" dirty="0">
            <a:latin typeface="XCCW Joined 4a" panose="03050602040000000000" pitchFamily="66" charset="0"/>
          </a:endParaRPr>
        </a:p>
        <a:p>
          <a:endParaRPr lang="en-GB" sz="1000" b="0" dirty="0">
            <a:latin typeface="XCCW Joined 4a" panose="03050602040000000000" pitchFamily="66" charset="0"/>
          </a:endParaRPr>
        </a:p>
      </dgm:t>
    </dgm:pt>
    <dgm:pt modelId="{528FF276-B026-47F7-9BEC-0C072D1C7706}" type="parTrans" cxnId="{55248A9B-60A3-421B-B07E-52A5EC39FA89}">
      <dgm:prSet/>
      <dgm:spPr/>
      <dgm:t>
        <a:bodyPr/>
        <a:lstStyle/>
        <a:p>
          <a:endParaRPr lang="en-US"/>
        </a:p>
      </dgm:t>
    </dgm:pt>
    <dgm:pt modelId="{F4C1F557-C423-4C3D-A726-48009B06EF22}" type="sibTrans" cxnId="{55248A9B-60A3-421B-B07E-52A5EC39FA89}">
      <dgm:prSet/>
      <dgm:spPr/>
      <dgm:t>
        <a:bodyPr/>
        <a:lstStyle/>
        <a:p>
          <a:endParaRPr lang="en-US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1780F6-F0CD-4841-8D4B-2DC25E9B30DB}" type="pres">
      <dgm:prSet presAssocID="{E5BEDC7C-553A-4561-B17E-7100D38F4D08}" presName="fgShape" presStyleLbl="fgShp" presStyleIdx="0" presStyleCnt="1" custScaleX="105035" custScaleY="123158" custLinFactNeighborX="-334" custLinFactNeighborY="-1049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6"/>
      <dgm:spPr/>
      <dgm:t>
        <a:bodyPr/>
        <a:lstStyle/>
        <a:p>
          <a:endParaRPr lang="en-US"/>
        </a:p>
      </dgm:t>
    </dgm:pt>
    <dgm:pt modelId="{CE937E64-5DD3-47DF-BDF8-2B4AB86ADF74}" type="pres">
      <dgm:prSet presAssocID="{649B8707-91B5-4275-AF12-0B2967FE8EEC}" presName="nodeTx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D4C0F2-9F06-4B82-8D7F-43CABDE217ED}" type="pres">
      <dgm:prSet presAssocID="{649B8707-91B5-4275-AF12-0B2967FE8EEC}" presName="invisiNode" presStyleLbl="node1" presStyleIdx="0" presStyleCnt="6"/>
      <dgm:spPr/>
    </dgm:pt>
    <dgm:pt modelId="{A4AF70E2-AB9D-4BDA-B16F-E363CAA5BAEF}" type="pres">
      <dgm:prSet presAssocID="{649B8707-91B5-4275-AF12-0B2967FE8EEC}" presName="imagNode" presStyleLbl="fgImgPlace1" presStyleIdx="0" presStyleCnt="6" custScaleX="94682" custScaleY="78336" custLinFactNeighborY="-2538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6452CF4B-DFE5-4C39-A7BB-C4468338D55F}" type="pres">
      <dgm:prSet presAssocID="{031ACD68-B8D7-469E-8014-68E441FEDB4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6"/>
      <dgm:spPr/>
      <dgm:t>
        <a:bodyPr/>
        <a:lstStyle/>
        <a:p>
          <a:endParaRPr lang="en-US"/>
        </a:p>
      </dgm:t>
    </dgm:pt>
    <dgm:pt modelId="{6BE3D008-BE38-487E-B5A0-1765CA514D9A}" type="pres">
      <dgm:prSet presAssocID="{9FB29968-098F-4144-BA8C-FA482559BCA9}" presName="nodeTx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627767-6E46-4133-B632-5C77BA618DC4}" type="pres">
      <dgm:prSet presAssocID="{9FB29968-098F-4144-BA8C-FA482559BCA9}" presName="invisiNode" presStyleLbl="node1" presStyleIdx="1" presStyleCnt="6"/>
      <dgm:spPr/>
    </dgm:pt>
    <dgm:pt modelId="{DB3C1541-C7B9-4C8C-BD89-11ABF3B3E594}" type="pres">
      <dgm:prSet presAssocID="{9FB29968-098F-4144-BA8C-FA482559BCA9}" presName="imagNode" presStyleLbl="fgImgPlace1" presStyleIdx="1" presStyleCnt="6" custScaleX="93721" custScaleY="78336" custLinFactNeighborY="-2538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2572BE88-3349-4214-B5AA-19671A35C921}" type="pres">
      <dgm:prSet presAssocID="{AFE94213-D37E-4650-8805-DF8C3B9767D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6" custScaleX="112524" custLinFactNeighborX="-3578" custLinFactNeighborY="-255"/>
      <dgm:spPr/>
      <dgm:t>
        <a:bodyPr/>
        <a:lstStyle/>
        <a:p>
          <a:endParaRPr lang="en-US"/>
        </a:p>
      </dgm:t>
    </dgm:pt>
    <dgm:pt modelId="{0F2B018F-D615-4C0D-801D-E72E45261784}" type="pres">
      <dgm:prSet presAssocID="{DC4C3BF1-755A-4D3D-B3A0-62AEF2D778D1}" presName="nodeTx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929A6F-A45F-4A79-9772-AD97BDB51179}" type="pres">
      <dgm:prSet presAssocID="{DC4C3BF1-755A-4D3D-B3A0-62AEF2D778D1}" presName="invisiNode" presStyleLbl="node1" presStyleIdx="2" presStyleCnt="6"/>
      <dgm:spPr/>
    </dgm:pt>
    <dgm:pt modelId="{A0296E4B-939C-4E80-9830-79834DAC2358}" type="pres">
      <dgm:prSet presAssocID="{DC4C3BF1-755A-4D3D-B3A0-62AEF2D778D1}" presName="imagNode" presStyleLbl="fgImgPlace1" presStyleIdx="2" presStyleCnt="6" custScaleX="89717" custScaleY="81855" custLinFactNeighborY="-2443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B671040F-B1D4-40D1-BFF9-60B4B4C56D7E}" type="pres">
      <dgm:prSet presAssocID="{E1EC06F8-3396-4B72-9185-371008F1780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6" custLinFactNeighborY="340"/>
      <dgm:spPr/>
      <dgm:t>
        <a:bodyPr/>
        <a:lstStyle/>
        <a:p>
          <a:endParaRPr lang="en-US"/>
        </a:p>
      </dgm:t>
    </dgm:pt>
    <dgm:pt modelId="{F3F71AED-2C1F-4AEA-B3B5-8F9515365556}" type="pres">
      <dgm:prSet presAssocID="{E9DF8AF1-582B-40F9-B8D9-149BC7DFED45}" presName="nodeTx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19F202-EDBC-4641-949D-C9D0BA20C90D}" type="pres">
      <dgm:prSet presAssocID="{E9DF8AF1-582B-40F9-B8D9-149BC7DFED45}" presName="invisiNode" presStyleLbl="node1" presStyleIdx="3" presStyleCnt="6"/>
      <dgm:spPr/>
    </dgm:pt>
    <dgm:pt modelId="{80354586-CA8D-4C2A-98F7-57941F30ABF5}" type="pres">
      <dgm:prSet presAssocID="{E9DF8AF1-582B-40F9-B8D9-149BC7DFED45}" presName="imagNode" presStyleLbl="fgImgPlace1" presStyleIdx="3" presStyleCnt="6" custScaleX="94842" custScaleY="78336" custLinFactNeighborY="-25385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E57112C0-4AB5-48F4-B75F-FAF68929D7A1}" type="pres">
      <dgm:prSet presAssocID="{CA7FFC43-7A5E-4D86-B4E0-E8A7B484AA7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6" custLinFactNeighborX="578"/>
      <dgm:spPr/>
      <dgm:t>
        <a:bodyPr/>
        <a:lstStyle/>
        <a:p>
          <a:endParaRPr lang="en-US"/>
        </a:p>
      </dgm:t>
    </dgm:pt>
    <dgm:pt modelId="{5FA0BB95-2334-4693-B0FF-FBFC53798596}" type="pres">
      <dgm:prSet presAssocID="{DD28CAB9-36A6-4ECA-9250-3DCF64A32204}" presName="nodeTx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899F62-A298-42F5-8D2D-1D3386171CCB}" type="pres">
      <dgm:prSet presAssocID="{DD28CAB9-36A6-4ECA-9250-3DCF64A32204}" presName="invisiNode" presStyleLbl="node1" presStyleIdx="4" presStyleCnt="6"/>
      <dgm:spPr/>
    </dgm:pt>
    <dgm:pt modelId="{C6D7D6F5-0C66-4964-A3CD-2162C8E1D1D6}" type="pres">
      <dgm:prSet presAssocID="{DD28CAB9-36A6-4ECA-9250-3DCF64A32204}" presName="imagNode" presStyleLbl="fgImgPlace1" presStyleIdx="4" presStyleCnt="6" custScaleX="98765" custScaleY="78336" custLinFactNeighborY="-25385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C72B1302-8C1A-4E13-A1D6-8AA9C7EBF4E9}" type="pres">
      <dgm:prSet presAssocID="{9C3DE74F-7932-4772-BEE1-78B11A5D37DC}" presName="sibTrans" presStyleLbl="sibTrans2D1" presStyleIdx="0" presStyleCnt="0"/>
      <dgm:spPr/>
      <dgm:t>
        <a:bodyPr/>
        <a:lstStyle/>
        <a:p>
          <a:endParaRPr lang="en-US"/>
        </a:p>
      </dgm:t>
    </dgm:pt>
    <dgm:pt modelId="{A93F9028-EF4C-416D-A508-7ADF593A6506}" type="pres">
      <dgm:prSet presAssocID="{20032D81-8077-4CA6-8316-A098CA2A072C}" presName="compNode" presStyleCnt="0"/>
      <dgm:spPr/>
    </dgm:pt>
    <dgm:pt modelId="{C4C0793F-5D43-4CC7-A607-DCBAC9656309}" type="pres">
      <dgm:prSet presAssocID="{20032D81-8077-4CA6-8316-A098CA2A072C}" presName="bkgdShape" presStyleLbl="node1" presStyleIdx="5" presStyleCnt="6" custLinFactNeighborX="702" custLinFactNeighborY="-927"/>
      <dgm:spPr/>
      <dgm:t>
        <a:bodyPr/>
        <a:lstStyle/>
        <a:p>
          <a:endParaRPr lang="en-US"/>
        </a:p>
      </dgm:t>
    </dgm:pt>
    <dgm:pt modelId="{C229465E-6C39-416F-8F19-8348A1A02C64}" type="pres">
      <dgm:prSet presAssocID="{20032D81-8077-4CA6-8316-A098CA2A072C}" presName="nodeTx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42E0D8-D037-4F59-9E9F-9DA17C3A7A0A}" type="pres">
      <dgm:prSet presAssocID="{20032D81-8077-4CA6-8316-A098CA2A072C}" presName="invisiNode" presStyleLbl="node1" presStyleIdx="5" presStyleCnt="6"/>
      <dgm:spPr/>
    </dgm:pt>
    <dgm:pt modelId="{57B4FA7C-68F6-434C-9DC6-40EE2DC4BC93}" type="pres">
      <dgm:prSet presAssocID="{20032D81-8077-4CA6-8316-A098CA2A072C}" presName="imagNode" presStyleLbl="fgImgPlace1" presStyleIdx="5" presStyleCnt="6" custScaleY="77668" custLinFactNeighborX="0" custLinFactNeighborY="-23938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en-US"/>
        </a:p>
      </dgm:t>
    </dgm:pt>
  </dgm:ptLst>
  <dgm:cxnLst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B1F432DD-3438-43E4-B750-60A12BBE58CE}" type="presOf" srcId="{9C3DE74F-7932-4772-BEE1-78B11A5D37DC}" destId="{C72B1302-8C1A-4E13-A1D6-8AA9C7EBF4E9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55248A9B-60A3-421B-B07E-52A5EC39FA89}" srcId="{E5BEDC7C-553A-4561-B17E-7100D38F4D08}" destId="{20032D81-8077-4CA6-8316-A098CA2A072C}" srcOrd="5" destOrd="0" parTransId="{528FF276-B026-47F7-9BEC-0C072D1C7706}" sibTransId="{F4C1F557-C423-4C3D-A726-48009B06EF22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07EC73AF-D0D9-4FB0-8718-11756FBE0958}" type="presOf" srcId="{20032D81-8077-4CA6-8316-A098CA2A072C}" destId="{C4C0793F-5D43-4CC7-A607-DCBAC9656309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418E0FC4-FD64-4D62-A9DE-4C9E3F77E97A}" type="presOf" srcId="{20032D81-8077-4CA6-8316-A098CA2A072C}" destId="{C229465E-6C39-416F-8F19-8348A1A02C64}" srcOrd="1" destOrd="0" presId="urn:microsoft.com/office/officeart/2005/8/layout/hList7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FE422ED2-633E-4A15-8F01-32FBF94CD566}" type="presParOf" srcId="{E276E20A-B4CB-40B9-8241-10EA262ADB9F}" destId="{C72B1302-8C1A-4E13-A1D6-8AA9C7EBF4E9}" srcOrd="9" destOrd="0" presId="urn:microsoft.com/office/officeart/2005/8/layout/hList7"/>
    <dgm:cxn modelId="{EED7B136-7931-4E62-ABA3-2B38B9AAE44C}" type="presParOf" srcId="{E276E20A-B4CB-40B9-8241-10EA262ADB9F}" destId="{A93F9028-EF4C-416D-A508-7ADF593A6506}" srcOrd="10" destOrd="0" presId="urn:microsoft.com/office/officeart/2005/8/layout/hList7"/>
    <dgm:cxn modelId="{E1EC9256-FDF4-4313-90C7-42F213115286}" type="presParOf" srcId="{A93F9028-EF4C-416D-A508-7ADF593A6506}" destId="{C4C0793F-5D43-4CC7-A607-DCBAC9656309}" srcOrd="0" destOrd="0" presId="urn:microsoft.com/office/officeart/2005/8/layout/hList7"/>
    <dgm:cxn modelId="{D355F62C-ED50-4A94-894B-0F3264073E07}" type="presParOf" srcId="{A93F9028-EF4C-416D-A508-7ADF593A6506}" destId="{C229465E-6C39-416F-8F19-8348A1A02C64}" srcOrd="1" destOrd="0" presId="urn:microsoft.com/office/officeart/2005/8/layout/hList7"/>
    <dgm:cxn modelId="{7D6B05CA-58A3-4215-B926-046BE02A9D12}" type="presParOf" srcId="{A93F9028-EF4C-416D-A508-7ADF593A6506}" destId="{9742E0D8-D037-4F59-9E9F-9DA17C3A7A0A}" srcOrd="2" destOrd="0" presId="urn:microsoft.com/office/officeart/2005/8/layout/hList7"/>
    <dgm:cxn modelId="{0694BE78-D94B-4DAD-AFDA-B4E8AD7B9E14}" type="presParOf" srcId="{A93F9028-EF4C-416D-A508-7ADF593A6506}" destId="{57B4FA7C-68F6-434C-9DC6-40EE2DC4BC93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6705" y="0"/>
          <a:ext cx="1924546" cy="535674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3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Lesson </a:t>
          </a:r>
          <a:r>
            <a:rPr lang="en-GB" sz="1300" b="0" kern="1200" dirty="0">
              <a:latin typeface="XCCW Joined 4a" panose="03050602040000000000" pitchFamily="66" charset="0"/>
            </a:rPr>
            <a:t>1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1" kern="1200" dirty="0" smtClean="0">
              <a:latin typeface="XCCW Joined 4a" panose="03050602040000000000" pitchFamily="66" charset="0"/>
            </a:rPr>
            <a:t>SETTLEMENTS</a:t>
          </a:r>
          <a:endParaRPr lang="en-GB" sz="1300" b="1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Was the Stone Age man simply a hunter and gatherer?</a:t>
          </a:r>
          <a:endParaRPr lang="en-GB" sz="13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lifestyles</a:t>
          </a:r>
          <a:endParaRPr lang="en-GB" sz="1300" b="0" i="1" kern="1200" dirty="0">
            <a:solidFill>
              <a:srgbClr val="FFFF00"/>
            </a:solidFill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6705" y="2142698"/>
        <a:ext cx="1924546" cy="2142698"/>
      </dsp:txXfrm>
    </dsp:sp>
    <dsp:sp modelId="{A4AF70E2-AB9D-4BDA-B16F-E363CAA5BAEF}">
      <dsp:nvSpPr>
        <dsp:cNvPr id="0" name=""/>
        <dsp:cNvSpPr/>
      </dsp:nvSpPr>
      <dsp:spPr>
        <a:xfrm>
          <a:off x="124511" y="61808"/>
          <a:ext cx="1688933" cy="1397354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1988988" y="0"/>
          <a:ext cx="1924546" cy="535674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2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Lesson 2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1" kern="1200" dirty="0" smtClean="0">
              <a:latin typeface="XCCW Joined 4a" panose="03050602040000000000" pitchFamily="66" charset="0"/>
            </a:rPr>
            <a:t>SETTLEMENTS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How different was life in the Stone Age when man started to farm?</a:t>
          </a: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Palaeolithic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Mesolithic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Neolithic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 smtClean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1988988" y="2142698"/>
        <a:ext cx="1924546" cy="2142698"/>
      </dsp:txXfrm>
    </dsp:sp>
    <dsp:sp modelId="{DB3C1541-C7B9-4C8C-BD89-11ABF3B3E594}">
      <dsp:nvSpPr>
        <dsp:cNvPr id="0" name=""/>
        <dsp:cNvSpPr/>
      </dsp:nvSpPr>
      <dsp:spPr>
        <a:xfrm>
          <a:off x="2115365" y="61808"/>
          <a:ext cx="1671791" cy="1397354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3902410" y="0"/>
          <a:ext cx="2165576" cy="535674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300" b="0" kern="1200" dirty="0" smtClean="0">
              <a:latin typeface="XCCW Joined 4a" panose="03050602040000000000" pitchFamily="66" charset="0"/>
            </a:rPr>
            <a:t>Lesson 3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300" b="1" kern="1200" dirty="0" smtClean="0">
              <a:latin typeface="XCCW Joined 4a" panose="03050602040000000000" pitchFamily="66" charset="0"/>
            </a:rPr>
            <a:t>LEGACY</a:t>
          </a:r>
        </a:p>
        <a:p>
          <a:pPr marL="0" lvl="0" indent="0" algn="ctr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300" b="0" kern="1200" dirty="0" smtClean="0">
              <a:latin typeface="XCCW Joined 4a" panose="03050602040000000000" pitchFamily="66" charset="0"/>
            </a:rPr>
            <a:t>What can we learn about life in the Stone Age from studying </a:t>
          </a:r>
          <a:r>
            <a:rPr lang="en-GB" sz="1300" b="0" kern="1200" dirty="0" err="1" smtClean="0">
              <a:latin typeface="XCCW Joined 4a" panose="03050602040000000000" pitchFamily="66" charset="0"/>
            </a:rPr>
            <a:t>Skara</a:t>
          </a:r>
          <a:r>
            <a:rPr lang="en-GB" sz="1300" b="0" kern="1200" dirty="0" smtClean="0">
              <a:latin typeface="XCCW Joined 4a" panose="03050602040000000000" pitchFamily="66" charset="0"/>
            </a:rPr>
            <a:t> Brae?</a:t>
          </a:r>
        </a:p>
        <a:p>
          <a:pPr marL="0" lvl="0" indent="0" algn="ctr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300" b="0" i="1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excavation</a:t>
          </a:r>
          <a:endParaRPr lang="en-GB" sz="1300" b="0" kern="1200" dirty="0" smtClean="0">
            <a:solidFill>
              <a:srgbClr val="FFFF00"/>
            </a:solidFill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7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" b="0" kern="1200" dirty="0">
            <a:latin typeface="XCCW Joined 4a" panose="03050602040000000000" pitchFamily="66" charset="0"/>
          </a:endParaRPr>
        </a:p>
      </dsp:txBody>
      <dsp:txXfrm>
        <a:off x="3902410" y="2142698"/>
        <a:ext cx="2165576" cy="2142698"/>
      </dsp:txXfrm>
    </dsp:sp>
    <dsp:sp modelId="{A0296E4B-939C-4E80-9830-79834DAC2358}">
      <dsp:nvSpPr>
        <dsp:cNvPr id="0" name=""/>
        <dsp:cNvSpPr/>
      </dsp:nvSpPr>
      <dsp:spPr>
        <a:xfrm>
          <a:off x="4253874" y="47386"/>
          <a:ext cx="1600368" cy="1460126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6194583" y="0"/>
          <a:ext cx="1924546" cy="535674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0" kern="1200" dirty="0">
              <a:latin typeface="XCCW Joined 4a" panose="03050602040000000000" pitchFamily="66" charset="0"/>
            </a:rPr>
            <a:t>Lesson </a:t>
          </a:r>
          <a:r>
            <a:rPr lang="en-GB" sz="1300" b="0" i="0" kern="1200" dirty="0" smtClean="0">
              <a:latin typeface="XCCW Joined 4a" panose="03050602040000000000" pitchFamily="66" charset="0"/>
            </a:rPr>
            <a:t>4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1" i="0" kern="1200" dirty="0" smtClean="0">
              <a:latin typeface="XCCW Joined 4a" panose="03050602040000000000" pitchFamily="66" charset="0"/>
            </a:rPr>
            <a:t>LEGACY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0" kern="1200" dirty="0" smtClean="0">
              <a:latin typeface="XCCW Joined 4a" panose="03050602040000000000" pitchFamily="66" charset="0"/>
            </a:rPr>
            <a:t>Why is it so difficult to work out why Stone </a:t>
          </a:r>
          <a:r>
            <a:rPr lang="en-GB" sz="1300" b="0" i="0" kern="1200" dirty="0" err="1" smtClean="0">
              <a:latin typeface="XCCW Joined 4a" panose="03050602040000000000" pitchFamily="66" charset="0"/>
            </a:rPr>
            <a:t>Henge</a:t>
          </a:r>
          <a:r>
            <a:rPr lang="en-GB" sz="1300" b="0" i="0" kern="1200" dirty="0" smtClean="0">
              <a:latin typeface="XCCW Joined 4a" panose="03050602040000000000" pitchFamily="66" charset="0"/>
            </a:rPr>
            <a:t> was built?</a:t>
          </a:r>
          <a:endParaRPr lang="en-GB" sz="1300" b="0" i="0" kern="1200" dirty="0" smtClean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speculate</a:t>
          </a:r>
          <a:endParaRPr lang="en-GB" sz="1300" b="0" i="1" kern="1200" dirty="0">
            <a:solidFill>
              <a:srgbClr val="FFFF00"/>
            </a:solidFill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6194583" y="2142698"/>
        <a:ext cx="1924546" cy="2142698"/>
      </dsp:txXfrm>
    </dsp:sp>
    <dsp:sp modelId="{80354586-CA8D-4C2A-98F7-57941F30ABF5}">
      <dsp:nvSpPr>
        <dsp:cNvPr id="0" name=""/>
        <dsp:cNvSpPr/>
      </dsp:nvSpPr>
      <dsp:spPr>
        <a:xfrm>
          <a:off x="6310962" y="61808"/>
          <a:ext cx="1691787" cy="1397354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8187989" y="0"/>
          <a:ext cx="1924546" cy="535674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>
              <a:latin typeface="XCCW Joined 4a" panose="03050602040000000000" pitchFamily="66" charset="0"/>
            </a:rPr>
            <a:t>Lesson </a:t>
          </a:r>
          <a:r>
            <a:rPr lang="en-GB" sz="1300" b="0" kern="1200" dirty="0" smtClean="0">
              <a:latin typeface="XCCW Joined 4a" panose="03050602040000000000" pitchFamily="66" charset="0"/>
            </a:rPr>
            <a:t>5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1" kern="1200" dirty="0" smtClean="0">
              <a:latin typeface="XCCW Joined 4a" panose="03050602040000000000" pitchFamily="66" charset="0"/>
            </a:rPr>
            <a:t>LEADERSHIP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How much did life really change during the Iron Age and how can we possibly know?</a:t>
          </a:r>
          <a:endParaRPr lang="en-GB" sz="13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interpretation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latin typeface="XCCW Joined 4a" panose="03050602040000000000" pitchFamily="66" charset="0"/>
            </a:rPr>
            <a:t>perspective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300" b="0" i="1" kern="1200" dirty="0" smtClean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8187989" y="2142698"/>
        <a:ext cx="1924546" cy="2142698"/>
      </dsp:txXfrm>
    </dsp:sp>
    <dsp:sp modelId="{C6D7D6F5-0C66-4964-A3CD-2162C8E1D1D6}">
      <dsp:nvSpPr>
        <dsp:cNvPr id="0" name=""/>
        <dsp:cNvSpPr/>
      </dsp:nvSpPr>
      <dsp:spPr>
        <a:xfrm>
          <a:off x="8258255" y="61808"/>
          <a:ext cx="1761766" cy="1397354"/>
        </a:xfrm>
        <a:prstGeom prst="ellipse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C0793F-5D43-4CC7-A607-DCBAC9656309}">
      <dsp:nvSpPr>
        <dsp:cNvPr id="0" name=""/>
        <dsp:cNvSpPr/>
      </dsp:nvSpPr>
      <dsp:spPr>
        <a:xfrm>
          <a:off x="10165853" y="0"/>
          <a:ext cx="1924546" cy="535674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5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>
              <a:latin typeface="XCCW Joined 4a" panose="03050602040000000000" pitchFamily="66" charset="0"/>
            </a:rPr>
            <a:t>Lesson 6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1" kern="1200" dirty="0">
              <a:latin typeface="XCCW Joined 4a" panose="03050602040000000000" pitchFamily="66" charset="0"/>
            </a:rPr>
            <a:t>ASSESSMENT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>
              <a:latin typeface="XCCW Joined 4a" panose="03050602040000000000" pitchFamily="66" charset="0"/>
            </a:rPr>
            <a:t>How did life change during the Stone Age to Iron Age period?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b="0" kern="1200" dirty="0">
            <a:latin typeface="XCCW Joined 4a" panose="03050602040000000000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b="0" kern="1200" dirty="0">
            <a:latin typeface="XCCW Joined 4a" panose="03050602040000000000" pitchFamily="66" charset="0"/>
          </a:endParaRPr>
        </a:p>
      </dsp:txBody>
      <dsp:txXfrm>
        <a:off x="10165853" y="2142698"/>
        <a:ext cx="1924546" cy="2142698"/>
      </dsp:txXfrm>
    </dsp:sp>
    <dsp:sp modelId="{57B4FA7C-68F6-434C-9DC6-40EE2DC4BC93}">
      <dsp:nvSpPr>
        <dsp:cNvPr id="0" name=""/>
        <dsp:cNvSpPr/>
      </dsp:nvSpPr>
      <dsp:spPr>
        <a:xfrm>
          <a:off x="10229523" y="93578"/>
          <a:ext cx="1783796" cy="1385438"/>
        </a:xfrm>
        <a:prstGeom prst="ellipse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166438" y="4183928"/>
          <a:ext cx="11683219" cy="989589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9A591099-7EBE-4D12-B880-CCA6B38B92A6}" type="datetimeFigureOut">
              <a:rPr lang="en-US" smtClean="0"/>
              <a:t>12/10/2025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63A36C10-A9D4-4995-9BAF-95FBD77A72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218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70CF4299-1721-48C6-878D-74296BE00D21}" type="datetimeFigureOut">
              <a:rPr lang="en-US" smtClean="0"/>
              <a:t>12/10/2025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642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356134"/>
          </a:xfrm>
          <a:prstGeom prst="rect">
            <a:avLst/>
          </a:prstGeom>
        </p:spPr>
        <p:txBody>
          <a:bodyPr vert="horz" lIns="91550" tIns="45775" rIns="91550" bIns="4577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23AEF9EC-8318-4FF6-847E-A85BBD2B7E4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195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61254"/>
            <a:ext cx="8226490" cy="3083767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386585"/>
            <a:ext cx="8229600" cy="13716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6E011-4F7D-42D0-82E1-078A40B76F01}" type="datetime1">
              <a:rPr lang="en-US" smtClean="0"/>
              <a:t>12/10/2025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65176"/>
            <a:ext cx="8229600" cy="3081528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2648" y="3388268"/>
            <a:ext cx="8229600" cy="13716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471FE-0FCC-47A4-B218-06AF00AFA70F}" type="datetime1">
              <a:rPr lang="en-US" smtClean="0"/>
              <a:t>12/10/2025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1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599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2C22A-A385-4013-8BC3-1C712ED98224}" type="datetime1">
              <a:rPr lang="en-US" smtClean="0"/>
              <a:t>12/10/2025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84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84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76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76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3CD7-DDC2-4E28-B80E-11B3368F8846}" type="datetime1">
              <a:rPr lang="en-US" smtClean="0"/>
              <a:t>12/10/2025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82D6B-0F0F-41E5-8A0F-FC2D7E2110E0}" type="datetime1">
              <a:rPr lang="en-US" smtClean="0"/>
              <a:t>12/10/2025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C1A38-D70F-41CF-857C-945C6FF6B07D}" type="datetime1">
              <a:rPr lang="en-US" smtClean="0"/>
              <a:t>12/10/2025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9330" y="457200"/>
            <a:ext cx="3603070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490" y="685800"/>
            <a:ext cx="610222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79330" y="2101850"/>
            <a:ext cx="3603070" cy="18288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96DC-D1E7-4668-A471-A46ECA2AE34F}" type="datetime1">
              <a:rPr lang="en-US" smtClean="0"/>
              <a:t>12/10/2025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2712" y="457200"/>
            <a:ext cx="3602736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-1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82712" y="2101850"/>
            <a:ext cx="3602736" cy="18288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B874-E53C-42B9-98BA-0781B387246C}" type="datetime1">
              <a:rPr lang="en-US" smtClean="0"/>
              <a:t>12/10/2025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50680" y="365125"/>
            <a:ext cx="1645920" cy="5811838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365125"/>
            <a:ext cx="7624664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402F4-45D7-406A-9C33-75238E131A1E}" type="datetime1">
              <a:rPr lang="en-US" smtClean="0"/>
              <a:t>12/10/2025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362303"/>
            <a:ext cx="9601200" cy="10699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799"/>
            <a:ext cx="9601200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85492"/>
            <a:ext cx="609904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19253" y="6385492"/>
            <a:ext cx="98204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CC444FFE-4BDB-4301-83D8-FE8B25E7CF5A}" type="datetime1">
              <a:rPr lang="en-US" smtClean="0"/>
              <a:t>12/10/2025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3532" y="6385492"/>
            <a:ext cx="82886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6770954"/>
              </p:ext>
            </p:extLst>
          </p:nvPr>
        </p:nvGraphicFramePr>
        <p:xfrm>
          <a:off x="50800" y="1501254"/>
          <a:ext cx="12090400" cy="5356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0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00" y="6057900"/>
            <a:ext cx="12141200" cy="409014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What will we be learning about over the coming weeks?</a:t>
            </a:r>
          </a:p>
        </p:txBody>
      </p:sp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-37152" y="745881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5400" y="678027"/>
            <a:ext cx="12192000" cy="7417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7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How did life change during the Stone Age to Iron </a:t>
            </a:r>
            <a:r>
              <a:rPr lang="en-US" sz="2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Age period?</a:t>
            </a:r>
            <a:endParaRPr lang="en-US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XCCW Joined 4a" panose="03050602040000000000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-37152" y="-95535"/>
            <a:ext cx="12192000" cy="7417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7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The Stone Age to Iron Age - History</a:t>
            </a:r>
          </a:p>
        </p:txBody>
      </p:sp>
    </p:spTree>
    <p:extLst>
      <p:ext uri="{BB962C8B-B14F-4D97-AF65-F5344CB8AC3E}">
        <p14:creationId xmlns:p14="http://schemas.microsoft.com/office/powerpoint/2010/main" val="8377126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rushed Metal 16x9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Custom 1">
      <a:majorFont>
        <a:latin typeface="SassoonCRInfantMedium"/>
        <a:ea typeface=""/>
        <a:cs typeface=""/>
      </a:majorFont>
      <a:minorFont>
        <a:latin typeface="SassoonCRInfa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een brushed metal presentation (widescreen).potx" id="{C4E52658-42BB-4751-AD45-DBF99E6546BE}" vid="{DAEF9E1A-844D-45D9-BB7C-945DFF722FA1}"/>
    </a:ext>
  </a:extLst>
</a:theme>
</file>

<file path=ppt/theme/theme2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2086</TotalTime>
  <Words>144</Words>
  <Application>Microsoft Office PowerPoint</Application>
  <PresentationFormat>Widescreen</PresentationFormat>
  <Paragraphs>62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Georgia</vt:lpstr>
      <vt:lpstr>SassoonCRInfant</vt:lpstr>
      <vt:lpstr>SassoonCRInfantMedium</vt:lpstr>
      <vt:lpstr>XCCW Joined 4a</vt:lpstr>
      <vt:lpstr>Brushed Metal 16x9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 Title</dc:title>
  <dc:creator>Kath Clarkson</dc:creator>
  <cp:lastModifiedBy>Sophie Johnson</cp:lastModifiedBy>
  <cp:revision>83</cp:revision>
  <cp:lastPrinted>2025-12-10T15:55:35Z</cp:lastPrinted>
  <dcterms:created xsi:type="dcterms:W3CDTF">2019-06-20T12:33:16Z</dcterms:created>
  <dcterms:modified xsi:type="dcterms:W3CDTF">2025-12-11T17:21:21Z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