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76" r:id="rId7"/>
    <p:sldId id="261" r:id="rId8"/>
    <p:sldId id="277" r:id="rId9"/>
    <p:sldId id="266" r:id="rId10"/>
    <p:sldId id="264" r:id="rId11"/>
    <p:sldId id="273" r:id="rId12"/>
    <p:sldId id="265" r:id="rId13"/>
    <p:sldId id="270" r:id="rId14"/>
    <p:sldId id="269" r:id="rId15"/>
    <p:sldId id="272" r:id="rId16"/>
  </p:sldIdLst>
  <p:sldSz cx="12192000" cy="6858000"/>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3" d="100"/>
          <a:sy n="83" d="100"/>
        </p:scale>
        <p:origin x="523"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893EC-ECF5-4E3B-9298-D56A9A49CB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78F2BF0-A671-4704-A92B-075EFF3210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FB4A88-5B52-4785-84E4-D9F933940CF0}"/>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5" name="Footer Placeholder 4">
            <a:extLst>
              <a:ext uri="{FF2B5EF4-FFF2-40B4-BE49-F238E27FC236}">
                <a16:creationId xmlns:a16="http://schemas.microsoft.com/office/drawing/2014/main" id="{0EE193F2-C1C7-4272-B9A1-D7A8ECD881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03605F-EFBB-4282-9CEE-85B0B00EAB88}"/>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1848561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9BBCD-F16D-404F-96CD-BBE2A57212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BC1898-7415-4D65-8C6F-E43C3B738F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8930F0-EBD6-4AC8-AD84-8DAE6A897D8E}"/>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5" name="Footer Placeholder 4">
            <a:extLst>
              <a:ext uri="{FF2B5EF4-FFF2-40B4-BE49-F238E27FC236}">
                <a16:creationId xmlns:a16="http://schemas.microsoft.com/office/drawing/2014/main" id="{A34896F4-82B1-46C8-99B6-F9CF2F1F3E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EEB3FD-2B87-4A76-84EC-80EB851D88BC}"/>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2534447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68C63-2A26-4A6C-9DC3-9A0AB6FBF7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9C3EE76-B401-4049-89DA-4B728D118A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7EEA2F-F63A-4161-89D9-4BD9418AB673}"/>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5" name="Footer Placeholder 4">
            <a:extLst>
              <a:ext uri="{FF2B5EF4-FFF2-40B4-BE49-F238E27FC236}">
                <a16:creationId xmlns:a16="http://schemas.microsoft.com/office/drawing/2014/main" id="{D95B9CD1-DCD3-43D4-8FAF-FF641D4604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B443FE-A384-471A-A7F3-6938AD0CF955}"/>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1427590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EB11-5EFB-45F1-A982-B856091BCE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AD1BC9-1B25-4470-AD5B-D748A0CBDC8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ECD12FB-54F2-475D-8121-31B4532C53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4E9B2C-755A-43C5-B72E-E951813FC636}"/>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6" name="Footer Placeholder 5">
            <a:extLst>
              <a:ext uri="{FF2B5EF4-FFF2-40B4-BE49-F238E27FC236}">
                <a16:creationId xmlns:a16="http://schemas.microsoft.com/office/drawing/2014/main" id="{A57E5129-ACB6-48D5-A207-D5B7C2EDCB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B51FE3-16E0-468D-A78A-6B75C7FFF6D5}"/>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1099598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346AF-C426-4997-86A4-BDFC2DE66D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7EC0E3-EFFC-4FCC-85E7-F9F67D3559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927AE2-C547-4F16-A9B3-41C8B1B9170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E4FC4F5-D78B-40F0-8D36-1F4AB76B43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5707D0-6563-4E87-B866-D5FBB3F84FE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36BE195-F75D-4CD8-A2FF-749E2D323D84}"/>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8" name="Footer Placeholder 7">
            <a:extLst>
              <a:ext uri="{FF2B5EF4-FFF2-40B4-BE49-F238E27FC236}">
                <a16:creationId xmlns:a16="http://schemas.microsoft.com/office/drawing/2014/main" id="{D3075382-4527-4267-9914-91AD32636DA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C39FAA5-DD59-4154-B115-7E567DCCF705}"/>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979077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E3B06-5F6D-439E-88FB-9D399F28EFD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8710D31-EA65-40E8-8544-41E12152A666}"/>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4" name="Footer Placeholder 3">
            <a:extLst>
              <a:ext uri="{FF2B5EF4-FFF2-40B4-BE49-F238E27FC236}">
                <a16:creationId xmlns:a16="http://schemas.microsoft.com/office/drawing/2014/main" id="{964212DA-CF76-437B-86AA-83C47ABFF98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649CEE-0080-406E-8A5E-0BFAFE1AFD13}"/>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33754182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137744-89EE-4220-9D3F-EF39F1DAB0DB}"/>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3" name="Footer Placeholder 2">
            <a:extLst>
              <a:ext uri="{FF2B5EF4-FFF2-40B4-BE49-F238E27FC236}">
                <a16:creationId xmlns:a16="http://schemas.microsoft.com/office/drawing/2014/main" id="{4450BF9E-29F2-4FA1-AC92-0F2ADE05ED1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1A373AF-9AB7-460D-81BE-764F91D9BE0C}"/>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7626483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09031-C7A5-4A0D-B2D3-ED28A69D7E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E9057D1-3038-42E3-B071-E481C16FE7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F566546-8929-4168-90A6-AC1887D3DC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42EBBD-BBDC-4847-B5A2-7DD8FEA4820F}"/>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6" name="Footer Placeholder 5">
            <a:extLst>
              <a:ext uri="{FF2B5EF4-FFF2-40B4-BE49-F238E27FC236}">
                <a16:creationId xmlns:a16="http://schemas.microsoft.com/office/drawing/2014/main" id="{9837031C-E4B2-4C11-B0F8-76AAADDB32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195931-7F31-46F8-9C9D-440CB4EC9B83}"/>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3349502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35D2-9110-476D-893B-A464D5557C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A97C530-E4D7-4100-BDEB-EFBADB9303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4C31866-23BB-4F34-BB08-DDC4F5CAED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1DAA7A-106C-4951-9639-F2296A4F72B9}"/>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6" name="Footer Placeholder 5">
            <a:extLst>
              <a:ext uri="{FF2B5EF4-FFF2-40B4-BE49-F238E27FC236}">
                <a16:creationId xmlns:a16="http://schemas.microsoft.com/office/drawing/2014/main" id="{BA022F92-224A-49F0-B48D-17495AA816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705B9C-9EF6-44B2-9DA6-2586BB54F2A4}"/>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32162357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B2D39-7224-4089-95BC-C42AE5D5634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AC20AD-6132-44CB-8D81-8C0F1764AA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17CFDB6-8FDD-4E50-91E5-059712123A06}"/>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5" name="Footer Placeholder 4">
            <a:extLst>
              <a:ext uri="{FF2B5EF4-FFF2-40B4-BE49-F238E27FC236}">
                <a16:creationId xmlns:a16="http://schemas.microsoft.com/office/drawing/2014/main" id="{861E4D9E-3B8A-44B3-AB84-ECC3460959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F90BE2-179E-420B-9479-A682B529579C}"/>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239627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BBADB01-D96D-4B02-A3F9-E8B61BB9C6C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AA9ADAD-68F8-47D7-83FC-3A01C8858A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F929B6-0114-4A2D-B0A3-248486ABB5E7}"/>
              </a:ext>
            </a:extLst>
          </p:cNvPr>
          <p:cNvSpPr>
            <a:spLocks noGrp="1"/>
          </p:cNvSpPr>
          <p:nvPr>
            <p:ph type="dt" sz="half" idx="10"/>
          </p:nvPr>
        </p:nvSpPr>
        <p:spPr/>
        <p:txBody>
          <a:bodyPr/>
          <a:lstStyle/>
          <a:p>
            <a:fld id="{41E884BA-E56F-45B0-A136-873E7C78974E}" type="datetimeFigureOut">
              <a:rPr lang="en-GB" smtClean="0"/>
              <a:t>26/09/2025</a:t>
            </a:fld>
            <a:endParaRPr lang="en-GB"/>
          </a:p>
        </p:txBody>
      </p:sp>
      <p:sp>
        <p:nvSpPr>
          <p:cNvPr id="5" name="Footer Placeholder 4">
            <a:extLst>
              <a:ext uri="{FF2B5EF4-FFF2-40B4-BE49-F238E27FC236}">
                <a16:creationId xmlns:a16="http://schemas.microsoft.com/office/drawing/2014/main" id="{BB2B75A8-06F1-4887-87FE-C18FCD14C1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502DBE-9DD5-4FFD-A4C5-679E55742892}"/>
              </a:ext>
            </a:extLst>
          </p:cNvPr>
          <p:cNvSpPr>
            <a:spLocks noGrp="1"/>
          </p:cNvSpPr>
          <p:nvPr>
            <p:ph type="sldNum" sz="quarter" idx="12"/>
          </p:nvPr>
        </p:nvSpPr>
        <p:spPr/>
        <p:txBody>
          <a:bodyPr/>
          <a:lstStyle/>
          <a:p>
            <a:fld id="{32ABC010-2122-439E-8018-10521083CA4E}" type="slidenum">
              <a:rPr lang="en-GB" smtClean="0"/>
              <a:t>‹#›</a:t>
            </a:fld>
            <a:endParaRPr lang="en-GB"/>
          </a:p>
        </p:txBody>
      </p:sp>
    </p:spTree>
    <p:extLst>
      <p:ext uri="{BB962C8B-B14F-4D97-AF65-F5344CB8AC3E}">
        <p14:creationId xmlns:p14="http://schemas.microsoft.com/office/powerpoint/2010/main" val="1094468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466C3F-9C10-40B4-9D65-D7FACE0406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831A691-477B-43AE-A9E3-A34A4D631A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00CAC7-6BFB-431E-A076-05DAC31AF2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E884BA-E56F-45B0-A136-873E7C78974E}" type="datetimeFigureOut">
              <a:rPr lang="en-GB" smtClean="0"/>
              <a:t>26/09/2025</a:t>
            </a:fld>
            <a:endParaRPr lang="en-GB"/>
          </a:p>
        </p:txBody>
      </p:sp>
      <p:sp>
        <p:nvSpPr>
          <p:cNvPr id="5" name="Footer Placeholder 4">
            <a:extLst>
              <a:ext uri="{FF2B5EF4-FFF2-40B4-BE49-F238E27FC236}">
                <a16:creationId xmlns:a16="http://schemas.microsoft.com/office/drawing/2014/main" id="{EC251C18-9996-4230-AE65-C7D166E511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3990B31-CFA1-4936-8678-6353655988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ABC010-2122-439E-8018-10521083CA4E}" type="slidenum">
              <a:rPr lang="en-GB" smtClean="0"/>
              <a:t>‹#›</a:t>
            </a:fld>
            <a:endParaRPr lang="en-GB"/>
          </a:p>
        </p:txBody>
      </p:sp>
    </p:spTree>
    <p:extLst>
      <p:ext uri="{BB962C8B-B14F-4D97-AF65-F5344CB8AC3E}">
        <p14:creationId xmlns:p14="http://schemas.microsoft.com/office/powerpoint/2010/main" val="1836434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649527" y="143123"/>
            <a:ext cx="1229059" cy="1229059"/>
          </a:xfrm>
          <a:prstGeom prst="rect">
            <a:avLst/>
          </a:prstGeom>
        </p:spPr>
      </p:pic>
      <p:sp>
        <p:nvSpPr>
          <p:cNvPr id="10" name="TextBox 9">
            <a:extLst>
              <a:ext uri="{FF2B5EF4-FFF2-40B4-BE49-F238E27FC236}">
                <a16:creationId xmlns:a16="http://schemas.microsoft.com/office/drawing/2014/main" id="{22314796-1322-4373-8EF3-613E23D18B60}"/>
              </a:ext>
            </a:extLst>
          </p:cNvPr>
          <p:cNvSpPr txBox="1"/>
          <p:nvPr/>
        </p:nvSpPr>
        <p:spPr>
          <a:xfrm>
            <a:off x="455212" y="356021"/>
            <a:ext cx="8553615" cy="830997"/>
          </a:xfrm>
          <a:prstGeom prst="rect">
            <a:avLst/>
          </a:prstGeom>
          <a:noFill/>
        </p:spPr>
        <p:txBody>
          <a:bodyPr wrap="square">
            <a:spAutoFit/>
          </a:bodyPr>
          <a:lstStyle/>
          <a:p>
            <a:r>
              <a:rPr lang="en-GB" sz="4800" b="1" dirty="0">
                <a:solidFill>
                  <a:srgbClr val="FF0000"/>
                </a:solidFill>
                <a:latin typeface="Leelawadee" panose="020B0502040204020203" pitchFamily="34" charset="-34"/>
              </a:rPr>
              <a:t>Welcome to </a:t>
            </a:r>
            <a:r>
              <a:rPr lang="en-GB" sz="4800" b="1" dirty="0" smtClean="0">
                <a:solidFill>
                  <a:srgbClr val="FF0000"/>
                </a:solidFill>
                <a:latin typeface="Leelawadee" panose="020B0502040204020203" pitchFamily="34" charset="-34"/>
              </a:rPr>
              <a:t>Year 3</a:t>
            </a:r>
            <a:endParaRPr lang="en-GB" sz="4800" b="1" dirty="0">
              <a:solidFill>
                <a:srgbClr val="FF0000"/>
              </a:solidFill>
              <a:latin typeface="Leelawadee" panose="020B0502040204020203" pitchFamily="34" charset="-34"/>
            </a:endParaRPr>
          </a:p>
        </p:txBody>
      </p:sp>
      <p:sp>
        <p:nvSpPr>
          <p:cNvPr id="11" name="TextBox 10"/>
          <p:cNvSpPr txBox="1"/>
          <p:nvPr/>
        </p:nvSpPr>
        <p:spPr>
          <a:xfrm>
            <a:off x="91901" y="3515136"/>
            <a:ext cx="1875201" cy="646331"/>
          </a:xfrm>
          <a:prstGeom prst="rect">
            <a:avLst/>
          </a:prstGeom>
          <a:noFill/>
        </p:spPr>
        <p:txBody>
          <a:bodyPr wrap="square" rtlCol="0">
            <a:spAutoFit/>
          </a:bodyPr>
          <a:lstStyle/>
          <a:p>
            <a:pPr algn="ctr"/>
            <a:r>
              <a:rPr lang="en-GB" dirty="0" smtClean="0"/>
              <a:t>Gemma Pound </a:t>
            </a:r>
          </a:p>
          <a:p>
            <a:pPr algn="ctr"/>
            <a:r>
              <a:rPr lang="en-GB" dirty="0" smtClean="0"/>
              <a:t>Teacher 3B</a:t>
            </a:r>
            <a:endParaRPr lang="en-GB" dirty="0"/>
          </a:p>
        </p:txBody>
      </p:sp>
      <p:sp>
        <p:nvSpPr>
          <p:cNvPr id="13" name="TextBox 12"/>
          <p:cNvSpPr txBox="1"/>
          <p:nvPr/>
        </p:nvSpPr>
        <p:spPr>
          <a:xfrm>
            <a:off x="1984351" y="3515134"/>
            <a:ext cx="1875201" cy="646331"/>
          </a:xfrm>
          <a:prstGeom prst="rect">
            <a:avLst/>
          </a:prstGeom>
          <a:noFill/>
        </p:spPr>
        <p:txBody>
          <a:bodyPr wrap="square" rtlCol="0">
            <a:spAutoFit/>
          </a:bodyPr>
          <a:lstStyle/>
          <a:p>
            <a:pPr algn="ctr"/>
            <a:r>
              <a:rPr lang="en-GB" dirty="0" smtClean="0"/>
              <a:t>Caroline </a:t>
            </a:r>
            <a:r>
              <a:rPr lang="en-GB" dirty="0" err="1" smtClean="0"/>
              <a:t>Scargill</a:t>
            </a:r>
            <a:endParaRPr lang="en-GB" dirty="0" smtClean="0"/>
          </a:p>
          <a:p>
            <a:pPr algn="ctr"/>
            <a:r>
              <a:rPr lang="en-GB" dirty="0" smtClean="0"/>
              <a:t>Teacher 3L</a:t>
            </a:r>
            <a:endParaRPr lang="en-GB" dirty="0"/>
          </a:p>
        </p:txBody>
      </p:sp>
      <p:sp>
        <p:nvSpPr>
          <p:cNvPr id="14" name="TextBox 13"/>
          <p:cNvSpPr txBox="1"/>
          <p:nvPr/>
        </p:nvSpPr>
        <p:spPr>
          <a:xfrm>
            <a:off x="3925278" y="3506130"/>
            <a:ext cx="1875201" cy="1477328"/>
          </a:xfrm>
          <a:prstGeom prst="rect">
            <a:avLst/>
          </a:prstGeom>
          <a:noFill/>
        </p:spPr>
        <p:txBody>
          <a:bodyPr wrap="square" rtlCol="0">
            <a:spAutoFit/>
          </a:bodyPr>
          <a:lstStyle/>
          <a:p>
            <a:pPr algn="ctr"/>
            <a:r>
              <a:rPr lang="en-GB" dirty="0" smtClean="0"/>
              <a:t>Alison Jones</a:t>
            </a:r>
          </a:p>
          <a:p>
            <a:pPr algn="ctr"/>
            <a:r>
              <a:rPr lang="en-GB" dirty="0" smtClean="0"/>
              <a:t>Learning Support Assistant, Deputy DSL &amp; Twilight Owls </a:t>
            </a:r>
            <a:r>
              <a:rPr lang="en-GB" dirty="0" err="1" smtClean="0"/>
              <a:t>Playworker</a:t>
            </a:r>
            <a:endParaRPr lang="en-GB" dirty="0"/>
          </a:p>
        </p:txBody>
      </p:sp>
      <p:sp>
        <p:nvSpPr>
          <p:cNvPr id="17" name="TextBox 16"/>
          <p:cNvSpPr txBox="1"/>
          <p:nvPr/>
        </p:nvSpPr>
        <p:spPr>
          <a:xfrm>
            <a:off x="6413963" y="3466622"/>
            <a:ext cx="1875201" cy="923330"/>
          </a:xfrm>
          <a:prstGeom prst="rect">
            <a:avLst/>
          </a:prstGeom>
          <a:noFill/>
        </p:spPr>
        <p:txBody>
          <a:bodyPr wrap="square" rtlCol="0">
            <a:spAutoFit/>
          </a:bodyPr>
          <a:lstStyle/>
          <a:p>
            <a:pPr algn="ctr"/>
            <a:r>
              <a:rPr lang="en-GB" dirty="0" smtClean="0"/>
              <a:t>Vicky </a:t>
            </a:r>
            <a:r>
              <a:rPr lang="en-GB" dirty="0" err="1" smtClean="0"/>
              <a:t>Hillyard</a:t>
            </a:r>
            <a:endParaRPr lang="en-GB" dirty="0" smtClean="0"/>
          </a:p>
          <a:p>
            <a:pPr algn="ctr"/>
            <a:r>
              <a:rPr lang="en-GB" dirty="0" smtClean="0"/>
              <a:t>Learning Support assistant</a:t>
            </a:r>
            <a:endParaRPr lang="en-GB" dirty="0"/>
          </a:p>
        </p:txBody>
      </p:sp>
      <p:sp>
        <p:nvSpPr>
          <p:cNvPr id="18" name="TextBox 17"/>
          <p:cNvSpPr txBox="1"/>
          <p:nvPr/>
        </p:nvSpPr>
        <p:spPr>
          <a:xfrm>
            <a:off x="8700654" y="3450920"/>
            <a:ext cx="2169530" cy="923330"/>
          </a:xfrm>
          <a:prstGeom prst="rect">
            <a:avLst/>
          </a:prstGeom>
          <a:noFill/>
        </p:spPr>
        <p:txBody>
          <a:bodyPr wrap="square" rtlCol="0">
            <a:spAutoFit/>
          </a:bodyPr>
          <a:lstStyle/>
          <a:p>
            <a:pPr algn="ctr"/>
            <a:r>
              <a:rPr lang="en-GB" dirty="0" smtClean="0"/>
              <a:t>Karolina </a:t>
            </a:r>
            <a:r>
              <a:rPr lang="en-GB" dirty="0" err="1" smtClean="0"/>
              <a:t>Nowaczyk</a:t>
            </a:r>
            <a:endParaRPr lang="en-GB" dirty="0" smtClean="0"/>
          </a:p>
          <a:p>
            <a:pPr algn="ctr"/>
            <a:r>
              <a:rPr lang="en-GB" dirty="0" smtClean="0"/>
              <a:t>Learning Support assistant</a:t>
            </a:r>
            <a:endParaRPr lang="en-GB" dirty="0"/>
          </a:p>
        </p:txBody>
      </p:sp>
      <p:pic>
        <p:nvPicPr>
          <p:cNvPr id="2" name="Picture 1"/>
          <p:cNvPicPr>
            <a:picLocks noChangeAspect="1"/>
          </p:cNvPicPr>
          <p:nvPr/>
        </p:nvPicPr>
        <p:blipFill rotWithShape="1">
          <a:blip r:embed="rId3"/>
          <a:srcRect r="71137"/>
          <a:stretch/>
        </p:blipFill>
        <p:spPr>
          <a:xfrm>
            <a:off x="212644" y="1317645"/>
            <a:ext cx="1633716" cy="2011675"/>
          </a:xfrm>
          <a:prstGeom prst="rect">
            <a:avLst/>
          </a:prstGeom>
        </p:spPr>
      </p:pic>
      <p:pic>
        <p:nvPicPr>
          <p:cNvPr id="4" name="Picture 3"/>
          <p:cNvPicPr>
            <a:picLocks noChangeAspect="1"/>
          </p:cNvPicPr>
          <p:nvPr/>
        </p:nvPicPr>
        <p:blipFill>
          <a:blip r:embed="rId4"/>
          <a:stretch>
            <a:fillRect/>
          </a:stretch>
        </p:blipFill>
        <p:spPr>
          <a:xfrm>
            <a:off x="4046916" y="1312631"/>
            <a:ext cx="1631926" cy="2016689"/>
          </a:xfrm>
          <a:prstGeom prst="rect">
            <a:avLst/>
          </a:prstGeom>
        </p:spPr>
      </p:pic>
      <p:pic>
        <p:nvPicPr>
          <p:cNvPr id="21" name="Picture 20"/>
          <p:cNvPicPr>
            <a:picLocks noChangeAspect="1"/>
          </p:cNvPicPr>
          <p:nvPr/>
        </p:nvPicPr>
        <p:blipFill rotWithShape="1">
          <a:blip r:embed="rId3"/>
          <a:srcRect l="69665"/>
          <a:stretch/>
        </p:blipFill>
        <p:spPr>
          <a:xfrm>
            <a:off x="2061310" y="1312631"/>
            <a:ext cx="1721285" cy="2016689"/>
          </a:xfrm>
          <a:prstGeom prst="rect">
            <a:avLst/>
          </a:prstGeom>
        </p:spPr>
      </p:pic>
      <p:pic>
        <p:nvPicPr>
          <p:cNvPr id="22" name="Picture 21"/>
          <p:cNvPicPr>
            <a:picLocks noChangeAspect="1"/>
          </p:cNvPicPr>
          <p:nvPr/>
        </p:nvPicPr>
        <p:blipFill rotWithShape="1">
          <a:blip r:embed="rId5"/>
          <a:srcRect l="22644" r="17551" b="15938"/>
          <a:stretch/>
        </p:blipFill>
        <p:spPr>
          <a:xfrm>
            <a:off x="7758655" y="4293542"/>
            <a:ext cx="1508605" cy="1902665"/>
          </a:xfrm>
          <a:prstGeom prst="rect">
            <a:avLst/>
          </a:prstGeom>
        </p:spPr>
      </p:pic>
      <p:sp>
        <p:nvSpPr>
          <p:cNvPr id="23" name="TextBox 22"/>
          <p:cNvSpPr txBox="1"/>
          <p:nvPr/>
        </p:nvSpPr>
        <p:spPr>
          <a:xfrm>
            <a:off x="7547818" y="6211669"/>
            <a:ext cx="1875201" cy="646331"/>
          </a:xfrm>
          <a:prstGeom prst="rect">
            <a:avLst/>
          </a:prstGeom>
          <a:noFill/>
        </p:spPr>
        <p:txBody>
          <a:bodyPr wrap="square" rtlCol="0">
            <a:spAutoFit/>
          </a:bodyPr>
          <a:lstStyle/>
          <a:p>
            <a:pPr algn="ctr"/>
            <a:r>
              <a:rPr lang="en-GB" dirty="0" smtClean="0"/>
              <a:t>Rosie </a:t>
            </a:r>
            <a:r>
              <a:rPr lang="en-GB" dirty="0" err="1" smtClean="0"/>
              <a:t>Stokey</a:t>
            </a:r>
            <a:endParaRPr lang="en-GB" dirty="0" smtClean="0"/>
          </a:p>
          <a:p>
            <a:pPr algn="ctr"/>
            <a:r>
              <a:rPr lang="en-GB" dirty="0" smtClean="0"/>
              <a:t>Learning Mentor</a:t>
            </a:r>
            <a:endParaRPr lang="en-GB" dirty="0"/>
          </a:p>
        </p:txBody>
      </p:sp>
      <p:pic>
        <p:nvPicPr>
          <p:cNvPr id="3" name="Picture 2"/>
          <p:cNvPicPr>
            <a:picLocks noChangeAspect="1"/>
          </p:cNvPicPr>
          <p:nvPr/>
        </p:nvPicPr>
        <p:blipFill>
          <a:blip r:embed="rId6"/>
          <a:stretch>
            <a:fillRect/>
          </a:stretch>
        </p:blipFill>
        <p:spPr>
          <a:xfrm>
            <a:off x="6604719" y="1319968"/>
            <a:ext cx="1410875" cy="2013703"/>
          </a:xfrm>
          <a:prstGeom prst="rect">
            <a:avLst/>
          </a:prstGeom>
        </p:spPr>
      </p:pic>
      <p:pic>
        <p:nvPicPr>
          <p:cNvPr id="5" name="Picture 4"/>
          <p:cNvPicPr>
            <a:picLocks noChangeAspect="1"/>
          </p:cNvPicPr>
          <p:nvPr/>
        </p:nvPicPr>
        <p:blipFill>
          <a:blip r:embed="rId7"/>
          <a:stretch>
            <a:fillRect/>
          </a:stretch>
        </p:blipFill>
        <p:spPr>
          <a:xfrm>
            <a:off x="9087975" y="1319968"/>
            <a:ext cx="1394887" cy="2033226"/>
          </a:xfrm>
          <a:prstGeom prst="rect">
            <a:avLst/>
          </a:prstGeom>
        </p:spPr>
      </p:pic>
    </p:spTree>
    <p:extLst>
      <p:ext uri="{BB962C8B-B14F-4D97-AF65-F5344CB8AC3E}">
        <p14:creationId xmlns:p14="http://schemas.microsoft.com/office/powerpoint/2010/main" val="24943302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D74225FA-E0AA-4826-9109-290309471F6C}"/>
              </a:ext>
            </a:extLst>
          </p:cNvPr>
          <p:cNvSpPr txBox="1"/>
          <p:nvPr/>
        </p:nvSpPr>
        <p:spPr>
          <a:xfrm>
            <a:off x="313414" y="213192"/>
            <a:ext cx="10110758" cy="6186309"/>
          </a:xfrm>
          <a:prstGeom prst="rect">
            <a:avLst/>
          </a:prstGeom>
          <a:noFill/>
        </p:spPr>
        <p:txBody>
          <a:bodyPr wrap="square">
            <a:spAutoFit/>
          </a:bodyPr>
          <a:lstStyle/>
          <a:p>
            <a:r>
              <a:rPr lang="en-GB" sz="4400" b="1" dirty="0">
                <a:solidFill>
                  <a:srgbClr val="FF0000"/>
                </a:solidFill>
                <a:latin typeface="Leelawadee" panose="020B0502040204020203" pitchFamily="34" charset="-34"/>
              </a:rPr>
              <a:t>When do we need to bring things in?</a:t>
            </a:r>
          </a:p>
          <a:p>
            <a:endParaRPr lang="en-GB" sz="4400" b="1" dirty="0">
              <a:solidFill>
                <a:srgbClr val="FF0000"/>
              </a:solidFill>
              <a:latin typeface="Leelawadee" panose="020B0502040204020203" pitchFamily="34" charset="-34"/>
            </a:endParaRPr>
          </a:p>
          <a:p>
            <a:r>
              <a:rPr lang="en-GB" sz="4400" b="1" dirty="0">
                <a:solidFill>
                  <a:srgbClr val="FF0000"/>
                </a:solidFill>
                <a:latin typeface="Leelawadee" panose="020B0502040204020203" pitchFamily="34" charset="-34"/>
              </a:rPr>
              <a:t>Monday </a:t>
            </a:r>
            <a:r>
              <a:rPr lang="en-GB" sz="4400" b="1" dirty="0" smtClean="0">
                <a:solidFill>
                  <a:srgbClr val="FF0000"/>
                </a:solidFill>
                <a:latin typeface="Leelawadee" panose="020B0502040204020203" pitchFamily="34" charset="-34"/>
              </a:rPr>
              <a:t>– bring weekly English and Maths homework in</a:t>
            </a:r>
            <a:r>
              <a:rPr lang="en-GB" sz="4400" b="1" dirty="0">
                <a:solidFill>
                  <a:srgbClr val="FF0000"/>
                </a:solidFill>
                <a:latin typeface="Leelawadee" panose="020B0502040204020203" pitchFamily="34" charset="-34"/>
              </a:rPr>
              <a:t> </a:t>
            </a:r>
            <a:r>
              <a:rPr lang="en-GB" sz="4400" b="1" dirty="0" smtClean="0">
                <a:solidFill>
                  <a:srgbClr val="FF0000"/>
                </a:solidFill>
                <a:latin typeface="Leelawadee" panose="020B0502040204020203" pitchFamily="34" charset="-34"/>
              </a:rPr>
              <a:t>(not till after half term)</a:t>
            </a:r>
          </a:p>
          <a:p>
            <a:r>
              <a:rPr lang="en-GB" sz="4400" b="1" dirty="0" smtClean="0">
                <a:solidFill>
                  <a:srgbClr val="FF0000"/>
                </a:solidFill>
                <a:latin typeface="Leelawadee" panose="020B0502040204020203" pitchFamily="34" charset="-34"/>
              </a:rPr>
              <a:t>Tuesday – PE Kit</a:t>
            </a:r>
            <a:endParaRPr lang="en-GB" sz="4400" b="1" dirty="0">
              <a:solidFill>
                <a:srgbClr val="FF0000"/>
              </a:solidFill>
              <a:latin typeface="Leelawadee" panose="020B0502040204020203" pitchFamily="34" charset="-34"/>
            </a:endParaRPr>
          </a:p>
          <a:p>
            <a:r>
              <a:rPr lang="en-GB" sz="4400" b="1" dirty="0">
                <a:solidFill>
                  <a:srgbClr val="FF0000"/>
                </a:solidFill>
                <a:latin typeface="Leelawadee" panose="020B0502040204020203" pitchFamily="34" charset="-34"/>
              </a:rPr>
              <a:t>Wednesday </a:t>
            </a:r>
            <a:r>
              <a:rPr lang="en-GB" sz="4400" b="1" dirty="0" smtClean="0">
                <a:solidFill>
                  <a:srgbClr val="FF0000"/>
                </a:solidFill>
                <a:latin typeface="Leelawadee" panose="020B0502040204020203" pitchFamily="34" charset="-34"/>
              </a:rPr>
              <a:t>– Take home book </a:t>
            </a:r>
            <a:r>
              <a:rPr lang="en-GB" sz="4400" b="1" dirty="0">
                <a:solidFill>
                  <a:srgbClr val="FF0000"/>
                </a:solidFill>
                <a:latin typeface="Leelawadee" panose="020B0502040204020203" pitchFamily="34" charset="-34"/>
              </a:rPr>
              <a:t>b</a:t>
            </a:r>
            <a:r>
              <a:rPr lang="en-GB" sz="4400" b="1" dirty="0" smtClean="0">
                <a:solidFill>
                  <a:srgbClr val="FF0000"/>
                </a:solidFill>
                <a:latin typeface="Leelawadee" panose="020B0502040204020203" pitchFamily="34" charset="-34"/>
              </a:rPr>
              <a:t>ags</a:t>
            </a:r>
          </a:p>
          <a:p>
            <a:r>
              <a:rPr lang="en-GB" sz="4400" b="1" dirty="0" smtClean="0">
                <a:solidFill>
                  <a:srgbClr val="FF0000"/>
                </a:solidFill>
                <a:latin typeface="Leelawadee" panose="020B0502040204020203" pitchFamily="34" charset="-34"/>
              </a:rPr>
              <a:t>Thursday -</a:t>
            </a:r>
            <a:endParaRPr lang="en-GB" sz="4400" b="1" dirty="0">
              <a:solidFill>
                <a:srgbClr val="FF0000"/>
              </a:solidFill>
              <a:latin typeface="Leelawadee" panose="020B0502040204020203" pitchFamily="34" charset="-34"/>
            </a:endParaRPr>
          </a:p>
          <a:p>
            <a:r>
              <a:rPr lang="en-GB" sz="4400" b="1" dirty="0" smtClean="0">
                <a:solidFill>
                  <a:srgbClr val="FF0000"/>
                </a:solidFill>
                <a:latin typeface="Leelawadee" panose="020B0502040204020203" pitchFamily="34" charset="-34"/>
              </a:rPr>
              <a:t>Friday – PE Kit </a:t>
            </a:r>
            <a:endParaRPr lang="en-GB" sz="4400" b="1" dirty="0">
              <a:solidFill>
                <a:srgbClr val="FF0000"/>
              </a:solidFill>
              <a:latin typeface="Leelawadee" panose="020B0502040204020203" pitchFamily="34" charset="-34"/>
            </a:endParaRPr>
          </a:p>
        </p:txBody>
      </p:sp>
    </p:spTree>
    <p:extLst>
      <p:ext uri="{BB962C8B-B14F-4D97-AF65-F5344CB8AC3E}">
        <p14:creationId xmlns:p14="http://schemas.microsoft.com/office/powerpoint/2010/main" val="11355114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DE59B592-7BA4-4940-8E21-E50FEE4E7728}"/>
              </a:ext>
            </a:extLst>
          </p:cNvPr>
          <p:cNvSpPr txBox="1"/>
          <p:nvPr/>
        </p:nvSpPr>
        <p:spPr>
          <a:xfrm>
            <a:off x="313413" y="471965"/>
            <a:ext cx="9859617" cy="769441"/>
          </a:xfrm>
          <a:prstGeom prst="rect">
            <a:avLst/>
          </a:prstGeom>
          <a:noFill/>
        </p:spPr>
        <p:txBody>
          <a:bodyPr wrap="square">
            <a:spAutoFit/>
          </a:bodyPr>
          <a:lstStyle/>
          <a:p>
            <a:r>
              <a:rPr lang="en-GB" sz="4400" b="1" dirty="0" smtClean="0">
                <a:solidFill>
                  <a:srgbClr val="FF0000"/>
                </a:solidFill>
                <a:latin typeface="Leelawadee" panose="020B0502040204020203" pitchFamily="34" charset="-34"/>
              </a:rPr>
              <a:t>Uniform and equipment</a:t>
            </a:r>
            <a:endParaRPr lang="en-GB" sz="4400" b="1" dirty="0">
              <a:solidFill>
                <a:srgbClr val="FF0000"/>
              </a:solidFill>
              <a:latin typeface="Leelawadee" panose="020B0502040204020203" pitchFamily="34" charset="-34"/>
            </a:endParaRPr>
          </a:p>
        </p:txBody>
      </p:sp>
      <p:sp>
        <p:nvSpPr>
          <p:cNvPr id="6" name="TextBox 5">
            <a:extLst>
              <a:ext uri="{FF2B5EF4-FFF2-40B4-BE49-F238E27FC236}">
                <a16:creationId xmlns:a16="http://schemas.microsoft.com/office/drawing/2014/main" id="{2F2552C5-25C8-4186-80B4-0C1B8ED6970E}"/>
              </a:ext>
            </a:extLst>
          </p:cNvPr>
          <p:cNvSpPr txBox="1"/>
          <p:nvPr/>
        </p:nvSpPr>
        <p:spPr>
          <a:xfrm>
            <a:off x="437224" y="2063327"/>
            <a:ext cx="9310457" cy="3785652"/>
          </a:xfrm>
          <a:prstGeom prst="rect">
            <a:avLst/>
          </a:prstGeom>
          <a:noFill/>
        </p:spPr>
        <p:txBody>
          <a:bodyPr wrap="square">
            <a:spAutoFit/>
          </a:bodyPr>
          <a:lstStyle/>
          <a:p>
            <a:r>
              <a:rPr lang="en-GB" sz="2000" dirty="0">
                <a:solidFill>
                  <a:srgbClr val="FF0000"/>
                </a:solidFill>
                <a:latin typeface="Trebuchet MS" panose="020B0603020202020204" pitchFamily="34" charset="0"/>
              </a:rPr>
              <a:t>Please note that the school hoodie is an item of outdoor clothing/PE </a:t>
            </a:r>
            <a:r>
              <a:rPr lang="en-GB" sz="2000" dirty="0" smtClean="0">
                <a:solidFill>
                  <a:srgbClr val="FF0000"/>
                </a:solidFill>
                <a:latin typeface="Trebuchet MS" panose="020B0603020202020204" pitchFamily="34" charset="0"/>
              </a:rPr>
              <a:t>Kit and </a:t>
            </a:r>
            <a:r>
              <a:rPr lang="en-GB" sz="2000" dirty="0">
                <a:solidFill>
                  <a:srgbClr val="FF0000"/>
                </a:solidFill>
                <a:latin typeface="Trebuchet MS" panose="020B0603020202020204" pitchFamily="34" charset="0"/>
              </a:rPr>
              <a:t>is not to be worn in place of a </a:t>
            </a:r>
            <a:r>
              <a:rPr lang="en-GB" sz="2000" dirty="0" smtClean="0">
                <a:solidFill>
                  <a:srgbClr val="FF0000"/>
                </a:solidFill>
                <a:latin typeface="Trebuchet MS" panose="020B0603020202020204" pitchFamily="34" charset="0"/>
              </a:rPr>
              <a:t>sweatshirt/jumper </a:t>
            </a:r>
            <a:r>
              <a:rPr lang="en-GB" sz="2000" dirty="0">
                <a:solidFill>
                  <a:srgbClr val="FF0000"/>
                </a:solidFill>
                <a:latin typeface="Trebuchet MS" panose="020B0603020202020204" pitchFamily="34" charset="0"/>
              </a:rPr>
              <a:t>or cardigan in class. </a:t>
            </a:r>
          </a:p>
          <a:p>
            <a:endParaRPr lang="en-GB" sz="2000" dirty="0">
              <a:solidFill>
                <a:srgbClr val="FF0000"/>
              </a:solidFill>
              <a:latin typeface="Trebuchet MS" panose="020B0603020202020204" pitchFamily="34" charset="0"/>
            </a:endParaRPr>
          </a:p>
          <a:p>
            <a:r>
              <a:rPr lang="en-GB" sz="2000" dirty="0">
                <a:solidFill>
                  <a:srgbClr val="FF0000"/>
                </a:solidFill>
                <a:latin typeface="Trebuchet MS" panose="020B0603020202020204" pitchFamily="34" charset="0"/>
              </a:rPr>
              <a:t>We encourage that no jewellery of any kind should not be worn at Westfield Juniors, with the exception of stud earrings. Please speak to Mrs Piotrowicz if you have a specific request or query about the wearing of jewellery in school.</a:t>
            </a:r>
          </a:p>
          <a:p>
            <a:endParaRPr lang="en-GB" sz="2000" dirty="0">
              <a:solidFill>
                <a:srgbClr val="FF0000"/>
              </a:solidFill>
              <a:latin typeface="Trebuchet MS" panose="020B0603020202020204" pitchFamily="34" charset="0"/>
            </a:endParaRPr>
          </a:p>
          <a:p>
            <a:r>
              <a:rPr lang="en-GB" sz="2000" dirty="0">
                <a:solidFill>
                  <a:srgbClr val="FF0000"/>
                </a:solidFill>
                <a:latin typeface="Trebuchet MS" panose="020B0603020202020204" pitchFamily="34" charset="0"/>
              </a:rPr>
              <a:t>All children must have a pair of indoor shoes. </a:t>
            </a:r>
          </a:p>
          <a:p>
            <a:endParaRPr lang="en-GB" sz="2000" dirty="0">
              <a:solidFill>
                <a:srgbClr val="FF0000"/>
              </a:solidFill>
              <a:latin typeface="Trebuchet MS" panose="020B0603020202020204" pitchFamily="34" charset="0"/>
            </a:endParaRPr>
          </a:p>
          <a:p>
            <a:r>
              <a:rPr lang="en-GB" sz="2000" dirty="0">
                <a:solidFill>
                  <a:srgbClr val="FF0000"/>
                </a:solidFill>
                <a:latin typeface="Trebuchet MS" panose="020B0603020202020204" pitchFamily="34" charset="0"/>
              </a:rPr>
              <a:t>Also children should also have a water bottle in school with their name on.</a:t>
            </a:r>
          </a:p>
          <a:p>
            <a:endParaRPr lang="en-GB" sz="2000" dirty="0">
              <a:solidFill>
                <a:srgbClr val="FF0000"/>
              </a:solidFill>
              <a:latin typeface="Trebuchet MS" panose="020B0603020202020204" pitchFamily="34" charset="0"/>
            </a:endParaRPr>
          </a:p>
          <a:p>
            <a:r>
              <a:rPr lang="en-GB" sz="2000" dirty="0">
                <a:solidFill>
                  <a:srgbClr val="FF0000"/>
                </a:solidFill>
                <a:latin typeface="Trebuchet MS" panose="020B0603020202020204" pitchFamily="34" charset="0"/>
              </a:rPr>
              <a:t>All children are provided with pencil cases.</a:t>
            </a:r>
          </a:p>
        </p:txBody>
      </p:sp>
    </p:spTree>
    <p:extLst>
      <p:ext uri="{BB962C8B-B14F-4D97-AF65-F5344CB8AC3E}">
        <p14:creationId xmlns:p14="http://schemas.microsoft.com/office/powerpoint/2010/main" val="41087713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A8148F7B-EB51-41AF-BA2E-169881BA6E1A}"/>
              </a:ext>
            </a:extLst>
          </p:cNvPr>
          <p:cNvSpPr txBox="1"/>
          <p:nvPr/>
        </p:nvSpPr>
        <p:spPr>
          <a:xfrm>
            <a:off x="313414" y="272625"/>
            <a:ext cx="8831326" cy="1446550"/>
          </a:xfrm>
          <a:prstGeom prst="rect">
            <a:avLst/>
          </a:prstGeom>
          <a:noFill/>
        </p:spPr>
        <p:txBody>
          <a:bodyPr wrap="square">
            <a:spAutoFit/>
          </a:bodyPr>
          <a:lstStyle/>
          <a:p>
            <a:r>
              <a:rPr lang="en-GB" sz="4400" b="1" dirty="0">
                <a:solidFill>
                  <a:srgbClr val="FF0000"/>
                </a:solidFill>
                <a:latin typeface="Leelawadee" panose="020B0502040204020203" pitchFamily="34" charset="-34"/>
              </a:rPr>
              <a:t>What PE kit should I wear? </a:t>
            </a:r>
            <a:endParaRPr lang="en-GB" sz="4400" b="1" dirty="0" smtClean="0">
              <a:solidFill>
                <a:srgbClr val="FF0000"/>
              </a:solidFill>
              <a:latin typeface="Leelawadee" panose="020B0502040204020203" pitchFamily="34" charset="-34"/>
            </a:endParaRPr>
          </a:p>
          <a:p>
            <a:r>
              <a:rPr lang="en-GB" sz="4400" b="1" dirty="0" smtClean="0">
                <a:solidFill>
                  <a:srgbClr val="FF0000"/>
                </a:solidFill>
                <a:latin typeface="Leelawadee" panose="020B0502040204020203" pitchFamily="34" charset="-34"/>
              </a:rPr>
              <a:t>What </a:t>
            </a:r>
            <a:r>
              <a:rPr lang="en-GB" sz="4400" b="1" dirty="0">
                <a:solidFill>
                  <a:srgbClr val="FF0000"/>
                </a:solidFill>
                <a:latin typeface="Leelawadee" panose="020B0502040204020203" pitchFamily="34" charset="-34"/>
              </a:rPr>
              <a:t>happens if I forget my kit?</a:t>
            </a:r>
          </a:p>
        </p:txBody>
      </p:sp>
      <p:sp>
        <p:nvSpPr>
          <p:cNvPr id="6" name="TextBox 5">
            <a:extLst>
              <a:ext uri="{FF2B5EF4-FFF2-40B4-BE49-F238E27FC236}">
                <a16:creationId xmlns:a16="http://schemas.microsoft.com/office/drawing/2014/main" id="{0E6CB0EF-5F89-4CE3-BEBA-6C3934959222}"/>
              </a:ext>
            </a:extLst>
          </p:cNvPr>
          <p:cNvSpPr txBox="1"/>
          <p:nvPr/>
        </p:nvSpPr>
        <p:spPr>
          <a:xfrm>
            <a:off x="313413" y="1913072"/>
            <a:ext cx="11094393" cy="4524315"/>
          </a:xfrm>
          <a:prstGeom prst="rect">
            <a:avLst/>
          </a:prstGeom>
          <a:noFill/>
        </p:spPr>
        <p:txBody>
          <a:bodyPr wrap="square">
            <a:spAutoFit/>
          </a:bodyPr>
          <a:lstStyle/>
          <a:p>
            <a:r>
              <a:rPr lang="en-GB" sz="2400" dirty="0" smtClean="0">
                <a:solidFill>
                  <a:srgbClr val="FF0000"/>
                </a:solidFill>
                <a:latin typeface="Trebuchet MS" panose="020B0603020202020204" pitchFamily="34" charset="0"/>
              </a:rPr>
              <a:t>PE </a:t>
            </a:r>
            <a:r>
              <a:rPr lang="en-GB" sz="2400" dirty="0">
                <a:solidFill>
                  <a:srgbClr val="FF0000"/>
                </a:solidFill>
                <a:latin typeface="Trebuchet MS" panose="020B0603020202020204" pitchFamily="34" charset="0"/>
              </a:rPr>
              <a:t>kit is a plain, white t-shirt and </a:t>
            </a:r>
            <a:r>
              <a:rPr lang="en-GB" sz="2400" dirty="0" smtClean="0">
                <a:solidFill>
                  <a:srgbClr val="FF0000"/>
                </a:solidFill>
                <a:latin typeface="Trebuchet MS" panose="020B0603020202020204" pitchFamily="34" charset="0"/>
              </a:rPr>
              <a:t>either black shorts/leggings/black jogging bottoms. A red school hoodie can also be worn for outdoor PE during the cold weather. Trainers must </a:t>
            </a:r>
            <a:r>
              <a:rPr lang="en-GB" sz="2400" dirty="0">
                <a:solidFill>
                  <a:srgbClr val="FF0000"/>
                </a:solidFill>
                <a:latin typeface="Trebuchet MS" panose="020B0603020202020204" pitchFamily="34" charset="0"/>
              </a:rPr>
              <a:t>be worn for </a:t>
            </a:r>
            <a:r>
              <a:rPr lang="en-GB" sz="2400" dirty="0" smtClean="0">
                <a:solidFill>
                  <a:srgbClr val="FF0000"/>
                </a:solidFill>
                <a:latin typeface="Trebuchet MS" panose="020B0603020202020204" pitchFamily="34" charset="0"/>
              </a:rPr>
              <a:t>PE. All </a:t>
            </a:r>
            <a:r>
              <a:rPr lang="en-GB" sz="2400" dirty="0">
                <a:solidFill>
                  <a:srgbClr val="FF0000"/>
                </a:solidFill>
                <a:latin typeface="Trebuchet MS" panose="020B0603020202020204" pitchFamily="34" charset="0"/>
              </a:rPr>
              <a:t>jewellery must be removed for PE lessons </a:t>
            </a:r>
            <a:r>
              <a:rPr lang="en-GB" sz="2400" dirty="0" smtClean="0">
                <a:solidFill>
                  <a:srgbClr val="FF0000"/>
                </a:solidFill>
                <a:latin typeface="Trebuchet MS" panose="020B0603020202020204" pitchFamily="34" charset="0"/>
              </a:rPr>
              <a:t>including watches. If children cannot remove their earrings independently then it is advised that they come to school on their PE day without earrings in. Long hair needs to be tied up.</a:t>
            </a:r>
          </a:p>
          <a:p>
            <a:endParaRPr lang="en-GB" sz="2400" dirty="0">
              <a:solidFill>
                <a:srgbClr val="FF0000"/>
              </a:solidFill>
              <a:latin typeface="Trebuchet MS" panose="020B0603020202020204" pitchFamily="34" charset="0"/>
            </a:endParaRPr>
          </a:p>
          <a:p>
            <a:r>
              <a:rPr lang="en-GB" sz="2400" b="1" dirty="0">
                <a:solidFill>
                  <a:srgbClr val="FF0000"/>
                </a:solidFill>
                <a:latin typeface="Trebuchet MS" panose="020B0603020202020204" pitchFamily="34" charset="0"/>
              </a:rPr>
              <a:t>Forgetting PE kit</a:t>
            </a:r>
          </a:p>
          <a:p>
            <a:r>
              <a:rPr lang="en-GB" sz="2400" dirty="0">
                <a:solidFill>
                  <a:srgbClr val="FF0000"/>
                </a:solidFill>
                <a:latin typeface="Trebuchet MS" panose="020B0603020202020204" pitchFamily="34" charset="0"/>
              </a:rPr>
              <a:t>Children should have the correct PE kit for every PE lesson. </a:t>
            </a:r>
          </a:p>
          <a:p>
            <a:r>
              <a:rPr lang="en-GB" sz="2400" dirty="0">
                <a:solidFill>
                  <a:srgbClr val="FF0000"/>
                </a:solidFill>
                <a:latin typeface="Trebuchet MS" panose="020B0603020202020204" pitchFamily="34" charset="0"/>
              </a:rPr>
              <a:t>If children regularly forget to bring their kit, a phone call will be made to see if we can support in any way.</a:t>
            </a:r>
          </a:p>
          <a:p>
            <a:endParaRPr lang="en-GB" sz="2400" dirty="0">
              <a:solidFill>
                <a:srgbClr val="FF0000"/>
              </a:solidFill>
              <a:latin typeface="Trebuchet MS" panose="020B0603020202020204" pitchFamily="34" charset="0"/>
            </a:endParaRPr>
          </a:p>
        </p:txBody>
      </p:sp>
    </p:spTree>
    <p:extLst>
      <p:ext uri="{BB962C8B-B14F-4D97-AF65-F5344CB8AC3E}">
        <p14:creationId xmlns:p14="http://schemas.microsoft.com/office/powerpoint/2010/main" val="36656522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02E95D50-8932-4DDA-99FF-3B7D84AE4873}"/>
              </a:ext>
            </a:extLst>
          </p:cNvPr>
          <p:cNvSpPr txBox="1"/>
          <p:nvPr/>
        </p:nvSpPr>
        <p:spPr>
          <a:xfrm>
            <a:off x="428346" y="226459"/>
            <a:ext cx="7632577"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When do I get homework?</a:t>
            </a:r>
          </a:p>
        </p:txBody>
      </p:sp>
      <p:sp>
        <p:nvSpPr>
          <p:cNvPr id="6" name="TextBox 5">
            <a:extLst>
              <a:ext uri="{FF2B5EF4-FFF2-40B4-BE49-F238E27FC236}">
                <a16:creationId xmlns:a16="http://schemas.microsoft.com/office/drawing/2014/main" id="{23EF79C9-789F-48D5-BC9E-8BF725D77AF5}"/>
              </a:ext>
            </a:extLst>
          </p:cNvPr>
          <p:cNvSpPr txBox="1"/>
          <p:nvPr/>
        </p:nvSpPr>
        <p:spPr>
          <a:xfrm>
            <a:off x="428346" y="995900"/>
            <a:ext cx="9940772" cy="3970318"/>
          </a:xfrm>
          <a:prstGeom prst="rect">
            <a:avLst/>
          </a:prstGeom>
          <a:noFill/>
        </p:spPr>
        <p:txBody>
          <a:bodyPr wrap="square">
            <a:spAutoFit/>
          </a:bodyPr>
          <a:lstStyle/>
          <a:p>
            <a:r>
              <a:rPr lang="en-GB" sz="2800" dirty="0">
                <a:solidFill>
                  <a:srgbClr val="FF0000"/>
                </a:solidFill>
                <a:latin typeface="Trebuchet MS" panose="020B0603020202020204" pitchFamily="34" charset="0"/>
              </a:rPr>
              <a:t>Homework includes </a:t>
            </a:r>
            <a:r>
              <a:rPr lang="en-GB" sz="2800" dirty="0" smtClean="0">
                <a:solidFill>
                  <a:srgbClr val="FF0000"/>
                </a:solidFill>
                <a:latin typeface="Trebuchet MS" panose="020B0603020202020204" pitchFamily="34" charset="0"/>
              </a:rPr>
              <a:t>reading, a 10-minute maths book and a 10-minute spelling and vocabulary book.</a:t>
            </a:r>
          </a:p>
          <a:p>
            <a:endParaRPr lang="en-GB" sz="2800" dirty="0" smtClean="0">
              <a:solidFill>
                <a:srgbClr val="FF0000"/>
              </a:solidFill>
              <a:latin typeface="Trebuchet MS" panose="020B0603020202020204" pitchFamily="34" charset="0"/>
            </a:endParaRPr>
          </a:p>
          <a:p>
            <a:r>
              <a:rPr lang="en-GB" sz="2800" dirty="0" smtClean="0">
                <a:solidFill>
                  <a:srgbClr val="FF0000"/>
                </a:solidFill>
                <a:latin typeface="Trebuchet MS" panose="020B0603020202020204" pitchFamily="34" charset="0"/>
              </a:rPr>
              <a:t>Year 3, these homework books will start to come home after October half term.</a:t>
            </a:r>
          </a:p>
          <a:p>
            <a:endParaRPr lang="en-GB" sz="2800" dirty="0">
              <a:solidFill>
                <a:srgbClr val="FF0000"/>
              </a:solidFill>
              <a:latin typeface="Trebuchet MS" panose="020B0603020202020204" pitchFamily="34" charset="0"/>
            </a:endParaRPr>
          </a:p>
          <a:p>
            <a:r>
              <a:rPr lang="en-GB" sz="2800" b="1" dirty="0">
                <a:solidFill>
                  <a:srgbClr val="FF0000"/>
                </a:solidFill>
                <a:latin typeface="Trebuchet MS" panose="020B0603020202020204" pitchFamily="34" charset="0"/>
              </a:rPr>
              <a:t>Spelling</a:t>
            </a:r>
          </a:p>
          <a:p>
            <a:r>
              <a:rPr lang="en-GB" sz="2800" b="0" dirty="0" smtClean="0">
                <a:solidFill>
                  <a:srgbClr val="FF0000"/>
                </a:solidFill>
                <a:latin typeface="Trebuchet MS" panose="020B0603020202020204" pitchFamily="34" charset="0"/>
              </a:rPr>
              <a:t>Children will</a:t>
            </a:r>
            <a:r>
              <a:rPr lang="en-GB" sz="2800" dirty="0" smtClean="0">
                <a:solidFill>
                  <a:srgbClr val="FF0000"/>
                </a:solidFill>
                <a:latin typeface="Trebuchet MS" panose="020B0603020202020204" pitchFamily="34" charset="0"/>
              </a:rPr>
              <a:t> practise spellings in school. We will not be carrying out weekly spelling tests. </a:t>
            </a:r>
            <a:endParaRPr lang="en-GB" sz="2800" b="0" dirty="0">
              <a:solidFill>
                <a:srgbClr val="FF0000"/>
              </a:solidFill>
              <a:latin typeface="Trebuchet MS" panose="020B0603020202020204" pitchFamily="34" charset="0"/>
            </a:endParaRPr>
          </a:p>
        </p:txBody>
      </p:sp>
    </p:spTree>
    <p:extLst>
      <p:ext uri="{BB962C8B-B14F-4D97-AF65-F5344CB8AC3E}">
        <p14:creationId xmlns:p14="http://schemas.microsoft.com/office/powerpoint/2010/main" val="37939696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96203455-C2C6-498A-BDD0-2382FF5D79BA}"/>
              </a:ext>
            </a:extLst>
          </p:cNvPr>
          <p:cNvSpPr txBox="1"/>
          <p:nvPr/>
        </p:nvSpPr>
        <p:spPr>
          <a:xfrm>
            <a:off x="446103" y="143123"/>
            <a:ext cx="9593763" cy="954107"/>
          </a:xfrm>
          <a:prstGeom prst="rect">
            <a:avLst/>
          </a:prstGeom>
          <a:noFill/>
        </p:spPr>
        <p:txBody>
          <a:bodyPr wrap="square">
            <a:spAutoFit/>
          </a:bodyPr>
          <a:lstStyle/>
          <a:p>
            <a:r>
              <a:rPr lang="en-GB" sz="2800" b="1" dirty="0" smtClean="0">
                <a:solidFill>
                  <a:srgbClr val="FF0000"/>
                </a:solidFill>
                <a:latin typeface="Trebuchet MS" panose="020B0603020202020204" pitchFamily="34" charset="0"/>
              </a:rPr>
              <a:t>English and Maths </a:t>
            </a:r>
            <a:r>
              <a:rPr lang="en-GB" sz="2800" b="1" dirty="0">
                <a:solidFill>
                  <a:srgbClr val="FF0000"/>
                </a:solidFill>
                <a:latin typeface="Trebuchet MS" panose="020B0603020202020204" pitchFamily="34" charset="0"/>
              </a:rPr>
              <a:t>homework</a:t>
            </a:r>
          </a:p>
          <a:p>
            <a:r>
              <a:rPr lang="en-GB" sz="2800" b="0" dirty="0">
                <a:solidFill>
                  <a:srgbClr val="FF0000"/>
                </a:solidFill>
                <a:latin typeface="Trebuchet MS" panose="020B0603020202020204" pitchFamily="34" charset="0"/>
              </a:rPr>
              <a:t>Completed homework should be checked by </a:t>
            </a:r>
            <a:r>
              <a:rPr lang="en-GB" sz="2800" b="0" dirty="0" smtClean="0">
                <a:solidFill>
                  <a:srgbClr val="FF0000"/>
                </a:solidFill>
                <a:latin typeface="Trebuchet MS" panose="020B0603020202020204" pitchFamily="34" charset="0"/>
              </a:rPr>
              <a:t>parents.</a:t>
            </a:r>
            <a:endParaRPr lang="en-GB" sz="2800" b="0" dirty="0">
              <a:solidFill>
                <a:srgbClr val="FF0000"/>
              </a:solidFill>
              <a:latin typeface="Trebuchet MS" panose="020B0603020202020204" pitchFamily="34" charset="0"/>
            </a:endParaRPr>
          </a:p>
        </p:txBody>
      </p:sp>
      <p:sp>
        <p:nvSpPr>
          <p:cNvPr id="6" name="TextBox 5">
            <a:extLst>
              <a:ext uri="{FF2B5EF4-FFF2-40B4-BE49-F238E27FC236}">
                <a16:creationId xmlns:a16="http://schemas.microsoft.com/office/drawing/2014/main" id="{DEC0BE79-33E2-4557-AB18-8D4B2314D347}"/>
              </a:ext>
            </a:extLst>
          </p:cNvPr>
          <p:cNvSpPr txBox="1"/>
          <p:nvPr/>
        </p:nvSpPr>
        <p:spPr>
          <a:xfrm>
            <a:off x="271593" y="4159261"/>
            <a:ext cx="11414986" cy="1569660"/>
          </a:xfrm>
          <a:prstGeom prst="rect">
            <a:avLst/>
          </a:prstGeom>
          <a:noFill/>
        </p:spPr>
        <p:txBody>
          <a:bodyPr wrap="square">
            <a:spAutoFit/>
          </a:bodyPr>
          <a:lstStyle/>
          <a:p>
            <a:r>
              <a:rPr lang="en-GB" sz="2400" dirty="0" smtClean="0">
                <a:solidFill>
                  <a:srgbClr val="FF0000"/>
                </a:solidFill>
                <a:latin typeface="Trebuchet MS" panose="020B0603020202020204" pitchFamily="34" charset="0"/>
              </a:rPr>
              <a:t>Homework is expected </a:t>
            </a:r>
            <a:r>
              <a:rPr lang="en-GB" sz="2400" dirty="0">
                <a:solidFill>
                  <a:srgbClr val="FF0000"/>
                </a:solidFill>
                <a:latin typeface="Trebuchet MS" panose="020B0603020202020204" pitchFamily="34" charset="0"/>
              </a:rPr>
              <a:t>to be </a:t>
            </a:r>
            <a:r>
              <a:rPr lang="en-GB" sz="2400" dirty="0" smtClean="0">
                <a:solidFill>
                  <a:srgbClr val="FF0000"/>
                </a:solidFill>
                <a:latin typeface="Trebuchet MS" panose="020B0603020202020204" pitchFamily="34" charset="0"/>
              </a:rPr>
              <a:t>brought into school every </a:t>
            </a:r>
            <a:r>
              <a:rPr lang="en-GB" sz="2400" dirty="0">
                <a:solidFill>
                  <a:srgbClr val="FF0000"/>
                </a:solidFill>
                <a:latin typeface="Trebuchet MS" panose="020B0603020202020204" pitchFamily="34" charset="0"/>
              </a:rPr>
              <a:t>Monday morning. </a:t>
            </a:r>
            <a:r>
              <a:rPr lang="en-GB" sz="2400" dirty="0" smtClean="0">
                <a:solidFill>
                  <a:srgbClr val="FF0000"/>
                </a:solidFill>
                <a:latin typeface="Trebuchet MS" panose="020B0603020202020204" pitchFamily="34" charset="0"/>
              </a:rPr>
              <a:t>If </a:t>
            </a:r>
            <a:r>
              <a:rPr lang="en-GB" sz="2400" dirty="0">
                <a:solidFill>
                  <a:srgbClr val="FF0000"/>
                </a:solidFill>
                <a:latin typeface="Trebuchet MS" panose="020B0603020202020204" pitchFamily="34" charset="0"/>
              </a:rPr>
              <a:t>a child repeatedly forgets to bring their homework </a:t>
            </a:r>
            <a:r>
              <a:rPr lang="en-GB" sz="2400" dirty="0" smtClean="0">
                <a:solidFill>
                  <a:srgbClr val="FF0000"/>
                </a:solidFill>
                <a:latin typeface="Trebuchet MS" panose="020B0603020202020204" pitchFamily="34" charset="0"/>
              </a:rPr>
              <a:t>in, </a:t>
            </a:r>
            <a:r>
              <a:rPr lang="en-GB" sz="2400" dirty="0">
                <a:solidFill>
                  <a:srgbClr val="FF0000"/>
                </a:solidFill>
                <a:latin typeface="Trebuchet MS" panose="020B0603020202020204" pitchFamily="34" charset="0"/>
              </a:rPr>
              <a:t>we will ask them to go to Homework Club with Mrs </a:t>
            </a:r>
            <a:r>
              <a:rPr lang="en-GB" sz="2400" dirty="0" err="1" smtClean="0">
                <a:solidFill>
                  <a:srgbClr val="FF0000"/>
                </a:solidFill>
                <a:latin typeface="Trebuchet MS" panose="020B0603020202020204" pitchFamily="34" charset="0"/>
              </a:rPr>
              <a:t>Stokey</a:t>
            </a:r>
            <a:r>
              <a:rPr lang="en-GB" sz="2400" dirty="0" smtClean="0">
                <a:solidFill>
                  <a:srgbClr val="FF0000"/>
                </a:solidFill>
                <a:latin typeface="Trebuchet MS" panose="020B0603020202020204" pitchFamily="34" charset="0"/>
              </a:rPr>
              <a:t> </a:t>
            </a:r>
            <a:r>
              <a:rPr lang="en-GB" sz="2400" dirty="0">
                <a:solidFill>
                  <a:srgbClr val="FF0000"/>
                </a:solidFill>
                <a:latin typeface="Trebuchet MS" panose="020B0603020202020204" pitchFamily="34" charset="0"/>
              </a:rPr>
              <a:t>on a </a:t>
            </a:r>
            <a:r>
              <a:rPr lang="en-GB" sz="2400" dirty="0" smtClean="0">
                <a:solidFill>
                  <a:srgbClr val="FF0000"/>
                </a:solidFill>
                <a:latin typeface="Trebuchet MS" panose="020B0603020202020204" pitchFamily="34" charset="0"/>
              </a:rPr>
              <a:t>Tuesday </a:t>
            </a:r>
            <a:r>
              <a:rPr lang="en-GB" sz="2400" dirty="0">
                <a:solidFill>
                  <a:srgbClr val="FF0000"/>
                </a:solidFill>
                <a:latin typeface="Trebuchet MS" panose="020B0603020202020204" pitchFamily="34" charset="0"/>
              </a:rPr>
              <a:t>so she can help support them with their </a:t>
            </a:r>
            <a:r>
              <a:rPr lang="en-GB" sz="2400" dirty="0" smtClean="0">
                <a:solidFill>
                  <a:srgbClr val="FF0000"/>
                </a:solidFill>
                <a:latin typeface="Trebuchet MS" panose="020B0603020202020204" pitchFamily="34" charset="0"/>
              </a:rPr>
              <a:t>homework.</a:t>
            </a:r>
            <a:endParaRPr lang="en-GB" sz="2400" dirty="0">
              <a:solidFill>
                <a:srgbClr val="FF0000"/>
              </a:solidFill>
              <a:latin typeface="Trebuchet MS" panose="020B0603020202020204" pitchFamily="34" charset="0"/>
            </a:endParaRPr>
          </a:p>
        </p:txBody>
      </p:sp>
      <p:pic>
        <p:nvPicPr>
          <p:cNvPr id="2" name="Picture 1"/>
          <p:cNvPicPr>
            <a:picLocks noChangeAspect="1"/>
          </p:cNvPicPr>
          <p:nvPr/>
        </p:nvPicPr>
        <p:blipFill>
          <a:blip r:embed="rId3"/>
          <a:stretch>
            <a:fillRect/>
          </a:stretch>
        </p:blipFill>
        <p:spPr>
          <a:xfrm>
            <a:off x="2377197" y="1701306"/>
            <a:ext cx="1682906" cy="2159897"/>
          </a:xfrm>
          <a:prstGeom prst="rect">
            <a:avLst/>
          </a:prstGeom>
          <a:ln>
            <a:solidFill>
              <a:schemeClr val="accent1"/>
            </a:solidFill>
          </a:ln>
        </p:spPr>
      </p:pic>
      <p:pic>
        <p:nvPicPr>
          <p:cNvPr id="3" name="Picture 2"/>
          <p:cNvPicPr>
            <a:picLocks noChangeAspect="1"/>
          </p:cNvPicPr>
          <p:nvPr/>
        </p:nvPicPr>
        <p:blipFill>
          <a:blip r:embed="rId4"/>
          <a:stretch>
            <a:fillRect/>
          </a:stretch>
        </p:blipFill>
        <p:spPr>
          <a:xfrm>
            <a:off x="576852" y="1701306"/>
            <a:ext cx="1723896" cy="2160061"/>
          </a:xfrm>
          <a:prstGeom prst="rect">
            <a:avLst/>
          </a:prstGeom>
          <a:solidFill>
            <a:schemeClr val="bg1"/>
          </a:solidFill>
          <a:ln>
            <a:solidFill>
              <a:schemeClr val="accent1"/>
            </a:solidFill>
          </a:ln>
        </p:spPr>
      </p:pic>
    </p:spTree>
    <p:extLst>
      <p:ext uri="{BB962C8B-B14F-4D97-AF65-F5344CB8AC3E}">
        <p14:creationId xmlns:p14="http://schemas.microsoft.com/office/powerpoint/2010/main" val="33677619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AA53EDAE-5D5A-430A-B7F7-1B15111349EB}"/>
              </a:ext>
            </a:extLst>
          </p:cNvPr>
          <p:cNvSpPr txBox="1"/>
          <p:nvPr/>
        </p:nvSpPr>
        <p:spPr>
          <a:xfrm>
            <a:off x="357742" y="421135"/>
            <a:ext cx="9935789" cy="4401205"/>
          </a:xfrm>
          <a:prstGeom prst="rect">
            <a:avLst/>
          </a:prstGeom>
          <a:noFill/>
        </p:spPr>
        <p:txBody>
          <a:bodyPr wrap="square">
            <a:spAutoFit/>
          </a:bodyPr>
          <a:lstStyle/>
          <a:p>
            <a:r>
              <a:rPr lang="en-GB" sz="2800" b="1" dirty="0" err="1">
                <a:solidFill>
                  <a:srgbClr val="FF0000"/>
                </a:solidFill>
                <a:latin typeface="Trebuchet MS" panose="020B0603020202020204" pitchFamily="34" charset="0"/>
              </a:rPr>
              <a:t>Timestables</a:t>
            </a:r>
            <a:endParaRPr lang="en-GB" sz="2800" b="1" dirty="0">
              <a:solidFill>
                <a:srgbClr val="FF0000"/>
              </a:solidFill>
              <a:latin typeface="Trebuchet MS" panose="020B0603020202020204" pitchFamily="34" charset="0"/>
            </a:endParaRPr>
          </a:p>
          <a:p>
            <a:r>
              <a:rPr lang="en-GB" sz="2800" b="0" dirty="0" err="1">
                <a:solidFill>
                  <a:srgbClr val="FF0000"/>
                </a:solidFill>
                <a:latin typeface="Trebuchet MS" panose="020B0603020202020204" pitchFamily="34" charset="0"/>
              </a:rPr>
              <a:t>Timestables</a:t>
            </a:r>
            <a:r>
              <a:rPr lang="en-GB" sz="2800" b="0" dirty="0">
                <a:solidFill>
                  <a:srgbClr val="FF0000"/>
                </a:solidFill>
                <a:latin typeface="Trebuchet MS" panose="020B0603020202020204" pitchFamily="34" charset="0"/>
              </a:rPr>
              <a:t> are </a:t>
            </a:r>
            <a:r>
              <a:rPr lang="en-GB" sz="2800" b="0" dirty="0" smtClean="0">
                <a:solidFill>
                  <a:srgbClr val="FF0000"/>
                </a:solidFill>
                <a:latin typeface="Trebuchet MS" panose="020B0603020202020204" pitchFamily="34" charset="0"/>
              </a:rPr>
              <a:t>practised </a:t>
            </a:r>
            <a:r>
              <a:rPr lang="en-GB" sz="2800" dirty="0">
                <a:solidFill>
                  <a:srgbClr val="FF0000"/>
                </a:solidFill>
                <a:latin typeface="Trebuchet MS" panose="020B0603020202020204" pitchFamily="34" charset="0"/>
              </a:rPr>
              <a:t>4</a:t>
            </a:r>
            <a:r>
              <a:rPr lang="en-GB" sz="2800" dirty="0" smtClean="0">
                <a:solidFill>
                  <a:srgbClr val="FF0000"/>
                </a:solidFill>
                <a:latin typeface="Trebuchet MS" panose="020B0603020202020204" pitchFamily="34" charset="0"/>
              </a:rPr>
              <a:t> times a week in school and tested regularly by the teachers and on </a:t>
            </a:r>
            <a:r>
              <a:rPr lang="en-GB" sz="2800" b="0" dirty="0" err="1" smtClean="0">
                <a:solidFill>
                  <a:srgbClr val="FF0000"/>
                </a:solidFill>
                <a:latin typeface="Trebuchet MS" panose="020B0603020202020204" pitchFamily="34" charset="0"/>
              </a:rPr>
              <a:t>Timestables</a:t>
            </a:r>
            <a:r>
              <a:rPr lang="en-GB" sz="2800" b="0" dirty="0" smtClean="0">
                <a:solidFill>
                  <a:srgbClr val="FF0000"/>
                </a:solidFill>
                <a:latin typeface="Trebuchet MS" panose="020B0603020202020204" pitchFamily="34" charset="0"/>
              </a:rPr>
              <a:t> </a:t>
            </a:r>
            <a:r>
              <a:rPr lang="en-GB" sz="2800" b="0" dirty="0">
                <a:solidFill>
                  <a:srgbClr val="FF0000"/>
                </a:solidFill>
                <a:latin typeface="Trebuchet MS" panose="020B0603020202020204" pitchFamily="34" charset="0"/>
              </a:rPr>
              <a:t>Rockstars (an online </a:t>
            </a:r>
            <a:r>
              <a:rPr lang="en-GB" sz="2800" b="0" dirty="0" err="1">
                <a:solidFill>
                  <a:srgbClr val="FF0000"/>
                </a:solidFill>
                <a:latin typeface="Trebuchet MS" panose="020B0603020202020204" pitchFamily="34" charset="0"/>
              </a:rPr>
              <a:t>timestables</a:t>
            </a:r>
            <a:r>
              <a:rPr lang="en-GB" sz="2800" b="0" dirty="0">
                <a:solidFill>
                  <a:srgbClr val="FF0000"/>
                </a:solidFill>
                <a:latin typeface="Trebuchet MS" panose="020B0603020202020204" pitchFamily="34" charset="0"/>
              </a:rPr>
              <a:t> </a:t>
            </a:r>
            <a:r>
              <a:rPr lang="en-GB" sz="2800" b="0" dirty="0" smtClean="0">
                <a:solidFill>
                  <a:srgbClr val="FF0000"/>
                </a:solidFill>
                <a:latin typeface="Trebuchet MS" panose="020B0603020202020204" pitchFamily="34" charset="0"/>
              </a:rPr>
              <a:t>programme). However, it is beneficial for your child to practise at home. All children are working on an individualised programme so please ask them currently which table they are practising. </a:t>
            </a:r>
          </a:p>
          <a:p>
            <a:endParaRPr lang="en-GB" sz="2800" dirty="0" smtClean="0">
              <a:solidFill>
                <a:srgbClr val="FF0000"/>
              </a:solidFill>
              <a:latin typeface="Trebuchet MS" panose="020B0603020202020204" pitchFamily="34" charset="0"/>
            </a:endParaRPr>
          </a:p>
          <a:p>
            <a:endParaRPr lang="en-GB" sz="2800" dirty="0">
              <a:solidFill>
                <a:srgbClr val="FF0000"/>
              </a:solidFill>
              <a:latin typeface="Trebuchet MS" panose="020B0603020202020204" pitchFamily="34" charset="0"/>
            </a:endParaRPr>
          </a:p>
          <a:p>
            <a:endParaRPr lang="en-GB" sz="2800" dirty="0">
              <a:solidFill>
                <a:srgbClr val="FF0000"/>
              </a:solidFill>
              <a:latin typeface="Trebuchet MS" panose="020B0603020202020204" pitchFamily="34" charset="0"/>
            </a:endParaRPr>
          </a:p>
        </p:txBody>
      </p:sp>
      <p:sp>
        <p:nvSpPr>
          <p:cNvPr id="5" name="Rectangle 3"/>
          <p:cNvSpPr>
            <a:spLocks noChangeArrowheads="1"/>
          </p:cNvSpPr>
          <p:nvPr/>
        </p:nvSpPr>
        <p:spPr bwMode="auto">
          <a:xfrm>
            <a:off x="357742" y="3869350"/>
            <a:ext cx="11233893"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FF0000"/>
                </a:solidFill>
                <a:effectLst/>
                <a:latin typeface="Trebuchet MS" panose="020B0603020202020204" pitchFamily="34" charset="0"/>
              </a:rPr>
              <a:t>We encourage your child to take part in Times tables </a:t>
            </a:r>
            <a:r>
              <a:rPr kumimoji="0" lang="en-US" altLang="en-US" sz="2800" b="0" i="0" u="none" strike="noStrike" cap="none" normalizeH="0" baseline="0" dirty="0" err="1" smtClean="0">
                <a:ln>
                  <a:noFill/>
                </a:ln>
                <a:solidFill>
                  <a:srgbClr val="FF0000"/>
                </a:solidFill>
                <a:effectLst/>
                <a:latin typeface="Trebuchet MS" panose="020B0603020202020204" pitchFamily="34" charset="0"/>
              </a:rPr>
              <a:t>Rockstars</a:t>
            </a:r>
            <a:r>
              <a:rPr kumimoji="0" lang="en-US" altLang="en-US" sz="2800" b="0" i="0" u="none" strike="noStrike" cap="none" normalizeH="0" baseline="0" dirty="0" smtClean="0">
                <a:ln>
                  <a:noFill/>
                </a:ln>
                <a:solidFill>
                  <a:srgbClr val="FF0000"/>
                </a:solidFill>
                <a:effectLst/>
                <a:latin typeface="Trebuchet MS" panose="020B0603020202020204" pitchFamily="34" charset="0"/>
              </a:rPr>
              <a:t> Garage activities at home for 30 minutes a week. If your child completes this, they will be rewarded with a certificate in our award assembly. Please email/ring the office to request your child’s login details</a:t>
            </a:r>
            <a:r>
              <a:rPr kumimoji="0" lang="en-US" altLang="en-US" sz="2800" b="0" i="0" u="none" strike="noStrike" cap="none" normalizeH="0" dirty="0" smtClean="0">
                <a:ln>
                  <a:noFill/>
                </a:ln>
                <a:solidFill>
                  <a:srgbClr val="FF0000"/>
                </a:solidFill>
                <a:effectLst/>
                <a:latin typeface="Trebuchet MS" panose="020B0603020202020204" pitchFamily="34" charset="0"/>
              </a:rPr>
              <a:t> </a:t>
            </a:r>
            <a:r>
              <a:rPr kumimoji="0" lang="en-US" altLang="en-US" sz="2800" b="0" i="0" u="none" strike="noStrike" cap="none" normalizeH="0" baseline="0" dirty="0" smtClean="0">
                <a:ln>
                  <a:noFill/>
                </a:ln>
                <a:solidFill>
                  <a:srgbClr val="FF0000"/>
                </a:solidFill>
                <a:effectLst/>
                <a:latin typeface="Trebuchet MS" panose="020B0603020202020204" pitchFamily="34" charset="0"/>
              </a:rPr>
              <a:t>should you need them.</a:t>
            </a:r>
          </a:p>
        </p:txBody>
      </p:sp>
    </p:spTree>
    <p:extLst>
      <p:ext uri="{BB962C8B-B14F-4D97-AF65-F5344CB8AC3E}">
        <p14:creationId xmlns:p14="http://schemas.microsoft.com/office/powerpoint/2010/main" val="10688964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14" name="TextBox 13">
            <a:extLst>
              <a:ext uri="{FF2B5EF4-FFF2-40B4-BE49-F238E27FC236}">
                <a16:creationId xmlns:a16="http://schemas.microsoft.com/office/drawing/2014/main" id="{574275D8-BEF1-49A8-8525-35E5A2D275EE}"/>
              </a:ext>
            </a:extLst>
          </p:cNvPr>
          <p:cNvSpPr txBox="1"/>
          <p:nvPr/>
        </p:nvSpPr>
        <p:spPr>
          <a:xfrm>
            <a:off x="2922972" y="143123"/>
            <a:ext cx="6869097" cy="769441"/>
          </a:xfrm>
          <a:prstGeom prst="rect">
            <a:avLst/>
          </a:prstGeom>
          <a:noFill/>
        </p:spPr>
        <p:txBody>
          <a:bodyPr wrap="square">
            <a:spAutoFit/>
          </a:bodyPr>
          <a:lstStyle/>
          <a:p>
            <a:r>
              <a:rPr lang="en-GB" sz="4400" b="1" dirty="0" smtClean="0">
                <a:solidFill>
                  <a:srgbClr val="FF0000"/>
                </a:solidFill>
                <a:latin typeface="Leelawadee" panose="020B0502040204020203" pitchFamily="34" charset="-34"/>
              </a:rPr>
              <a:t>Behaviour at YWJS</a:t>
            </a:r>
            <a:endParaRPr lang="en-GB" sz="4400" b="1" dirty="0">
              <a:solidFill>
                <a:srgbClr val="FF0000"/>
              </a:solidFill>
              <a:latin typeface="Leelawadee" panose="020B0502040204020203" pitchFamily="34" charset="-34"/>
            </a:endParaRPr>
          </a:p>
        </p:txBody>
      </p:sp>
      <p:pic>
        <p:nvPicPr>
          <p:cNvPr id="4" name="Picture 3"/>
          <p:cNvPicPr>
            <a:picLocks noChangeAspect="1"/>
          </p:cNvPicPr>
          <p:nvPr/>
        </p:nvPicPr>
        <p:blipFill>
          <a:blip r:embed="rId3"/>
          <a:stretch>
            <a:fillRect/>
          </a:stretch>
        </p:blipFill>
        <p:spPr>
          <a:xfrm>
            <a:off x="1221684" y="995900"/>
            <a:ext cx="3558848" cy="5006774"/>
          </a:xfrm>
          <a:prstGeom prst="rect">
            <a:avLst/>
          </a:prstGeom>
        </p:spPr>
      </p:pic>
      <p:pic>
        <p:nvPicPr>
          <p:cNvPr id="6" name="Picture 5"/>
          <p:cNvPicPr>
            <a:picLocks noChangeAspect="1"/>
          </p:cNvPicPr>
          <p:nvPr/>
        </p:nvPicPr>
        <p:blipFill>
          <a:blip r:embed="rId4"/>
          <a:stretch>
            <a:fillRect/>
          </a:stretch>
        </p:blipFill>
        <p:spPr>
          <a:xfrm>
            <a:off x="5232372" y="1923604"/>
            <a:ext cx="5969027" cy="4103706"/>
          </a:xfrm>
          <a:prstGeom prst="rect">
            <a:avLst/>
          </a:prstGeom>
        </p:spPr>
      </p:pic>
    </p:spTree>
    <p:extLst>
      <p:ext uri="{BB962C8B-B14F-4D97-AF65-F5344CB8AC3E}">
        <p14:creationId xmlns:p14="http://schemas.microsoft.com/office/powerpoint/2010/main" val="40722226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pic>
        <p:nvPicPr>
          <p:cNvPr id="5" name="Picture 4">
            <a:extLst>
              <a:ext uri="{FF2B5EF4-FFF2-40B4-BE49-F238E27FC236}">
                <a16:creationId xmlns:a16="http://schemas.microsoft.com/office/drawing/2014/main" id="{0725459F-A17D-453A-9F73-CFEBB73D6FF8}"/>
              </a:ext>
            </a:extLst>
          </p:cNvPr>
          <p:cNvPicPr>
            <a:picLocks noChangeAspect="1"/>
          </p:cNvPicPr>
          <p:nvPr/>
        </p:nvPicPr>
        <p:blipFill>
          <a:blip r:embed="rId3"/>
          <a:stretch>
            <a:fillRect/>
          </a:stretch>
        </p:blipFill>
        <p:spPr>
          <a:xfrm>
            <a:off x="78122" y="0"/>
            <a:ext cx="2226631" cy="1313073"/>
          </a:xfrm>
          <a:prstGeom prst="rect">
            <a:avLst/>
          </a:prstGeom>
        </p:spPr>
      </p:pic>
      <p:sp>
        <p:nvSpPr>
          <p:cNvPr id="14" name="TextBox 13">
            <a:extLst>
              <a:ext uri="{FF2B5EF4-FFF2-40B4-BE49-F238E27FC236}">
                <a16:creationId xmlns:a16="http://schemas.microsoft.com/office/drawing/2014/main" id="{574275D8-BEF1-49A8-8525-35E5A2D275EE}"/>
              </a:ext>
            </a:extLst>
          </p:cNvPr>
          <p:cNvSpPr txBox="1"/>
          <p:nvPr/>
        </p:nvSpPr>
        <p:spPr>
          <a:xfrm>
            <a:off x="2922972" y="143123"/>
            <a:ext cx="6869097"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The Westfield Rainbow</a:t>
            </a:r>
          </a:p>
        </p:txBody>
      </p:sp>
      <p:sp>
        <p:nvSpPr>
          <p:cNvPr id="16" name="TextBox 15">
            <a:extLst>
              <a:ext uri="{FF2B5EF4-FFF2-40B4-BE49-F238E27FC236}">
                <a16:creationId xmlns:a16="http://schemas.microsoft.com/office/drawing/2014/main" id="{0A9BBE83-C961-4CD0-A10D-C5E3FE8D5284}"/>
              </a:ext>
            </a:extLst>
          </p:cNvPr>
          <p:cNvSpPr txBox="1"/>
          <p:nvPr/>
        </p:nvSpPr>
        <p:spPr>
          <a:xfrm>
            <a:off x="2168371" y="760265"/>
            <a:ext cx="8004660" cy="1323439"/>
          </a:xfrm>
          <a:prstGeom prst="rect">
            <a:avLst/>
          </a:prstGeom>
          <a:noFill/>
        </p:spPr>
        <p:txBody>
          <a:bodyPr wrap="square">
            <a:spAutoFit/>
          </a:bodyPr>
          <a:lstStyle/>
          <a:p>
            <a:r>
              <a:rPr lang="en-GB" sz="2000" dirty="0">
                <a:solidFill>
                  <a:srgbClr val="FF0000"/>
                </a:solidFill>
                <a:latin typeface="Leelawadee" panose="020B0502040204020203" pitchFamily="34" charset="-34"/>
              </a:rPr>
              <a:t>All children start on green at the start of every day.</a:t>
            </a:r>
          </a:p>
          <a:p>
            <a:endParaRPr lang="en-GB" sz="2000" dirty="0">
              <a:solidFill>
                <a:srgbClr val="FF0000"/>
              </a:solidFill>
              <a:latin typeface="Leelawadee" panose="020B0502040204020203" pitchFamily="34" charset="-34"/>
            </a:endParaRPr>
          </a:p>
          <a:p>
            <a:r>
              <a:rPr lang="en-GB" sz="2000" dirty="0">
                <a:solidFill>
                  <a:srgbClr val="FF0000"/>
                </a:solidFill>
                <a:latin typeface="Leelawadee" panose="020B0502040204020203" pitchFamily="34" charset="-34"/>
              </a:rPr>
              <a:t>If </a:t>
            </a:r>
            <a:r>
              <a:rPr lang="en-GB" sz="2000" dirty="0" smtClean="0">
                <a:solidFill>
                  <a:srgbClr val="FF0000"/>
                </a:solidFill>
                <a:latin typeface="Leelawadee" panose="020B0502040204020203" pitchFamily="34" charset="-34"/>
              </a:rPr>
              <a:t>they are not following the school rules or learning behaviours, </a:t>
            </a:r>
            <a:r>
              <a:rPr lang="en-GB" sz="2000" dirty="0">
                <a:solidFill>
                  <a:srgbClr val="FF0000"/>
                </a:solidFill>
                <a:latin typeface="Leelawadee" panose="020B0502040204020203" pitchFamily="34" charset="-34"/>
              </a:rPr>
              <a:t>they are </a:t>
            </a:r>
            <a:r>
              <a:rPr lang="en-GB" sz="2000" dirty="0" smtClean="0">
                <a:solidFill>
                  <a:srgbClr val="FF0000"/>
                </a:solidFill>
                <a:latin typeface="Leelawadee" panose="020B0502040204020203" pitchFamily="34" charset="-34"/>
              </a:rPr>
              <a:t>given a reminder about their behaviour.</a:t>
            </a:r>
            <a:endParaRPr lang="en-GB" sz="2000" dirty="0">
              <a:solidFill>
                <a:srgbClr val="FF0000"/>
              </a:solidFill>
              <a:latin typeface="Leelawadee" panose="020B0502040204020203" pitchFamily="34" charset="-34"/>
            </a:endParaRPr>
          </a:p>
        </p:txBody>
      </p:sp>
      <p:sp>
        <p:nvSpPr>
          <p:cNvPr id="18" name="TextBox 17">
            <a:extLst>
              <a:ext uri="{FF2B5EF4-FFF2-40B4-BE49-F238E27FC236}">
                <a16:creationId xmlns:a16="http://schemas.microsoft.com/office/drawing/2014/main" id="{2EA959EA-D54C-4153-A9BB-B11800B17BFA}"/>
              </a:ext>
            </a:extLst>
          </p:cNvPr>
          <p:cNvSpPr txBox="1"/>
          <p:nvPr/>
        </p:nvSpPr>
        <p:spPr>
          <a:xfrm>
            <a:off x="2189707" y="2305563"/>
            <a:ext cx="9585664" cy="1938992"/>
          </a:xfrm>
          <a:prstGeom prst="rect">
            <a:avLst/>
          </a:prstGeom>
          <a:noFill/>
        </p:spPr>
        <p:txBody>
          <a:bodyPr wrap="square">
            <a:spAutoFit/>
          </a:bodyPr>
          <a:lstStyle/>
          <a:p>
            <a:r>
              <a:rPr lang="en-GB" sz="2000" dirty="0">
                <a:solidFill>
                  <a:srgbClr val="FF0000"/>
                </a:solidFill>
                <a:latin typeface="Leelawadee" panose="020B0502040204020203" pitchFamily="34" charset="-34"/>
              </a:rPr>
              <a:t>If </a:t>
            </a:r>
            <a:r>
              <a:rPr lang="en-GB" sz="2000" dirty="0" smtClean="0">
                <a:solidFill>
                  <a:srgbClr val="FF0000"/>
                </a:solidFill>
                <a:latin typeface="Leelawadee" panose="020B0502040204020203" pitchFamily="34" charset="-34"/>
              </a:rPr>
              <a:t>they continue to not follow one of the school rules or learning behaviours, they are given a second reminder.</a:t>
            </a:r>
          </a:p>
          <a:p>
            <a:endParaRPr lang="en-GB" sz="2000" dirty="0">
              <a:solidFill>
                <a:srgbClr val="FF0000"/>
              </a:solidFill>
              <a:latin typeface="Leelawadee" panose="020B0502040204020203" pitchFamily="34" charset="-34"/>
            </a:endParaRPr>
          </a:p>
          <a:p>
            <a:r>
              <a:rPr lang="en-GB" sz="2000" dirty="0" smtClean="0">
                <a:solidFill>
                  <a:srgbClr val="FF0000"/>
                </a:solidFill>
                <a:latin typeface="Leelawadee" panose="020B0502040204020203" pitchFamily="34" charset="-34"/>
              </a:rPr>
              <a:t>If they still continue to not follow one of the school rules or learning behaviours, </a:t>
            </a:r>
            <a:r>
              <a:rPr lang="en-GB" sz="2000" dirty="0">
                <a:solidFill>
                  <a:srgbClr val="FF0000"/>
                </a:solidFill>
                <a:latin typeface="Leelawadee" panose="020B0502040204020203" pitchFamily="34" charset="-34"/>
              </a:rPr>
              <a:t>they </a:t>
            </a:r>
            <a:r>
              <a:rPr lang="en-GB" sz="2000" dirty="0" smtClean="0">
                <a:solidFill>
                  <a:srgbClr val="FF0000"/>
                </a:solidFill>
                <a:latin typeface="Leelawadee" panose="020B0502040204020203" pitchFamily="34" charset="-34"/>
              </a:rPr>
              <a:t>will receive a restorative slip which they will complete just before the end of the day. You may receive a phone call.</a:t>
            </a:r>
            <a:endParaRPr lang="en-GB" sz="2000" dirty="0">
              <a:solidFill>
                <a:srgbClr val="FF0000"/>
              </a:solidFill>
              <a:latin typeface="Leelawadee" panose="020B0502040204020203" pitchFamily="34" charset="-34"/>
            </a:endParaRPr>
          </a:p>
        </p:txBody>
      </p:sp>
      <p:sp>
        <p:nvSpPr>
          <p:cNvPr id="22" name="TextBox 21">
            <a:extLst>
              <a:ext uri="{FF2B5EF4-FFF2-40B4-BE49-F238E27FC236}">
                <a16:creationId xmlns:a16="http://schemas.microsoft.com/office/drawing/2014/main" id="{99F5B022-5AB7-474A-87A9-717923181DDE}"/>
              </a:ext>
            </a:extLst>
          </p:cNvPr>
          <p:cNvSpPr txBox="1"/>
          <p:nvPr/>
        </p:nvSpPr>
        <p:spPr>
          <a:xfrm>
            <a:off x="2168371" y="4466414"/>
            <a:ext cx="9353072" cy="2246769"/>
          </a:xfrm>
          <a:prstGeom prst="rect">
            <a:avLst/>
          </a:prstGeom>
          <a:noFill/>
        </p:spPr>
        <p:txBody>
          <a:bodyPr wrap="square">
            <a:spAutoFit/>
          </a:bodyPr>
          <a:lstStyle/>
          <a:p>
            <a:r>
              <a:rPr lang="en-GB" sz="2000" dirty="0">
                <a:solidFill>
                  <a:srgbClr val="FF0000"/>
                </a:solidFill>
                <a:latin typeface="Leelawadee" panose="020B0502040204020203" pitchFamily="34" charset="-34"/>
              </a:rPr>
              <a:t>If children show brilliant behaviour</a:t>
            </a:r>
            <a:r>
              <a:rPr lang="en-GB" sz="2000" dirty="0" smtClean="0">
                <a:solidFill>
                  <a:srgbClr val="FF0000"/>
                </a:solidFill>
                <a:latin typeface="Leelawadee" panose="020B0502040204020203" pitchFamily="34" charset="-34"/>
              </a:rPr>
              <a:t>, that they are following the school rules and showing our learning behaviours, </a:t>
            </a:r>
            <a:r>
              <a:rPr lang="en-GB" sz="2000" dirty="0">
                <a:solidFill>
                  <a:srgbClr val="FF0000"/>
                </a:solidFill>
                <a:latin typeface="Leelawadee" panose="020B0502040204020203" pitchFamily="34" charset="-34"/>
              </a:rPr>
              <a:t>they can move to purple and will come home with a sticker saying 'I've been in purple, ask me about my day!'</a:t>
            </a:r>
          </a:p>
          <a:p>
            <a:endParaRPr lang="en-GB" sz="2000" dirty="0">
              <a:solidFill>
                <a:srgbClr val="FF0000"/>
              </a:solidFill>
              <a:latin typeface="Leelawadee" panose="020B0502040204020203" pitchFamily="34" charset="-34"/>
            </a:endParaRPr>
          </a:p>
          <a:p>
            <a:r>
              <a:rPr lang="en-GB" sz="2000" dirty="0">
                <a:solidFill>
                  <a:srgbClr val="FF0000"/>
                </a:solidFill>
                <a:latin typeface="Leelawadee" panose="020B0502040204020203" pitchFamily="34" charset="-34"/>
              </a:rPr>
              <a:t>If a child has shown exceptional behaviour, they move onto a golden star. </a:t>
            </a:r>
            <a:r>
              <a:rPr lang="en-GB" sz="2000" dirty="0" smtClean="0">
                <a:solidFill>
                  <a:srgbClr val="FF0000"/>
                </a:solidFill>
                <a:latin typeface="Leelawadee" panose="020B0502040204020203" pitchFamily="34" charset="-34"/>
              </a:rPr>
              <a:t>5 golden stars are chosen, one at the end of each day. These </a:t>
            </a:r>
            <a:r>
              <a:rPr lang="en-GB" sz="2000" dirty="0">
                <a:solidFill>
                  <a:srgbClr val="FF0000"/>
                </a:solidFill>
                <a:latin typeface="Leelawadee" panose="020B0502040204020203" pitchFamily="34" charset="-34"/>
              </a:rPr>
              <a:t>children are celebrated in the Friday </a:t>
            </a:r>
            <a:r>
              <a:rPr lang="en-GB" sz="2000" dirty="0" smtClean="0">
                <a:solidFill>
                  <a:srgbClr val="FF0000"/>
                </a:solidFill>
                <a:latin typeface="Leelawadee" panose="020B0502040204020203" pitchFamily="34" charset="-34"/>
              </a:rPr>
              <a:t>assembly and the school newsletter.</a:t>
            </a:r>
            <a:endParaRPr lang="en-GB" sz="2000" dirty="0">
              <a:solidFill>
                <a:srgbClr val="FF0000"/>
              </a:solidFill>
              <a:latin typeface="Leelawadee" panose="020B0502040204020203" pitchFamily="34" charset="-34"/>
            </a:endParaRPr>
          </a:p>
        </p:txBody>
      </p:sp>
      <p:pic>
        <p:nvPicPr>
          <p:cNvPr id="2" name="Picture 1"/>
          <p:cNvPicPr>
            <a:picLocks noChangeAspect="1"/>
          </p:cNvPicPr>
          <p:nvPr/>
        </p:nvPicPr>
        <p:blipFill>
          <a:blip r:embed="rId4"/>
          <a:stretch>
            <a:fillRect/>
          </a:stretch>
        </p:blipFill>
        <p:spPr>
          <a:xfrm>
            <a:off x="462815" y="1421984"/>
            <a:ext cx="1234960" cy="2661629"/>
          </a:xfrm>
          <a:prstGeom prst="rect">
            <a:avLst/>
          </a:prstGeom>
        </p:spPr>
      </p:pic>
      <p:pic>
        <p:nvPicPr>
          <p:cNvPr id="3" name="Picture 2"/>
          <p:cNvPicPr>
            <a:picLocks noChangeAspect="1"/>
          </p:cNvPicPr>
          <p:nvPr/>
        </p:nvPicPr>
        <p:blipFill>
          <a:blip r:embed="rId5"/>
          <a:stretch>
            <a:fillRect/>
          </a:stretch>
        </p:blipFill>
        <p:spPr>
          <a:xfrm>
            <a:off x="462814" y="4083613"/>
            <a:ext cx="1213623" cy="2449072"/>
          </a:xfrm>
          <a:prstGeom prst="rect">
            <a:avLst/>
          </a:prstGeom>
        </p:spPr>
      </p:pic>
    </p:spTree>
    <p:extLst>
      <p:ext uri="{BB962C8B-B14F-4D97-AF65-F5344CB8AC3E}">
        <p14:creationId xmlns:p14="http://schemas.microsoft.com/office/powerpoint/2010/main" val="18165592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5FCB4774-3045-4A65-8FDF-F957E205CFC0}"/>
              </a:ext>
            </a:extLst>
          </p:cNvPr>
          <p:cNvSpPr txBox="1"/>
          <p:nvPr/>
        </p:nvSpPr>
        <p:spPr>
          <a:xfrm>
            <a:off x="412071" y="226459"/>
            <a:ext cx="6867617" cy="769441"/>
          </a:xfrm>
          <a:prstGeom prst="rect">
            <a:avLst/>
          </a:prstGeom>
          <a:noFill/>
        </p:spPr>
        <p:txBody>
          <a:bodyPr wrap="square">
            <a:spAutoFit/>
          </a:bodyPr>
          <a:lstStyle/>
          <a:p>
            <a:r>
              <a:rPr lang="en-GB" sz="4400" b="1" dirty="0" smtClean="0">
                <a:solidFill>
                  <a:srgbClr val="FF0000"/>
                </a:solidFill>
                <a:latin typeface="Leelawadee" panose="020B0502040204020203" pitchFamily="34" charset="-34"/>
              </a:rPr>
              <a:t>Children’s Work</a:t>
            </a:r>
            <a:endParaRPr lang="en-GB" sz="4400" b="1" dirty="0">
              <a:solidFill>
                <a:srgbClr val="FF0000"/>
              </a:solidFill>
              <a:latin typeface="Leelawadee" panose="020B0502040204020203" pitchFamily="34" charset="-34"/>
            </a:endParaRPr>
          </a:p>
        </p:txBody>
      </p:sp>
      <p:sp>
        <p:nvSpPr>
          <p:cNvPr id="5" name="TextBox 4">
            <a:extLst>
              <a:ext uri="{FF2B5EF4-FFF2-40B4-BE49-F238E27FC236}">
                <a16:creationId xmlns:a16="http://schemas.microsoft.com/office/drawing/2014/main" id="{DEC0BE79-33E2-4557-AB18-8D4B2314D347}"/>
              </a:ext>
            </a:extLst>
          </p:cNvPr>
          <p:cNvSpPr txBox="1"/>
          <p:nvPr/>
        </p:nvSpPr>
        <p:spPr>
          <a:xfrm>
            <a:off x="507063" y="1927590"/>
            <a:ext cx="10587657" cy="4401205"/>
          </a:xfrm>
          <a:prstGeom prst="rect">
            <a:avLst/>
          </a:prstGeom>
          <a:noFill/>
        </p:spPr>
        <p:txBody>
          <a:bodyPr wrap="square">
            <a:spAutoFit/>
          </a:bodyPr>
          <a:lstStyle/>
          <a:p>
            <a:r>
              <a:rPr lang="en-GB" sz="4000" dirty="0" smtClean="0">
                <a:solidFill>
                  <a:srgbClr val="FF0000"/>
                </a:solidFill>
                <a:latin typeface="Trebuchet MS" panose="020B0603020202020204" pitchFamily="34" charset="0"/>
              </a:rPr>
              <a:t>Each week we will celebrate work that the children have produced and a child from each class will receive a special </a:t>
            </a:r>
            <a:r>
              <a:rPr lang="en-GB" sz="4000" dirty="0" err="1">
                <a:solidFill>
                  <a:srgbClr val="FF0000"/>
                </a:solidFill>
                <a:latin typeface="Trebuchet MS" panose="020B0603020202020204" pitchFamily="34" charset="0"/>
              </a:rPr>
              <a:t>H</a:t>
            </a:r>
            <a:r>
              <a:rPr lang="en-GB" sz="4000" dirty="0" err="1" smtClean="0">
                <a:solidFill>
                  <a:srgbClr val="FF0000"/>
                </a:solidFill>
                <a:latin typeface="Trebuchet MS" panose="020B0603020202020204" pitchFamily="34" charset="0"/>
              </a:rPr>
              <a:t>eadteacher</a:t>
            </a:r>
            <a:r>
              <a:rPr lang="en-GB" sz="4000" dirty="0" smtClean="0">
                <a:solidFill>
                  <a:srgbClr val="FF0000"/>
                </a:solidFill>
                <a:latin typeface="Trebuchet MS" panose="020B0603020202020204" pitchFamily="34" charset="0"/>
              </a:rPr>
              <a:t> sticker. These pieces of work will be displayed on the board underneath the shelter on the playground. </a:t>
            </a:r>
          </a:p>
          <a:p>
            <a:r>
              <a:rPr lang="en-GB" sz="4000" dirty="0" smtClean="0">
                <a:solidFill>
                  <a:srgbClr val="FF0000"/>
                </a:solidFill>
                <a:latin typeface="Trebuchet MS" panose="020B0603020202020204" pitchFamily="34" charset="0"/>
              </a:rPr>
              <a:t>Please have a look!</a:t>
            </a:r>
            <a:endParaRPr lang="en-GB" sz="4000" dirty="0">
              <a:solidFill>
                <a:srgbClr val="FF0000"/>
              </a:solidFill>
              <a:latin typeface="Trebuchet MS" panose="020B0603020202020204" pitchFamily="34" charset="0"/>
            </a:endParaRPr>
          </a:p>
        </p:txBody>
      </p:sp>
    </p:spTree>
    <p:extLst>
      <p:ext uri="{BB962C8B-B14F-4D97-AF65-F5344CB8AC3E}">
        <p14:creationId xmlns:p14="http://schemas.microsoft.com/office/powerpoint/2010/main" val="8861160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5FCB4774-3045-4A65-8FDF-F957E205CFC0}"/>
              </a:ext>
            </a:extLst>
          </p:cNvPr>
          <p:cNvSpPr txBox="1"/>
          <p:nvPr/>
        </p:nvSpPr>
        <p:spPr>
          <a:xfrm>
            <a:off x="412071" y="226459"/>
            <a:ext cx="6867617" cy="769441"/>
          </a:xfrm>
          <a:prstGeom prst="rect">
            <a:avLst/>
          </a:prstGeom>
          <a:noFill/>
        </p:spPr>
        <p:txBody>
          <a:bodyPr wrap="square">
            <a:spAutoFit/>
          </a:bodyPr>
          <a:lstStyle/>
          <a:p>
            <a:r>
              <a:rPr lang="en-GB" sz="4400" b="1" dirty="0" smtClean="0">
                <a:solidFill>
                  <a:srgbClr val="FF0000"/>
                </a:solidFill>
                <a:latin typeface="Leelawadee" panose="020B0502040204020203" pitchFamily="34" charset="-34"/>
              </a:rPr>
              <a:t>Year 3 Topics</a:t>
            </a:r>
            <a:endParaRPr lang="en-GB" sz="4400" b="1" dirty="0">
              <a:solidFill>
                <a:srgbClr val="FF0000"/>
              </a:solidFill>
              <a:latin typeface="Leelawadee" panose="020B0502040204020203" pitchFamily="34" charset="-34"/>
            </a:endParaRPr>
          </a:p>
        </p:txBody>
      </p:sp>
      <p:pic>
        <p:nvPicPr>
          <p:cNvPr id="2" name="Picture 1"/>
          <p:cNvPicPr>
            <a:picLocks noChangeAspect="1"/>
          </p:cNvPicPr>
          <p:nvPr/>
        </p:nvPicPr>
        <p:blipFill>
          <a:blip r:embed="rId3"/>
          <a:stretch>
            <a:fillRect/>
          </a:stretch>
        </p:blipFill>
        <p:spPr>
          <a:xfrm>
            <a:off x="546511" y="2077058"/>
            <a:ext cx="10695456" cy="2300978"/>
          </a:xfrm>
          <a:prstGeom prst="rect">
            <a:avLst/>
          </a:prstGeom>
        </p:spPr>
      </p:pic>
    </p:spTree>
    <p:extLst>
      <p:ext uri="{BB962C8B-B14F-4D97-AF65-F5344CB8AC3E}">
        <p14:creationId xmlns:p14="http://schemas.microsoft.com/office/powerpoint/2010/main" val="26011034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312051" cy="1312051"/>
          </a:xfrm>
          <a:prstGeom prst="rect">
            <a:avLst/>
          </a:prstGeom>
        </p:spPr>
      </p:pic>
      <p:sp>
        <p:nvSpPr>
          <p:cNvPr id="4" name="TextBox 3">
            <a:extLst>
              <a:ext uri="{FF2B5EF4-FFF2-40B4-BE49-F238E27FC236}">
                <a16:creationId xmlns:a16="http://schemas.microsoft.com/office/drawing/2014/main" id="{AD325224-A586-4C98-A35C-7E7E95FC8B37}"/>
              </a:ext>
            </a:extLst>
          </p:cNvPr>
          <p:cNvSpPr txBox="1"/>
          <p:nvPr/>
        </p:nvSpPr>
        <p:spPr>
          <a:xfrm>
            <a:off x="313414" y="1455174"/>
            <a:ext cx="11347644" cy="5262979"/>
          </a:xfrm>
          <a:prstGeom prst="rect">
            <a:avLst/>
          </a:prstGeom>
          <a:noFill/>
        </p:spPr>
        <p:txBody>
          <a:bodyPr wrap="square">
            <a:spAutoFit/>
          </a:bodyPr>
          <a:lstStyle/>
          <a:p>
            <a:r>
              <a:rPr lang="en-GB" sz="2400" dirty="0">
                <a:solidFill>
                  <a:srgbClr val="FF0000"/>
                </a:solidFill>
                <a:latin typeface="Trebuchet MS" panose="020B0603020202020204" pitchFamily="34" charset="0"/>
              </a:rPr>
              <a:t>Our website is the main way to find out information at school so please </a:t>
            </a:r>
            <a:r>
              <a:rPr lang="en-GB" sz="2400" dirty="0" smtClean="0">
                <a:solidFill>
                  <a:srgbClr val="FF0000"/>
                </a:solidFill>
                <a:latin typeface="Trebuchet MS" panose="020B0603020202020204" pitchFamily="34" charset="0"/>
              </a:rPr>
              <a:t>check it regularly.</a:t>
            </a:r>
            <a:br>
              <a:rPr lang="en-GB" sz="2400" dirty="0" smtClean="0">
                <a:solidFill>
                  <a:srgbClr val="FF0000"/>
                </a:solidFill>
                <a:latin typeface="Trebuchet MS" panose="020B0603020202020204" pitchFamily="34" charset="0"/>
              </a:rPr>
            </a:br>
            <a:endParaRPr lang="en-GB" sz="2400" dirty="0" smtClean="0">
              <a:solidFill>
                <a:srgbClr val="FF0000"/>
              </a:solidFill>
              <a:latin typeface="Trebuchet MS" panose="020B0603020202020204" pitchFamily="34" charset="0"/>
            </a:endParaRPr>
          </a:p>
          <a:p>
            <a:r>
              <a:rPr lang="en-GB" sz="2400" dirty="0" smtClean="0">
                <a:solidFill>
                  <a:srgbClr val="FF0000"/>
                </a:solidFill>
                <a:latin typeface="Trebuchet MS" panose="020B0603020202020204" pitchFamily="34" charset="0"/>
              </a:rPr>
              <a:t>All </a:t>
            </a:r>
            <a:r>
              <a:rPr lang="en-GB" sz="2400" dirty="0">
                <a:solidFill>
                  <a:srgbClr val="FF0000"/>
                </a:solidFill>
                <a:latin typeface="Trebuchet MS" panose="020B0603020202020204" pitchFamily="34" charset="0"/>
              </a:rPr>
              <a:t>the weekly newsletters are </a:t>
            </a:r>
            <a:r>
              <a:rPr lang="en-GB" sz="2400" dirty="0" smtClean="0">
                <a:solidFill>
                  <a:srgbClr val="FF0000"/>
                </a:solidFill>
                <a:latin typeface="Trebuchet MS" panose="020B0603020202020204" pitchFamily="34" charset="0"/>
              </a:rPr>
              <a:t>on </a:t>
            </a:r>
            <a:r>
              <a:rPr lang="en-GB" sz="2400" dirty="0">
                <a:solidFill>
                  <a:srgbClr val="FF0000"/>
                </a:solidFill>
                <a:latin typeface="Trebuchet MS" panose="020B0603020202020204" pitchFamily="34" charset="0"/>
              </a:rPr>
              <a:t>the website</a:t>
            </a:r>
            <a:r>
              <a:rPr lang="en-GB" sz="2400" dirty="0" smtClean="0">
                <a:solidFill>
                  <a:srgbClr val="FF0000"/>
                </a:solidFill>
                <a:latin typeface="Trebuchet MS" panose="020B0603020202020204" pitchFamily="34" charset="0"/>
              </a:rPr>
              <a:t>. The newsletter has all the key information for the week and key dates</a:t>
            </a:r>
            <a:r>
              <a:rPr lang="en-GB" sz="2400" dirty="0">
                <a:solidFill>
                  <a:srgbClr val="FF0000"/>
                </a:solidFill>
                <a:latin typeface="Trebuchet MS" panose="020B0603020202020204" pitchFamily="34" charset="0"/>
              </a:rPr>
              <a:t>. All the exciting subject work we do can be found on our Curriculum </a:t>
            </a:r>
            <a:r>
              <a:rPr lang="en-GB" sz="2400" dirty="0" smtClean="0">
                <a:solidFill>
                  <a:srgbClr val="FF0000"/>
                </a:solidFill>
                <a:latin typeface="Trebuchet MS" panose="020B0603020202020204" pitchFamily="34" charset="0"/>
              </a:rPr>
              <a:t>Pages on the website. </a:t>
            </a:r>
            <a:r>
              <a:rPr lang="en-GB" sz="2400" dirty="0">
                <a:solidFill>
                  <a:srgbClr val="FF0000"/>
                </a:solidFill>
                <a:latin typeface="Trebuchet MS" panose="020B0603020202020204" pitchFamily="34" charset="0"/>
              </a:rPr>
              <a:t>Here you will see videos and pictures of your children. Links to any new website updates are included on the weekly </a:t>
            </a:r>
            <a:r>
              <a:rPr lang="en-GB" sz="2400" dirty="0" smtClean="0">
                <a:solidFill>
                  <a:srgbClr val="FF0000"/>
                </a:solidFill>
                <a:latin typeface="Trebuchet MS" panose="020B0603020202020204" pitchFamily="34" charset="0"/>
              </a:rPr>
              <a:t>newsletter. Newsletters are found on the homepage and are emailed out each week to all parents.</a:t>
            </a:r>
            <a:r>
              <a:rPr lang="en-GB" sz="2400" dirty="0">
                <a:solidFill>
                  <a:srgbClr val="FF0000"/>
                </a:solidFill>
                <a:latin typeface="Trebuchet MS" panose="020B0603020202020204" pitchFamily="34" charset="0"/>
              </a:rPr>
              <a:t> </a:t>
            </a:r>
            <a:r>
              <a:rPr lang="en-GB" sz="2400" dirty="0" smtClean="0">
                <a:solidFill>
                  <a:srgbClr val="FF0000"/>
                </a:solidFill>
                <a:latin typeface="Trebuchet MS" panose="020B0603020202020204" pitchFamily="34" charset="0"/>
              </a:rPr>
              <a:t>Homework timetables can </a:t>
            </a:r>
            <a:r>
              <a:rPr lang="en-GB" sz="2400" dirty="0">
                <a:solidFill>
                  <a:srgbClr val="FF0000"/>
                </a:solidFill>
                <a:latin typeface="Trebuchet MS" panose="020B0603020202020204" pitchFamily="34" charset="0"/>
              </a:rPr>
              <a:t>also be found </a:t>
            </a:r>
            <a:r>
              <a:rPr lang="en-GB" sz="2400" dirty="0" smtClean="0">
                <a:solidFill>
                  <a:srgbClr val="FF0000"/>
                </a:solidFill>
                <a:latin typeface="Trebuchet MS" panose="020B0603020202020204" pitchFamily="34" charset="0"/>
              </a:rPr>
              <a:t>on </a:t>
            </a:r>
            <a:r>
              <a:rPr lang="en-GB" sz="2400" dirty="0">
                <a:solidFill>
                  <a:srgbClr val="FF0000"/>
                </a:solidFill>
                <a:latin typeface="Trebuchet MS" panose="020B0603020202020204" pitchFamily="34" charset="0"/>
              </a:rPr>
              <a:t>every year group's page.</a:t>
            </a:r>
          </a:p>
          <a:p>
            <a:endParaRPr lang="en-GB" sz="2400" dirty="0">
              <a:solidFill>
                <a:srgbClr val="FF0000"/>
              </a:solidFill>
              <a:latin typeface="Trebuchet MS" panose="020B0603020202020204" pitchFamily="34" charset="0"/>
            </a:endParaRPr>
          </a:p>
          <a:p>
            <a:r>
              <a:rPr lang="en-GB" sz="2400" b="1" dirty="0" smtClean="0">
                <a:solidFill>
                  <a:srgbClr val="FF0000"/>
                </a:solidFill>
                <a:latin typeface="Trebuchet MS" panose="020B0603020202020204" pitchFamily="34" charset="0"/>
              </a:rPr>
              <a:t>It is vital that the contact information we have for you is up to date especially mobile numbers and email addresses as we send all our information either via text or email. </a:t>
            </a:r>
            <a:endParaRPr lang="en-GB" sz="2400" b="1" dirty="0">
              <a:solidFill>
                <a:srgbClr val="FF0000"/>
              </a:solidFill>
              <a:latin typeface="Trebuchet MS" panose="020B0603020202020204" pitchFamily="34" charset="0"/>
            </a:endParaRPr>
          </a:p>
        </p:txBody>
      </p:sp>
      <p:sp>
        <p:nvSpPr>
          <p:cNvPr id="5" name="TextBox 4">
            <a:extLst>
              <a:ext uri="{FF2B5EF4-FFF2-40B4-BE49-F238E27FC236}">
                <a16:creationId xmlns:a16="http://schemas.microsoft.com/office/drawing/2014/main" id="{824AD28C-619D-48CF-9384-A89980484DED}"/>
              </a:ext>
            </a:extLst>
          </p:cNvPr>
          <p:cNvSpPr txBox="1"/>
          <p:nvPr/>
        </p:nvSpPr>
        <p:spPr>
          <a:xfrm>
            <a:off x="313414" y="226459"/>
            <a:ext cx="6780321"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Communication</a:t>
            </a:r>
          </a:p>
        </p:txBody>
      </p:sp>
    </p:spTree>
    <p:extLst>
      <p:ext uri="{BB962C8B-B14F-4D97-AF65-F5344CB8AC3E}">
        <p14:creationId xmlns:p14="http://schemas.microsoft.com/office/powerpoint/2010/main" val="28233141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7283FC2-43E0-4FBF-B600-0FB0075F90F7}"/>
              </a:ext>
            </a:extLst>
          </p:cNvPr>
          <p:cNvSpPr txBox="1"/>
          <p:nvPr/>
        </p:nvSpPr>
        <p:spPr>
          <a:xfrm>
            <a:off x="175763" y="15559"/>
            <a:ext cx="8209625" cy="1446550"/>
          </a:xfrm>
          <a:prstGeom prst="rect">
            <a:avLst/>
          </a:prstGeom>
          <a:noFill/>
        </p:spPr>
        <p:txBody>
          <a:bodyPr wrap="square">
            <a:spAutoFit/>
          </a:bodyPr>
          <a:lstStyle/>
          <a:p>
            <a:r>
              <a:rPr lang="en-GB" sz="4400" b="1" dirty="0">
                <a:solidFill>
                  <a:srgbClr val="FF0000"/>
                </a:solidFill>
                <a:latin typeface="Leelawadee" panose="020B0502040204020203" pitchFamily="34" charset="-34"/>
              </a:rPr>
              <a:t>Any key dates I need to </a:t>
            </a:r>
            <a:br>
              <a:rPr lang="en-GB" sz="4400" b="1" dirty="0">
                <a:solidFill>
                  <a:srgbClr val="FF0000"/>
                </a:solidFill>
                <a:latin typeface="Leelawadee" panose="020B0502040204020203" pitchFamily="34" charset="-34"/>
              </a:rPr>
            </a:br>
            <a:r>
              <a:rPr lang="en-GB" sz="4400" b="1" dirty="0">
                <a:solidFill>
                  <a:srgbClr val="FF0000"/>
                </a:solidFill>
                <a:latin typeface="Leelawadee" panose="020B0502040204020203" pitchFamily="34" charset="-34"/>
              </a:rPr>
              <a:t>know for this </a:t>
            </a:r>
            <a:r>
              <a:rPr lang="en-GB" sz="4400" b="1" dirty="0" smtClean="0">
                <a:solidFill>
                  <a:srgbClr val="FF0000"/>
                </a:solidFill>
                <a:latin typeface="Leelawadee" panose="020B0502040204020203" pitchFamily="34" charset="-34"/>
              </a:rPr>
              <a:t>term</a:t>
            </a:r>
            <a:r>
              <a:rPr lang="en-GB" sz="4400" b="1" dirty="0">
                <a:solidFill>
                  <a:srgbClr val="FF0000"/>
                </a:solidFill>
                <a:latin typeface="Leelawadee" panose="020B0502040204020203" pitchFamily="34" charset="-34"/>
              </a:rPr>
              <a:t>?</a:t>
            </a:r>
          </a:p>
        </p:txBody>
      </p:sp>
      <p:sp>
        <p:nvSpPr>
          <p:cNvPr id="8" name="TextBox 7">
            <a:extLst>
              <a:ext uri="{FF2B5EF4-FFF2-40B4-BE49-F238E27FC236}">
                <a16:creationId xmlns:a16="http://schemas.microsoft.com/office/drawing/2014/main" id="{AD325224-A586-4C98-A35C-7E7E95FC8B37}"/>
              </a:ext>
            </a:extLst>
          </p:cNvPr>
          <p:cNvSpPr txBox="1"/>
          <p:nvPr/>
        </p:nvSpPr>
        <p:spPr>
          <a:xfrm>
            <a:off x="6169012" y="79946"/>
            <a:ext cx="5934498" cy="2000548"/>
          </a:xfrm>
          <a:prstGeom prst="rect">
            <a:avLst/>
          </a:prstGeom>
          <a:noFill/>
        </p:spPr>
        <p:txBody>
          <a:bodyPr wrap="square">
            <a:spAutoFit/>
          </a:bodyPr>
          <a:lstStyle/>
          <a:p>
            <a:r>
              <a:rPr lang="en-GB" sz="2000" dirty="0" smtClean="0">
                <a:solidFill>
                  <a:srgbClr val="FF0000"/>
                </a:solidFill>
                <a:latin typeface="Trebuchet MS" panose="020B0603020202020204" pitchFamily="34" charset="0"/>
              </a:rPr>
              <a:t>All key dates until Christmas are on the newsletter. The Harvest Festival and Carol Service at </a:t>
            </a:r>
            <a:r>
              <a:rPr lang="en-GB" sz="2000" smtClean="0">
                <a:solidFill>
                  <a:srgbClr val="FF0000"/>
                </a:solidFill>
                <a:latin typeface="Trebuchet MS" panose="020B0603020202020204" pitchFamily="34" charset="0"/>
              </a:rPr>
              <a:t>St John’s </a:t>
            </a:r>
            <a:r>
              <a:rPr lang="en-GB" sz="2000" dirty="0" smtClean="0">
                <a:solidFill>
                  <a:srgbClr val="FF0000"/>
                </a:solidFill>
                <a:latin typeface="Trebuchet MS" panose="020B0603020202020204" pitchFamily="34" charset="0"/>
              </a:rPr>
              <a:t>Church may be on different dates due to availability at the church. We will let you know.</a:t>
            </a:r>
            <a:endParaRPr lang="en-GB" sz="2400" dirty="0">
              <a:solidFill>
                <a:srgbClr val="FF0000"/>
              </a:solidFill>
              <a:latin typeface="Trebuchet MS" panose="020B0603020202020204" pitchFamily="34" charset="0"/>
            </a:endParaRPr>
          </a:p>
          <a:p>
            <a:endParaRPr lang="en-GB" sz="2400" dirty="0">
              <a:solidFill>
                <a:srgbClr val="FF0000"/>
              </a:solidFill>
              <a:latin typeface="Trebuchet MS" panose="020B0603020202020204" pitchFamily="34" charset="0"/>
            </a:endParaRPr>
          </a:p>
        </p:txBody>
      </p:sp>
      <p:pic>
        <p:nvPicPr>
          <p:cNvPr id="2" name="Picture 1"/>
          <p:cNvPicPr>
            <a:picLocks noChangeAspect="1"/>
          </p:cNvPicPr>
          <p:nvPr/>
        </p:nvPicPr>
        <p:blipFill rotWithShape="1">
          <a:blip r:embed="rId2"/>
          <a:srcRect l="1610" t="32424" r="-1610" b="35113"/>
          <a:stretch/>
        </p:blipFill>
        <p:spPr>
          <a:xfrm>
            <a:off x="621801" y="2991862"/>
            <a:ext cx="5164283" cy="1606256"/>
          </a:xfrm>
          <a:prstGeom prst="rect">
            <a:avLst/>
          </a:prstGeom>
        </p:spPr>
      </p:pic>
      <p:pic>
        <p:nvPicPr>
          <p:cNvPr id="7" name="Picture 6"/>
          <p:cNvPicPr>
            <a:picLocks noChangeAspect="1"/>
          </p:cNvPicPr>
          <p:nvPr/>
        </p:nvPicPr>
        <p:blipFill rotWithShape="1">
          <a:blip r:embed="rId3"/>
          <a:srcRect t="45814"/>
          <a:stretch/>
        </p:blipFill>
        <p:spPr>
          <a:xfrm>
            <a:off x="5958195" y="3339211"/>
            <a:ext cx="5966977" cy="1982100"/>
          </a:xfrm>
          <a:prstGeom prst="rect">
            <a:avLst/>
          </a:prstGeom>
        </p:spPr>
      </p:pic>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1017248" y="1286295"/>
            <a:ext cx="907924" cy="907924"/>
          </a:xfrm>
          <a:prstGeom prst="rect">
            <a:avLst/>
          </a:prstGeom>
        </p:spPr>
      </p:pic>
      <p:pic>
        <p:nvPicPr>
          <p:cNvPr id="10" name="Picture 9"/>
          <p:cNvPicPr>
            <a:picLocks noChangeAspect="1"/>
          </p:cNvPicPr>
          <p:nvPr/>
        </p:nvPicPr>
        <p:blipFill rotWithShape="1">
          <a:blip r:embed="rId2"/>
          <a:srcRect l="1610" t="81637" r="-1610" b="-1611"/>
          <a:stretch/>
        </p:blipFill>
        <p:spPr>
          <a:xfrm>
            <a:off x="600636" y="4598118"/>
            <a:ext cx="5164283" cy="988291"/>
          </a:xfrm>
          <a:prstGeom prst="rect">
            <a:avLst/>
          </a:prstGeom>
        </p:spPr>
      </p:pic>
      <p:pic>
        <p:nvPicPr>
          <p:cNvPr id="11" name="Picture 10"/>
          <p:cNvPicPr>
            <a:picLocks noChangeAspect="1"/>
          </p:cNvPicPr>
          <p:nvPr/>
        </p:nvPicPr>
        <p:blipFill rotWithShape="1">
          <a:blip r:embed="rId3"/>
          <a:srcRect b="91954"/>
          <a:stretch/>
        </p:blipFill>
        <p:spPr>
          <a:xfrm>
            <a:off x="5941789" y="2991862"/>
            <a:ext cx="5966977" cy="294981"/>
          </a:xfrm>
          <a:prstGeom prst="rect">
            <a:avLst/>
          </a:prstGeom>
        </p:spPr>
      </p:pic>
    </p:spTree>
    <p:extLst>
      <p:ext uri="{BB962C8B-B14F-4D97-AF65-F5344CB8AC3E}">
        <p14:creationId xmlns:p14="http://schemas.microsoft.com/office/powerpoint/2010/main" val="33914703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17F24AEC-2AC8-4748-99E4-ECCA3C131D1D}"/>
              </a:ext>
            </a:extLst>
          </p:cNvPr>
          <p:cNvSpPr txBox="1"/>
          <p:nvPr/>
        </p:nvSpPr>
        <p:spPr>
          <a:xfrm>
            <a:off x="-89686" y="226459"/>
            <a:ext cx="8520344" cy="769441"/>
          </a:xfrm>
          <a:prstGeom prst="rect">
            <a:avLst/>
          </a:prstGeom>
          <a:noFill/>
        </p:spPr>
        <p:txBody>
          <a:bodyPr wrap="square">
            <a:spAutoFit/>
          </a:bodyPr>
          <a:lstStyle/>
          <a:p>
            <a:pPr algn="ctr"/>
            <a:r>
              <a:rPr lang="en-GB" sz="4400" b="1" dirty="0">
                <a:solidFill>
                  <a:srgbClr val="FF0000"/>
                </a:solidFill>
                <a:latin typeface="Leelawadee" panose="020B0502040204020203" pitchFamily="34" charset="-34"/>
              </a:rPr>
              <a:t>Important allergy information</a:t>
            </a:r>
          </a:p>
        </p:txBody>
      </p:sp>
      <p:sp>
        <p:nvSpPr>
          <p:cNvPr id="6" name="TextBox 5">
            <a:extLst>
              <a:ext uri="{FF2B5EF4-FFF2-40B4-BE49-F238E27FC236}">
                <a16:creationId xmlns:a16="http://schemas.microsoft.com/office/drawing/2014/main" id="{18618017-FC38-4DCA-860D-CFBB0CC8C7A1}"/>
              </a:ext>
            </a:extLst>
          </p:cNvPr>
          <p:cNvSpPr txBox="1"/>
          <p:nvPr/>
        </p:nvSpPr>
        <p:spPr>
          <a:xfrm>
            <a:off x="437224" y="1351528"/>
            <a:ext cx="10402411" cy="5262979"/>
          </a:xfrm>
          <a:prstGeom prst="rect">
            <a:avLst/>
          </a:prstGeom>
          <a:noFill/>
        </p:spPr>
        <p:txBody>
          <a:bodyPr wrap="square">
            <a:spAutoFit/>
          </a:bodyPr>
          <a:lstStyle/>
          <a:p>
            <a:r>
              <a:rPr lang="en-GB" sz="4800" dirty="0">
                <a:solidFill>
                  <a:srgbClr val="FF0000"/>
                </a:solidFill>
                <a:latin typeface="Trebuchet MS" panose="020B0603020202020204" pitchFamily="34" charset="0"/>
              </a:rPr>
              <a:t>Please note, it is </a:t>
            </a:r>
            <a:r>
              <a:rPr lang="en-GB" sz="4800" u="sng" dirty="0">
                <a:solidFill>
                  <a:srgbClr val="FF0000"/>
                </a:solidFill>
                <a:latin typeface="Trebuchet MS" panose="020B0603020202020204" pitchFamily="34" charset="0"/>
              </a:rPr>
              <a:t>extremely important that no </a:t>
            </a:r>
            <a:r>
              <a:rPr lang="en-GB" sz="4800" u="sng" dirty="0" smtClean="0">
                <a:solidFill>
                  <a:srgbClr val="FF0000"/>
                </a:solidFill>
                <a:latin typeface="Trebuchet MS" panose="020B0603020202020204" pitchFamily="34" charset="0"/>
              </a:rPr>
              <a:t>nut, mustard </a:t>
            </a:r>
            <a:r>
              <a:rPr lang="en-GB" sz="4800" u="sng" dirty="0">
                <a:solidFill>
                  <a:srgbClr val="FF0000"/>
                </a:solidFill>
                <a:latin typeface="Trebuchet MS" panose="020B0603020202020204" pitchFamily="34" charset="0"/>
              </a:rPr>
              <a:t>and sesame seed products are brought into school.</a:t>
            </a:r>
          </a:p>
          <a:p>
            <a:endParaRPr lang="en-GB" sz="4800" u="sng" dirty="0">
              <a:solidFill>
                <a:srgbClr val="FF0000"/>
              </a:solidFill>
              <a:latin typeface="Trebuchet MS" panose="020B0603020202020204" pitchFamily="34" charset="0"/>
            </a:endParaRPr>
          </a:p>
          <a:p>
            <a:r>
              <a:rPr lang="en-GB" sz="4800" dirty="0">
                <a:solidFill>
                  <a:srgbClr val="FF0000"/>
                </a:solidFill>
                <a:latin typeface="Trebuchet MS" panose="020B0603020202020204" pitchFamily="34" charset="0"/>
              </a:rPr>
              <a:t>Children should also only have </a:t>
            </a:r>
            <a:r>
              <a:rPr lang="en-GB" sz="4800" dirty="0" smtClean="0">
                <a:solidFill>
                  <a:srgbClr val="FF0000"/>
                </a:solidFill>
                <a:latin typeface="Trebuchet MS" panose="020B0603020202020204" pitchFamily="34" charset="0"/>
              </a:rPr>
              <a:t>healthy </a:t>
            </a:r>
            <a:r>
              <a:rPr lang="en-GB" sz="4800" dirty="0">
                <a:solidFill>
                  <a:srgbClr val="FF0000"/>
                </a:solidFill>
                <a:latin typeface="Trebuchet MS" panose="020B0603020202020204" pitchFamily="34" charset="0"/>
              </a:rPr>
              <a:t>snacks at break time.</a:t>
            </a:r>
          </a:p>
        </p:txBody>
      </p:sp>
    </p:spTree>
    <p:extLst>
      <p:ext uri="{BB962C8B-B14F-4D97-AF65-F5344CB8AC3E}">
        <p14:creationId xmlns:p14="http://schemas.microsoft.com/office/powerpoint/2010/main" val="37743454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shape&#10;&#10;Description automatically generated">
            <a:extLst>
              <a:ext uri="{FF2B5EF4-FFF2-40B4-BE49-F238E27FC236}">
                <a16:creationId xmlns:a16="http://schemas.microsoft.com/office/drawing/2014/main" id="{F2963883-D462-4854-B512-1BAA009AF75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173031" y="143123"/>
            <a:ext cx="1705555" cy="1705555"/>
          </a:xfrm>
          <a:prstGeom prst="rect">
            <a:avLst/>
          </a:prstGeom>
        </p:spPr>
      </p:pic>
      <p:sp>
        <p:nvSpPr>
          <p:cNvPr id="4" name="TextBox 3">
            <a:extLst>
              <a:ext uri="{FF2B5EF4-FFF2-40B4-BE49-F238E27FC236}">
                <a16:creationId xmlns:a16="http://schemas.microsoft.com/office/drawing/2014/main" id="{9B3B96A8-C663-4421-BBD4-056B5DA1D400}"/>
              </a:ext>
            </a:extLst>
          </p:cNvPr>
          <p:cNvSpPr txBox="1"/>
          <p:nvPr/>
        </p:nvSpPr>
        <p:spPr>
          <a:xfrm>
            <a:off x="392837" y="143123"/>
            <a:ext cx="6094520" cy="769441"/>
          </a:xfrm>
          <a:prstGeom prst="rect">
            <a:avLst/>
          </a:prstGeom>
          <a:noFill/>
        </p:spPr>
        <p:txBody>
          <a:bodyPr wrap="square">
            <a:spAutoFit/>
          </a:bodyPr>
          <a:lstStyle/>
          <a:p>
            <a:r>
              <a:rPr lang="en-GB" sz="4400" b="1" dirty="0">
                <a:solidFill>
                  <a:srgbClr val="FF0000"/>
                </a:solidFill>
                <a:latin typeface="Leelawadee" panose="020B0502040204020203" pitchFamily="34" charset="-34"/>
              </a:rPr>
              <a:t>Any questions?</a:t>
            </a:r>
          </a:p>
        </p:txBody>
      </p:sp>
    </p:spTree>
    <p:extLst>
      <p:ext uri="{BB962C8B-B14F-4D97-AF65-F5344CB8AC3E}">
        <p14:creationId xmlns:p14="http://schemas.microsoft.com/office/powerpoint/2010/main" val="374738970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2118</TotalTime>
  <Words>1025</Words>
  <Application>Microsoft Office PowerPoint</Application>
  <PresentationFormat>Widescreen</PresentationFormat>
  <Paragraphs>78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Leelawadee</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 Swallow</dc:creator>
  <cp:lastModifiedBy>Gemma Pound</cp:lastModifiedBy>
  <cp:revision>43</cp:revision>
  <cp:lastPrinted>2025-09-09T17:17:06Z</cp:lastPrinted>
  <dcterms:created xsi:type="dcterms:W3CDTF">2021-09-14T15:24:14Z</dcterms:created>
  <dcterms:modified xsi:type="dcterms:W3CDTF">2025-09-26T14:25:02Z</dcterms:modified>
</cp:coreProperties>
</file>