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 Clarkson" initials="KC" lastIdx="1" clrIdx="0">
    <p:extLst>
      <p:ext uri="{19B8F6BF-5375-455C-9EA6-DF929625EA0E}">
        <p15:presenceInfo xmlns:p15="http://schemas.microsoft.com/office/powerpoint/2012/main" userId="S-1-5-21-3788061531-3031546203-1704091992-11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87" d="100"/>
          <a:sy n="87" d="100"/>
        </p:scale>
        <p:origin x="437" y="48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9FB29968-098F-4144-BA8C-FA482559BCA9}">
      <dgm:prSet phldrT="[Text]" custT="1"/>
      <dgm:spPr/>
      <dgm:t>
        <a:bodyPr/>
        <a:lstStyle/>
        <a:p>
          <a:r>
            <a:rPr lang="en-GB" sz="1300" b="0" dirty="0">
              <a:latin typeface="XCCW Joined 4a" panose="03050602040000000000" pitchFamily="66" charset="0"/>
            </a:rPr>
            <a:t>Lesson 2</a:t>
          </a:r>
        </a:p>
        <a:p>
          <a:r>
            <a:rPr lang="en-GB" sz="1300" b="0" dirty="0">
              <a:latin typeface="XCCW Joined 4a" panose="03050602040000000000" pitchFamily="66" charset="0"/>
            </a:rPr>
            <a:t>SETTLEMENT</a:t>
          </a:r>
        </a:p>
        <a:p>
          <a:r>
            <a:rPr lang="en-GB" sz="1300" b="0" dirty="0" smtClean="0">
              <a:latin typeface="XCCW Joined 4a" panose="03050602040000000000" pitchFamily="66" charset="0"/>
            </a:rPr>
            <a:t>Where did the Anglo-Saxons settle and what were the Kingdoms? </a:t>
          </a: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settlements</a:t>
          </a:r>
        </a:p>
        <a:p>
          <a:r>
            <a:rPr lang="en-GB" sz="1300" b="0" i="1" dirty="0" smtClean="0">
              <a:latin typeface="XCCW Joined 4a" panose="03050602040000000000" pitchFamily="66" charset="0"/>
            </a:rPr>
            <a:t>boundaries</a:t>
          </a:r>
          <a:endParaRPr lang="en-GB" sz="1300" b="0" i="1" dirty="0">
            <a:latin typeface="XCCW Joined 4a" panose="03050602040000000000" pitchFamily="66" charset="0"/>
          </a:endParaRPr>
        </a:p>
        <a:p>
          <a:endParaRPr lang="en-GB" sz="10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1100" b="0" dirty="0">
            <a:latin typeface="XCCW Joined 4a" panose="03050602040000000000" pitchFamily="66" charset="0"/>
          </a:endParaRPr>
        </a:p>
        <a:p>
          <a:r>
            <a:rPr lang="en-GB" sz="1300" b="0" dirty="0" smtClean="0">
              <a:latin typeface="XCCW Joined 4a" panose="03050602040000000000" pitchFamily="66" charset="0"/>
            </a:rPr>
            <a:t>Lesson 3</a:t>
          </a:r>
        </a:p>
        <a:p>
          <a:r>
            <a:rPr lang="en-GB" sz="1300" b="0" dirty="0" smtClean="0">
              <a:latin typeface="XCCW Joined 4a" panose="03050602040000000000" pitchFamily="66" charset="0"/>
            </a:rPr>
            <a:t>SETTLEMENT</a:t>
          </a:r>
        </a:p>
        <a:p>
          <a:r>
            <a:rPr lang="en-GB" sz="1300" b="0" dirty="0" smtClean="0">
              <a:latin typeface="XCCW Joined 4a" panose="03050602040000000000" pitchFamily="66" charset="0"/>
            </a:rPr>
            <a:t>Who were the Scots and Picts?</a:t>
          </a:r>
        </a:p>
        <a:p>
          <a:endParaRPr lang="en-GB" sz="1300" b="0" dirty="0" smtClean="0">
            <a:solidFill>
              <a:srgbClr val="FFFF00"/>
            </a:solidFill>
            <a:latin typeface="XCCW Joined 4a" panose="03050602040000000000" pitchFamily="66" charset="0"/>
          </a:endParaRP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threats</a:t>
          </a:r>
        </a:p>
        <a:p>
          <a:r>
            <a:rPr lang="en-GB" sz="1300" b="0" i="1" dirty="0" smtClean="0">
              <a:solidFill>
                <a:schemeClr val="tx1"/>
              </a:solidFill>
              <a:latin typeface="XCCW Joined 4a" panose="03050602040000000000" pitchFamily="66" charset="0"/>
            </a:rPr>
            <a:t>power</a:t>
          </a:r>
        </a:p>
        <a:p>
          <a:r>
            <a:rPr lang="en-GB" sz="1300" b="0" i="1" dirty="0" smtClean="0">
              <a:solidFill>
                <a:schemeClr val="tx1"/>
              </a:solidFill>
              <a:latin typeface="XCCW Joined 4a" panose="03050602040000000000" pitchFamily="66" charset="0"/>
            </a:rPr>
            <a:t>control</a:t>
          </a:r>
          <a:endParaRPr lang="en-GB" sz="1300" b="0" i="1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500" b="0" dirty="0">
            <a:latin typeface="XCCW Joined 4a" panose="03050602040000000000" pitchFamily="66" charset="0"/>
          </a:endParaRPr>
        </a:p>
        <a:p>
          <a:r>
            <a:rPr lang="en-GB" sz="1300" b="0" dirty="0" smtClean="0">
              <a:latin typeface="XCCW Joined 4a" panose="03050602040000000000" pitchFamily="66" charset="0"/>
            </a:rPr>
            <a:t>Lesson 4</a:t>
          </a:r>
        </a:p>
        <a:p>
          <a:r>
            <a:rPr lang="en-GB" sz="1300" b="0" dirty="0" smtClean="0">
              <a:latin typeface="XCCW Joined 4a" panose="03050602040000000000" pitchFamily="66" charset="0"/>
            </a:rPr>
            <a:t>LEADERSHIP</a:t>
          </a:r>
        </a:p>
        <a:p>
          <a:r>
            <a:rPr lang="en-GB" sz="1300" b="0" dirty="0" smtClean="0">
              <a:latin typeface="XCCW Joined 4a" panose="03050602040000000000" pitchFamily="66" charset="0"/>
            </a:rPr>
            <a:t>What does the mystery of the empty grave tell us about Saxon Britain? </a:t>
          </a: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interpretations</a:t>
          </a:r>
          <a:r>
            <a:rPr lang="en-GB" sz="1300" b="0" i="1" dirty="0" smtClean="0">
              <a:latin typeface="XCCW Joined 4a" panose="03050602040000000000" pitchFamily="66" charset="0"/>
            </a:rPr>
            <a:t> excavations </a:t>
          </a:r>
          <a:endParaRPr lang="en-GB" sz="1300" b="0" dirty="0" smtClean="0">
            <a:latin typeface="XCCW Joined 4a" panose="03050602040000000000" pitchFamily="66" charset="0"/>
          </a:endParaRPr>
        </a:p>
        <a:p>
          <a:endParaRPr lang="en-GB" sz="1300" b="0" i="1" dirty="0">
            <a:latin typeface="XCCW Joined 4a" panose="03050602040000000000" pitchFamily="66" charset="0"/>
          </a:endParaRPr>
        </a:p>
        <a:p>
          <a:endParaRPr lang="en-GB" sz="1100" b="0" dirty="0"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r>
            <a:rPr lang="en-GB" sz="1200" b="0" dirty="0" smtClean="0">
              <a:latin typeface="XCCW Joined 4a" panose="03050602040000000000" pitchFamily="66" charset="0"/>
            </a:rPr>
            <a:t>Lesson 4</a:t>
          </a:r>
        </a:p>
        <a:p>
          <a:r>
            <a:rPr lang="en-GB" sz="1200" b="0" dirty="0" smtClean="0">
              <a:latin typeface="XCCW Joined 4a" panose="03050602040000000000" pitchFamily="66" charset="0"/>
            </a:rPr>
            <a:t>LEGACY</a:t>
          </a:r>
        </a:p>
        <a:p>
          <a:r>
            <a:rPr lang="en-GB" sz="1200" b="0" dirty="0" smtClean="0">
              <a:latin typeface="XCCW Joined 4a" panose="03050602040000000000" pitchFamily="66" charset="0"/>
            </a:rPr>
            <a:t>How did peoples’ lives change when Christianity came to Britain and how can we be sure?</a:t>
          </a:r>
        </a:p>
        <a:p>
          <a:r>
            <a:rPr lang="en-GB" sz="1200" b="0" dirty="0" smtClean="0">
              <a:latin typeface="XCCW Joined 4a" panose="03050602040000000000" pitchFamily="66" charset="0"/>
            </a:rPr>
            <a:t>trustworthy</a:t>
          </a:r>
        </a:p>
        <a:p>
          <a:r>
            <a:rPr lang="en-GB" sz="1200" b="0" dirty="0" smtClean="0">
              <a:solidFill>
                <a:srgbClr val="FFFF00"/>
              </a:solidFill>
              <a:latin typeface="XCCW Joined 4a" panose="03050602040000000000" pitchFamily="66" charset="0"/>
            </a:rPr>
            <a:t>sources</a:t>
          </a:r>
        </a:p>
        <a:p>
          <a:endParaRPr lang="en-GB" sz="1200" b="0" dirty="0" smtClean="0">
            <a:solidFill>
              <a:srgbClr val="FFFF00"/>
            </a:solidFill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endParaRPr lang="en-GB" sz="1100" b="0" dirty="0">
            <a:latin typeface="XCCW Joined 4a" panose="03050602040000000000" pitchFamily="66" charset="0"/>
          </a:endParaRPr>
        </a:p>
        <a:p>
          <a:endParaRPr lang="en-GB" sz="1600" b="0" dirty="0" smtClean="0">
            <a:latin typeface="XCCW Joined 4a" panose="03050602040000000000" pitchFamily="66" charset="0"/>
          </a:endParaRPr>
        </a:p>
        <a:p>
          <a:r>
            <a:rPr lang="en-GB" sz="1300" b="0" dirty="0" smtClean="0">
              <a:latin typeface="XCCW Joined 4a" panose="03050602040000000000" pitchFamily="66" charset="0"/>
            </a:rPr>
            <a:t>Lesson </a:t>
          </a:r>
          <a:r>
            <a:rPr lang="en-GB" sz="1300" b="0" dirty="0">
              <a:latin typeface="XCCW Joined 4a" panose="03050602040000000000" pitchFamily="66" charset="0"/>
            </a:rPr>
            <a:t>6</a:t>
          </a:r>
        </a:p>
        <a:p>
          <a:r>
            <a:rPr lang="en-GB" sz="1300" b="0" dirty="0">
              <a:latin typeface="XCCW Joined 4a" panose="03050602040000000000" pitchFamily="66" charset="0"/>
            </a:rPr>
            <a:t>INVASION</a:t>
          </a:r>
        </a:p>
        <a:p>
          <a:r>
            <a:rPr lang="en-GB" sz="1300" b="0" dirty="0">
              <a:latin typeface="XCCW Joined 4a" panose="03050602040000000000" pitchFamily="66" charset="0"/>
            </a:rPr>
            <a:t> How did the Anglo-Saxon era come to an end?</a:t>
          </a:r>
        </a:p>
        <a:p>
          <a:r>
            <a:rPr lang="en-GB" sz="1300" b="0" i="1" dirty="0" smtClean="0">
              <a:latin typeface="XCCW Joined 4a" panose="03050602040000000000" pitchFamily="66" charset="0"/>
            </a:rPr>
            <a:t>Battle of Hastings</a:t>
          </a: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heir</a:t>
          </a:r>
          <a:r>
            <a:rPr lang="en-GB" sz="1300" b="0" i="1" dirty="0" smtClean="0">
              <a:latin typeface="XCCW Joined 4a" panose="03050602040000000000" pitchFamily="66" charset="0"/>
            </a:rPr>
            <a:t> </a:t>
          </a:r>
          <a:endParaRPr lang="en-GB" sz="1300" b="0" i="1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649B8707-91B5-4275-AF12-0B2967FE8EEC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300" b="0" dirty="0">
              <a:latin typeface="XCCW Joined 4a" panose="03050602040000000000" pitchFamily="66" charset="0"/>
            </a:rPr>
            <a:t>Lesson 1</a:t>
          </a:r>
        </a:p>
        <a:p>
          <a:r>
            <a:rPr lang="en-GB" sz="1300" b="0" dirty="0">
              <a:latin typeface="XCCW Joined 4a" panose="03050602040000000000" pitchFamily="66" charset="0"/>
            </a:rPr>
            <a:t>INVASION</a:t>
          </a:r>
        </a:p>
        <a:p>
          <a:r>
            <a:rPr lang="en-GB" sz="1300" b="0" dirty="0">
              <a:latin typeface="XCCW Joined 4a" panose="03050602040000000000" pitchFamily="66" charset="0"/>
            </a:rPr>
            <a:t> Why did the Anglo-Saxons invade and how can we possibly know</a:t>
          </a:r>
          <a:r>
            <a:rPr lang="en-GB" sz="1300" b="0" dirty="0" smtClean="0">
              <a:latin typeface="XCCW Joined 4a" panose="03050602040000000000" pitchFamily="66" charset="0"/>
            </a:rPr>
            <a:t>?</a:t>
          </a:r>
        </a:p>
        <a:p>
          <a:r>
            <a:rPr lang="en-GB" sz="1300" b="0" i="1" dirty="0" smtClean="0">
              <a:latin typeface="XCCW Joined 4a" panose="03050602040000000000" pitchFamily="66" charset="0"/>
            </a:rPr>
            <a:t>chronology</a:t>
          </a:r>
        </a:p>
        <a:p>
          <a:r>
            <a:rPr lang="en-GB" sz="1300" b="0" i="1" dirty="0" smtClean="0">
              <a:solidFill>
                <a:srgbClr val="FFFF00"/>
              </a:solidFill>
              <a:latin typeface="XCCW Joined 4a" panose="03050602040000000000" pitchFamily="66" charset="0"/>
            </a:rPr>
            <a:t>invasion</a:t>
          </a:r>
          <a:endParaRPr lang="en-GB" sz="1300" b="0" i="1" dirty="0">
            <a:solidFill>
              <a:srgbClr val="FFFF00"/>
            </a:solidFill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7A21DADE-26D6-4580-B7D7-F09645BA2449}">
      <dgm:prSet custT="1"/>
      <dgm:spPr/>
      <dgm:t>
        <a:bodyPr/>
        <a:lstStyle/>
        <a:p>
          <a:endParaRPr lang="en-GB" sz="1100" dirty="0">
            <a:latin typeface="XCCW Joined 4a" panose="03050602040000000000" pitchFamily="66" charset="0"/>
          </a:endParaRPr>
        </a:p>
        <a:p>
          <a:endParaRPr lang="en-GB" sz="1600" dirty="0" smtClean="0">
            <a:latin typeface="XCCW Joined 4a" panose="03050602040000000000" pitchFamily="66" charset="0"/>
          </a:endParaRPr>
        </a:p>
        <a:p>
          <a:endParaRPr lang="en-GB" sz="1600" dirty="0" smtClean="0">
            <a:latin typeface="XCCW Joined 4a" panose="03050602040000000000" pitchFamily="66" charset="0"/>
          </a:endParaRPr>
        </a:p>
        <a:p>
          <a:endParaRPr lang="en-GB" sz="1300" dirty="0" smtClean="0">
            <a:latin typeface="XCCW Joined 4a" panose="03050602040000000000" pitchFamily="66" charset="0"/>
          </a:endParaRPr>
        </a:p>
        <a:p>
          <a:r>
            <a:rPr lang="en-GB" sz="1300" dirty="0" smtClean="0">
              <a:latin typeface="XCCW Joined 4a" panose="03050602040000000000" pitchFamily="66" charset="0"/>
            </a:rPr>
            <a:t>Lesson </a:t>
          </a:r>
          <a:r>
            <a:rPr lang="en-GB" sz="1300" dirty="0">
              <a:latin typeface="XCCW Joined 4a" panose="03050602040000000000" pitchFamily="66" charset="0"/>
            </a:rPr>
            <a:t>7</a:t>
          </a:r>
        </a:p>
        <a:p>
          <a:r>
            <a:rPr lang="en-GB" sz="1300" b="0" dirty="0">
              <a:latin typeface="XCCW Joined 4a" panose="03050602040000000000" pitchFamily="66" charset="0"/>
            </a:rPr>
            <a:t>ASSESSMENT</a:t>
          </a:r>
        </a:p>
        <a:p>
          <a:r>
            <a:rPr lang="en-GB" sz="1300" dirty="0">
              <a:latin typeface="XCCW Joined 4a" panose="03050602040000000000" pitchFamily="66" charset="0"/>
            </a:rPr>
            <a:t>  </a:t>
          </a:r>
          <a:r>
            <a:rPr lang="en-US" sz="1300" dirty="0">
              <a:latin typeface="XCCW Joined 4a" panose="03050602040000000000" pitchFamily="66" charset="0"/>
            </a:rPr>
            <a:t>What </a:t>
          </a:r>
          <a:r>
            <a:rPr lang="en-US" sz="1300" dirty="0" smtClean="0">
              <a:latin typeface="XCCW Joined 4a" panose="03050602040000000000" pitchFamily="66" charset="0"/>
            </a:rPr>
            <a:t>happened when the Anglo-Saxons &amp; Scots settled in Britain?</a:t>
          </a:r>
          <a:endParaRPr lang="en-GB" sz="13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</dgm:t>
    </dgm:pt>
    <dgm:pt modelId="{058E168C-E29C-4CCD-9D80-0680783CD245}" type="sibTrans" cxnId="{F064A845-1E46-4AD1-A504-E507E3AA6CAC}">
      <dgm:prSet/>
      <dgm:spPr/>
      <dgm:t>
        <a:bodyPr/>
        <a:lstStyle/>
        <a:p>
          <a:endParaRPr lang="en-GB"/>
        </a:p>
      </dgm:t>
    </dgm:pt>
    <dgm:pt modelId="{73E9A148-3971-40E7-AD07-291D8B1EBAE3}" type="parTrans" cxnId="{F064A845-1E46-4AD1-A504-E507E3AA6CAC}">
      <dgm:prSet/>
      <dgm:spPr/>
      <dgm:t>
        <a:bodyPr/>
        <a:lstStyle/>
        <a:p>
          <a:endParaRPr lang="en-GB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1780F6-F0CD-4841-8D4B-2DC25E9B30DB}" type="pres">
      <dgm:prSet presAssocID="{E5BEDC7C-553A-4561-B17E-7100D38F4D08}" presName="fgShape" presStyleLbl="fgShp" presStyleIdx="0" presStyleCnt="1" custScaleX="100535" custScaleY="103829" custLinFactNeighborX="-54" custLinFactNeighborY="-2075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7" custScaleY="100000"/>
      <dgm:spPr/>
      <dgm:t>
        <a:bodyPr/>
        <a:lstStyle/>
        <a:p>
          <a:endParaRPr lang="en-US"/>
        </a:p>
      </dgm:t>
    </dgm:pt>
    <dgm:pt modelId="{CE937E64-5DD3-47DF-BDF8-2B4AB86ADF74}" type="pres">
      <dgm:prSet presAssocID="{649B8707-91B5-4275-AF12-0B2967FE8EEC}" presName="nodeTx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D4C0F2-9F06-4B82-8D7F-43CABDE217ED}" type="pres">
      <dgm:prSet presAssocID="{649B8707-91B5-4275-AF12-0B2967FE8EEC}" presName="invisiNode" presStyleLbl="node1" presStyleIdx="0" presStyleCnt="7"/>
      <dgm:spPr/>
    </dgm:pt>
    <dgm:pt modelId="{A4AF70E2-AB9D-4BDA-B16F-E363CAA5BAEF}" type="pres">
      <dgm:prSet presAssocID="{649B8707-91B5-4275-AF12-0B2967FE8EEC}" presName="imagNode" presStyleLbl="fgImgPlace1" presStyleIdx="0" presStyleCnt="7" custScaleX="83895" custScaleY="71468" custLinFactNeighborX="736" custLinFactNeighborY="-23455"/>
      <dgm:spPr>
        <a:blipFill rotWithShape="1">
          <a:blip xmlns:r="http://schemas.openxmlformats.org/officeDocument/2006/relationships" r:embed="rId1"/>
          <a:srcRect/>
          <a:stretch>
            <a:fillRect l="-25000" r="-25000"/>
          </a:stretch>
        </a:blipFill>
      </dgm:spPr>
      <dgm:t>
        <a:bodyPr/>
        <a:lstStyle/>
        <a:p>
          <a:endParaRPr lang="en-US"/>
        </a:p>
      </dgm:t>
    </dgm:pt>
    <dgm:pt modelId="{6452CF4B-DFE5-4C39-A7BB-C4468338D55F}" type="pres">
      <dgm:prSet presAssocID="{031ACD68-B8D7-469E-8014-68E441FEDB4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7" custLinFactNeighborX="1552" custLinFactNeighborY="287"/>
      <dgm:spPr/>
      <dgm:t>
        <a:bodyPr/>
        <a:lstStyle/>
        <a:p>
          <a:endParaRPr lang="en-US"/>
        </a:p>
      </dgm:t>
    </dgm:pt>
    <dgm:pt modelId="{6BE3D008-BE38-487E-B5A0-1765CA514D9A}" type="pres">
      <dgm:prSet presAssocID="{9FB29968-098F-4144-BA8C-FA482559BCA9}" presName="nodeTx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627767-6E46-4133-B632-5C77BA618DC4}" type="pres">
      <dgm:prSet presAssocID="{9FB29968-098F-4144-BA8C-FA482559BCA9}" presName="invisiNode" presStyleLbl="node1" presStyleIdx="1" presStyleCnt="7"/>
      <dgm:spPr/>
    </dgm:pt>
    <dgm:pt modelId="{DB3C1541-C7B9-4C8C-BD89-11ABF3B3E594}" type="pres">
      <dgm:prSet presAssocID="{9FB29968-098F-4144-BA8C-FA482559BCA9}" presName="imagNode" presStyleLbl="fgImgPlace1" presStyleIdx="1" presStyleCnt="7" custScaleX="83284" custScaleY="72781" custLinFactNeighborX="0" custLinFactNeighborY="-24907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</dgm:spPr>
      <dgm:t>
        <a:bodyPr/>
        <a:lstStyle/>
        <a:p>
          <a:endParaRPr lang="en-US"/>
        </a:p>
      </dgm:t>
    </dgm:pt>
    <dgm:pt modelId="{2572BE88-3349-4214-B5AA-19671A35C921}" type="pres">
      <dgm:prSet presAssocID="{AFE94213-D37E-4650-8805-DF8C3B9767D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7"/>
      <dgm:spPr/>
      <dgm:t>
        <a:bodyPr/>
        <a:lstStyle/>
        <a:p>
          <a:endParaRPr lang="en-US"/>
        </a:p>
      </dgm:t>
    </dgm:pt>
    <dgm:pt modelId="{0F2B018F-D615-4C0D-801D-E72E45261784}" type="pres">
      <dgm:prSet presAssocID="{DC4C3BF1-755A-4D3D-B3A0-62AEF2D778D1}" presName="nodeTx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929A6F-A45F-4A79-9772-AD97BDB51179}" type="pres">
      <dgm:prSet presAssocID="{DC4C3BF1-755A-4D3D-B3A0-62AEF2D778D1}" presName="invisiNode" presStyleLbl="node1" presStyleIdx="2" presStyleCnt="7"/>
      <dgm:spPr/>
    </dgm:pt>
    <dgm:pt modelId="{A0296E4B-939C-4E80-9830-79834DAC2358}" type="pres">
      <dgm:prSet presAssocID="{DC4C3BF1-755A-4D3D-B3A0-62AEF2D778D1}" presName="imagNode" presStyleLbl="fgImgPlace1" presStyleIdx="2" presStyleCnt="7" custScaleX="87287" custScaleY="70556" custLinFactNeighborY="-2538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B671040F-B1D4-40D1-BFF9-60B4B4C56D7E}" type="pres">
      <dgm:prSet presAssocID="{E1EC06F8-3396-4B72-9185-371008F1780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7"/>
      <dgm:spPr/>
      <dgm:t>
        <a:bodyPr/>
        <a:lstStyle/>
        <a:p>
          <a:endParaRPr lang="en-US"/>
        </a:p>
      </dgm:t>
    </dgm:pt>
    <dgm:pt modelId="{F3F71AED-2C1F-4AEA-B3B5-8F9515365556}" type="pres">
      <dgm:prSet presAssocID="{E9DF8AF1-582B-40F9-B8D9-149BC7DFED45}" presName="nodeTx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F202-EDBC-4641-949D-C9D0BA20C90D}" type="pres">
      <dgm:prSet presAssocID="{E9DF8AF1-582B-40F9-B8D9-149BC7DFED45}" presName="invisiNode" presStyleLbl="node1" presStyleIdx="3" presStyleCnt="7"/>
      <dgm:spPr/>
    </dgm:pt>
    <dgm:pt modelId="{80354586-CA8D-4C2A-98F7-57941F30ABF5}" type="pres">
      <dgm:prSet presAssocID="{E9DF8AF1-582B-40F9-B8D9-149BC7DFED45}" presName="imagNode" presStyleLbl="fgImgPlace1" presStyleIdx="3" presStyleCnt="7" custScaleX="91290" custScaleY="72147" custLinFactNeighborX="2204" custLinFactNeighborY="-17738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57112C0-4AB5-48F4-B75F-FAF68929D7A1}" type="pres">
      <dgm:prSet presAssocID="{CA7FFC43-7A5E-4D86-B4E0-E8A7B484AA7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7" custLinFactNeighborX="520" custLinFactNeighborY="-769"/>
      <dgm:spPr/>
      <dgm:t>
        <a:bodyPr/>
        <a:lstStyle/>
        <a:p>
          <a:endParaRPr lang="en-US"/>
        </a:p>
      </dgm:t>
    </dgm:pt>
    <dgm:pt modelId="{5FA0BB95-2334-4693-B0FF-FBFC53798596}" type="pres">
      <dgm:prSet presAssocID="{DD28CAB9-36A6-4ECA-9250-3DCF64A32204}" presName="nodeTx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99F62-A298-42F5-8D2D-1D3386171CCB}" type="pres">
      <dgm:prSet presAssocID="{DD28CAB9-36A6-4ECA-9250-3DCF64A32204}" presName="invisiNode" presStyleLbl="node1" presStyleIdx="4" presStyleCnt="7"/>
      <dgm:spPr/>
    </dgm:pt>
    <dgm:pt modelId="{C6D7D6F5-0C66-4964-A3CD-2162C8E1D1D6}" type="pres">
      <dgm:prSet presAssocID="{DD28CAB9-36A6-4ECA-9250-3DCF64A32204}" presName="imagNode" presStyleLbl="fgImgPlace1" presStyleIdx="4" presStyleCnt="7" custScaleX="77870" custScaleY="66469" custLinFactNeighborX="-1123" custLinFactNeighborY="-24216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37DCD2B4-E887-433F-869B-8F30836D08A9}" type="pres">
      <dgm:prSet presAssocID="{9C3DE74F-7932-4772-BEE1-78B11A5D37D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7"/>
      <dgm:spPr/>
      <dgm:t>
        <a:bodyPr/>
        <a:lstStyle/>
        <a:p>
          <a:endParaRPr lang="en-US"/>
        </a:p>
      </dgm:t>
    </dgm:pt>
    <dgm:pt modelId="{5A3D7BC3-7663-455C-B012-480DC4AB2C44}" type="pres">
      <dgm:prSet presAssocID="{638C59F2-B2CD-42BD-A1F7-888DDDF22BFD}" presName="nodeTx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8BDB85-E2FA-4C95-BBD1-87FFC2C62F64}" type="pres">
      <dgm:prSet presAssocID="{638C59F2-B2CD-42BD-A1F7-888DDDF22BFD}" presName="invisiNode" presStyleLbl="node1" presStyleIdx="5" presStyleCnt="7"/>
      <dgm:spPr/>
    </dgm:pt>
    <dgm:pt modelId="{E84DC1F5-2AC2-4AFA-878D-296045707E9C}" type="pres">
      <dgm:prSet presAssocID="{638C59F2-B2CD-42BD-A1F7-888DDDF22BFD}" presName="imagNode" presStyleLbl="fgImgPlace1" presStyleIdx="5" presStyleCnt="7" custScaleX="99296" custScaleY="76918" custLinFactNeighborY="-25385"/>
      <dgm:spPr>
        <a:blipFill rotWithShape="1">
          <a:blip xmlns:r="http://schemas.openxmlformats.org/officeDocument/2006/relationships" r:embed="rId6"/>
          <a:srcRect/>
          <a:stretch>
            <a:fillRect l="-13000" r="-13000"/>
          </a:stretch>
        </a:blipFill>
      </dgm:spPr>
      <dgm:t>
        <a:bodyPr/>
        <a:lstStyle/>
        <a:p>
          <a:endParaRPr lang="en-US"/>
        </a:p>
      </dgm:t>
    </dgm:pt>
    <dgm:pt modelId="{EAE6A804-7E10-476B-93C7-1D141EFA91F7}" type="pres">
      <dgm:prSet presAssocID="{93E90B33-089B-4992-BB8C-9F0E59FE765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E3D0CE8C-5C0B-4FCA-A2D3-62E616C3D915}" type="pres">
      <dgm:prSet presAssocID="{7A21DADE-26D6-4580-B7D7-F09645BA2449}" presName="compNode" presStyleCnt="0"/>
      <dgm:spPr/>
    </dgm:pt>
    <dgm:pt modelId="{BFDC90CC-7908-465F-B93C-B0B28ED1C3F9}" type="pres">
      <dgm:prSet presAssocID="{7A21DADE-26D6-4580-B7D7-F09645BA2449}" presName="bkgdShape" presStyleLbl="node1" presStyleIdx="6" presStyleCnt="7"/>
      <dgm:spPr/>
      <dgm:t>
        <a:bodyPr/>
        <a:lstStyle/>
        <a:p>
          <a:endParaRPr lang="en-US"/>
        </a:p>
      </dgm:t>
    </dgm:pt>
    <dgm:pt modelId="{7FEB110F-BC43-4E8C-96D1-73F31A03EAFA}" type="pres">
      <dgm:prSet presAssocID="{7A21DADE-26D6-4580-B7D7-F09645BA2449}" presName="nodeTx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F63EA9-319F-457B-A556-19E071B8F53C}" type="pres">
      <dgm:prSet presAssocID="{7A21DADE-26D6-4580-B7D7-F09645BA2449}" presName="invisiNode" presStyleLbl="node1" presStyleIdx="6" presStyleCnt="7"/>
      <dgm:spPr/>
    </dgm:pt>
    <dgm:pt modelId="{20FB914E-1F9C-47DF-98F5-0D9FACB2715F}" type="pres">
      <dgm:prSet presAssocID="{7A21DADE-26D6-4580-B7D7-F09645BA2449}" presName="imagNode" presStyleLbl="fgImgPlace1" presStyleIdx="6" presStyleCnt="7" custScaleX="91559" custScaleY="76149" custLinFactNeighborX="-2245" custLinFactNeighborY="-24205"/>
      <dgm:spPr>
        <a:blipFill rotWithShape="1">
          <a:blip xmlns:r="http://schemas.openxmlformats.org/officeDocument/2006/relationships" r:embed="rId7"/>
          <a:srcRect/>
          <a:stretch>
            <a:fillRect l="-47000" r="-47000"/>
          </a:stretch>
        </a:blipFill>
      </dgm:spPr>
      <dgm:t>
        <a:bodyPr/>
        <a:lstStyle/>
        <a:p>
          <a:endParaRPr lang="en-US"/>
        </a:p>
      </dgm:t>
    </dgm:pt>
  </dgm:ptLst>
  <dgm:cxnLst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BF641D40-9680-45BF-BEA2-F926F61E1D2D}" type="presOf" srcId="{7A21DADE-26D6-4580-B7D7-F09645BA2449}" destId="{BFDC90CC-7908-465F-B93C-B0B28ED1C3F9}" srcOrd="0" destOrd="0" presId="urn:microsoft.com/office/officeart/2005/8/layout/hList7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399276A5-F114-4B20-805B-F4E4B50A37F0}" type="presOf" srcId="{7A21DADE-26D6-4580-B7D7-F09645BA2449}" destId="{7FEB110F-BC43-4E8C-96D1-73F31A03EAFA}" srcOrd="1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DE0C9656-119C-4C78-B23C-E59E503E5DCB}" type="presOf" srcId="{93E90B33-089B-4992-BB8C-9F0E59FE765F}" destId="{EAE6A804-7E10-476B-93C7-1D141EFA91F7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F064A845-1E46-4AD1-A504-E507E3AA6CAC}" srcId="{E5BEDC7C-553A-4561-B17E-7100D38F4D08}" destId="{7A21DADE-26D6-4580-B7D7-F09645BA2449}" srcOrd="6" destOrd="0" parTransId="{73E9A148-3971-40E7-AD07-291D8B1EBAE3}" sibTransId="{058E168C-E29C-4CCD-9D80-0680783CD245}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  <dgm:cxn modelId="{03F644AD-0649-4633-A24A-FCCC0E918BCA}" type="presParOf" srcId="{E276E20A-B4CB-40B9-8241-10EA262ADB9F}" destId="{EAE6A804-7E10-476B-93C7-1D141EFA91F7}" srcOrd="11" destOrd="0" presId="urn:microsoft.com/office/officeart/2005/8/layout/hList7"/>
    <dgm:cxn modelId="{85A0FC3A-DE0C-4B81-BC15-871DFDE49D61}" type="presParOf" srcId="{E276E20A-B4CB-40B9-8241-10EA262ADB9F}" destId="{E3D0CE8C-5C0B-4FCA-A2D3-62E616C3D915}" srcOrd="12" destOrd="0" presId="urn:microsoft.com/office/officeart/2005/8/layout/hList7"/>
    <dgm:cxn modelId="{8DC07DF0-ACC3-440E-AD3E-9F1BD9B29699}" type="presParOf" srcId="{E3D0CE8C-5C0B-4FCA-A2D3-62E616C3D915}" destId="{BFDC90CC-7908-465F-B93C-B0B28ED1C3F9}" srcOrd="0" destOrd="0" presId="urn:microsoft.com/office/officeart/2005/8/layout/hList7"/>
    <dgm:cxn modelId="{B6F60296-2AB8-445F-A32F-ACBEE49F7EC2}" type="presParOf" srcId="{E3D0CE8C-5C0B-4FCA-A2D3-62E616C3D915}" destId="{7FEB110F-BC43-4E8C-96D1-73F31A03EAFA}" srcOrd="1" destOrd="0" presId="urn:microsoft.com/office/officeart/2005/8/layout/hList7"/>
    <dgm:cxn modelId="{FD465F8F-E48C-45FE-90E2-80635F9486AE}" type="presParOf" srcId="{E3D0CE8C-5C0B-4FCA-A2D3-62E616C3D915}" destId="{55F63EA9-319F-457B-A556-19E071B8F53C}" srcOrd="2" destOrd="0" presId="urn:microsoft.com/office/officeart/2005/8/layout/hList7"/>
    <dgm:cxn modelId="{96CA31F3-924B-4478-8547-836E6542D7D3}" type="presParOf" srcId="{E3D0CE8C-5C0B-4FCA-A2D3-62E616C3D915}" destId="{20FB914E-1F9C-47DF-98F5-0D9FACB2715F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5047" y="0"/>
          <a:ext cx="1692261" cy="533355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Lesson 1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INVASION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 Why did the Anglo-Saxons invade and how can we possibly know</a:t>
          </a:r>
          <a:r>
            <a:rPr lang="en-GB" sz="1300" b="0" kern="1200" dirty="0" smtClean="0">
              <a:latin typeface="XCCW Joined 4a" panose="03050602040000000000" pitchFamily="66" charset="0"/>
            </a:rPr>
            <a:t>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latin typeface="XCCW Joined 4a" panose="03050602040000000000" pitchFamily="66" charset="0"/>
            </a:rPr>
            <a:t>chronology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invasion</a:t>
          </a:r>
          <a:endParaRPr lang="en-GB" sz="1300" b="0" i="1" kern="1200" dirty="0">
            <a:solidFill>
              <a:srgbClr val="FFFF00"/>
            </a:solidFill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5047" y="2133423"/>
        <a:ext cx="1692261" cy="2133423"/>
      </dsp:txXfrm>
    </dsp:sp>
    <dsp:sp modelId="{A4AF70E2-AB9D-4BDA-B16F-E363CAA5BAEF}">
      <dsp:nvSpPr>
        <dsp:cNvPr id="0" name=""/>
        <dsp:cNvSpPr/>
      </dsp:nvSpPr>
      <dsp:spPr>
        <a:xfrm>
          <a:off x="195615" y="156809"/>
          <a:ext cx="1334539" cy="1269325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1774340" y="0"/>
          <a:ext cx="1692261" cy="533355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Lesson 2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SETTLEMENT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Where did the Anglo-Saxons settle and what were the Kingdoms?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settlements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latin typeface="XCCW Joined 4a" panose="03050602040000000000" pitchFamily="66" charset="0"/>
            </a:rPr>
            <a:t>boundaries</a:t>
          </a:r>
          <a:endParaRPr lang="en-GB" sz="1300" b="0" i="1" kern="1200" dirty="0">
            <a:latin typeface="XCCW Joined 4a" panose="03050602040000000000" pitchFamily="66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b="0" kern="1200" dirty="0">
            <a:latin typeface="XCCW Joined 4a" panose="03050602040000000000" pitchFamily="66" charset="0"/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1774340" y="2133423"/>
        <a:ext cx="1692261" cy="2133423"/>
      </dsp:txXfrm>
    </dsp:sp>
    <dsp:sp modelId="{DB3C1541-C7B9-4C8C-BD89-11ABF3B3E594}">
      <dsp:nvSpPr>
        <dsp:cNvPr id="0" name=""/>
        <dsp:cNvSpPr/>
      </dsp:nvSpPr>
      <dsp:spPr>
        <a:xfrm>
          <a:off x="1931797" y="119361"/>
          <a:ext cx="1324820" cy="1292645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3491106" y="0"/>
          <a:ext cx="1692261" cy="533355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Lesson 3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SETTLEMENT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Who were the Scots and Picts?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b="0" kern="1200" dirty="0" smtClean="0">
            <a:solidFill>
              <a:srgbClr val="FFFF00"/>
            </a:solidFill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threats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chemeClr val="tx1"/>
              </a:solidFill>
              <a:latin typeface="XCCW Joined 4a" panose="03050602040000000000" pitchFamily="66" charset="0"/>
            </a:rPr>
            <a:t>power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chemeClr val="tx1"/>
              </a:solidFill>
              <a:latin typeface="XCCW Joined 4a" panose="03050602040000000000" pitchFamily="66" charset="0"/>
            </a:rPr>
            <a:t>control</a:t>
          </a:r>
          <a:endParaRPr lang="en-GB" sz="1300" b="0" i="1" kern="1200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3491106" y="2133423"/>
        <a:ext cx="1692261" cy="2133423"/>
      </dsp:txXfrm>
    </dsp:sp>
    <dsp:sp modelId="{A0296E4B-939C-4E80-9830-79834DAC2358}">
      <dsp:nvSpPr>
        <dsp:cNvPr id="0" name=""/>
        <dsp:cNvSpPr/>
      </dsp:nvSpPr>
      <dsp:spPr>
        <a:xfrm>
          <a:off x="3642988" y="130630"/>
          <a:ext cx="1388497" cy="125312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5234136" y="0"/>
          <a:ext cx="1692261" cy="533355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b="0" kern="1200" dirty="0">
            <a:latin typeface="XCCW Joined 4a" panose="03050602040000000000" pitchFamily="66" charset="0"/>
          </a:endParaRPr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Lesson 4</a:t>
          </a:r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LEADERSHIP</a:t>
          </a:r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What does the mystery of the empty grave tell us about Saxon Britain? </a:t>
          </a:r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interpretations</a:t>
          </a:r>
          <a:r>
            <a:rPr lang="en-GB" sz="1300" b="0" i="1" kern="1200" dirty="0" smtClean="0">
              <a:latin typeface="XCCW Joined 4a" panose="03050602040000000000" pitchFamily="66" charset="0"/>
            </a:rPr>
            <a:t> excavations </a:t>
          </a:r>
          <a:endParaRPr lang="en-GB" sz="1300" b="0" kern="1200" dirty="0" smtClean="0">
            <a:latin typeface="XCCW Joined 4a" panose="03050602040000000000" pitchFamily="66" charset="0"/>
          </a:endParaRPr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b="0" i="1" kern="1200" dirty="0">
            <a:latin typeface="XCCW Joined 4a" panose="03050602040000000000" pitchFamily="66" charset="0"/>
          </a:endParaRPr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</dsp:txBody>
      <dsp:txXfrm>
        <a:off x="5234136" y="2133423"/>
        <a:ext cx="1692261" cy="2133423"/>
      </dsp:txXfrm>
    </dsp:sp>
    <dsp:sp modelId="{80354586-CA8D-4C2A-98F7-57941F30ABF5}">
      <dsp:nvSpPr>
        <dsp:cNvPr id="0" name=""/>
        <dsp:cNvSpPr/>
      </dsp:nvSpPr>
      <dsp:spPr>
        <a:xfrm>
          <a:off x="5389239" y="252318"/>
          <a:ext cx="1452173" cy="1281384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6985965" y="0"/>
          <a:ext cx="1692261" cy="533355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kern="1200" dirty="0" smtClean="0">
              <a:latin typeface="XCCW Joined 4a" panose="03050602040000000000" pitchFamily="66" charset="0"/>
            </a:rPr>
            <a:t>Lesson 4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kern="1200" dirty="0" smtClean="0">
              <a:latin typeface="XCCW Joined 4a" panose="03050602040000000000" pitchFamily="66" charset="0"/>
            </a:rPr>
            <a:t>LEGACY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kern="1200" dirty="0" smtClean="0">
              <a:latin typeface="XCCW Joined 4a" panose="03050602040000000000" pitchFamily="66" charset="0"/>
            </a:rPr>
            <a:t>How did peoples’ lives change when Christianity came to Britain and how can we be sure?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kern="1200" dirty="0" smtClean="0">
              <a:latin typeface="XCCW Joined 4a" panose="03050602040000000000" pitchFamily="66" charset="0"/>
            </a:rPr>
            <a:t>trustworthy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0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sources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b="0" kern="1200" dirty="0" smtClean="0">
            <a:solidFill>
              <a:srgbClr val="FFFF00"/>
            </a:solidFill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b="0" kern="1200" dirty="0">
            <a:latin typeface="XCCW Joined 4a" panose="03050602040000000000" pitchFamily="66" charset="0"/>
          </a:endParaRPr>
        </a:p>
      </dsp:txBody>
      <dsp:txXfrm>
        <a:off x="6985965" y="2133423"/>
        <a:ext cx="1692261" cy="2133423"/>
      </dsp:txXfrm>
    </dsp:sp>
    <dsp:sp modelId="{C6D7D6F5-0C66-4964-A3CD-2162C8E1D1D6}">
      <dsp:nvSpPr>
        <dsp:cNvPr id="0" name=""/>
        <dsp:cNvSpPr/>
      </dsp:nvSpPr>
      <dsp:spPr>
        <a:xfrm>
          <a:off x="7186083" y="187687"/>
          <a:ext cx="1238698" cy="1180539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8720195" y="0"/>
          <a:ext cx="1692261" cy="533355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 smtClean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 smtClean="0">
              <a:latin typeface="XCCW Joined 4a" panose="03050602040000000000" pitchFamily="66" charset="0"/>
            </a:rPr>
            <a:t>Lesson </a:t>
          </a:r>
          <a:r>
            <a:rPr lang="en-GB" sz="1300" b="0" kern="1200" dirty="0">
              <a:latin typeface="XCCW Joined 4a" panose="03050602040000000000" pitchFamily="66" charset="0"/>
            </a:rPr>
            <a:t>6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INVASION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 How did the Anglo-Saxon era come to an end?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latin typeface="XCCW Joined 4a" panose="03050602040000000000" pitchFamily="66" charset="0"/>
            </a:rPr>
            <a:t>Battle of Hastings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i="1" kern="1200" dirty="0" smtClean="0">
              <a:solidFill>
                <a:srgbClr val="FFFF00"/>
              </a:solidFill>
              <a:latin typeface="XCCW Joined 4a" panose="03050602040000000000" pitchFamily="66" charset="0"/>
            </a:rPr>
            <a:t>heir</a:t>
          </a:r>
          <a:r>
            <a:rPr lang="en-GB" sz="1300" b="0" i="1" kern="1200" dirty="0" smtClean="0">
              <a:latin typeface="XCCW Joined 4a" panose="03050602040000000000" pitchFamily="66" charset="0"/>
            </a:rPr>
            <a:t> </a:t>
          </a:r>
          <a:endParaRPr lang="en-GB" sz="1300" b="0" i="1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8720195" y="2133423"/>
        <a:ext cx="1692261" cy="2133423"/>
      </dsp:txXfrm>
    </dsp:sp>
    <dsp:sp modelId="{E84DC1F5-2AC2-4AFA-878D-296045707E9C}">
      <dsp:nvSpPr>
        <dsp:cNvPr id="0" name=""/>
        <dsp:cNvSpPr/>
      </dsp:nvSpPr>
      <dsp:spPr>
        <a:xfrm>
          <a:off x="8776562" y="74133"/>
          <a:ext cx="1579527" cy="1366121"/>
        </a:xfrm>
        <a:prstGeom prst="ellipse">
          <a:avLst/>
        </a:prstGeom>
        <a:blipFill rotWithShape="1">
          <a:blip xmlns:r="http://schemas.openxmlformats.org/officeDocument/2006/relationships" r:embed="rId6"/>
          <a:srcRect/>
          <a:stretch>
            <a:fillRect l="-13000" r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DC90CC-7908-465F-B93C-B0B28ED1C3F9}">
      <dsp:nvSpPr>
        <dsp:cNvPr id="0" name=""/>
        <dsp:cNvSpPr/>
      </dsp:nvSpPr>
      <dsp:spPr>
        <a:xfrm>
          <a:off x="10463225" y="0"/>
          <a:ext cx="1692261" cy="533355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 smtClean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 smtClean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300" kern="1200" dirty="0" smtClean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>
              <a:latin typeface="XCCW Joined 4a" panose="03050602040000000000" pitchFamily="66" charset="0"/>
            </a:rPr>
            <a:t>Lesson </a:t>
          </a:r>
          <a:r>
            <a:rPr lang="en-GB" sz="1300" kern="1200" dirty="0">
              <a:latin typeface="XCCW Joined 4a" panose="03050602040000000000" pitchFamily="66" charset="0"/>
            </a:rPr>
            <a:t>7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b="0" kern="1200" dirty="0">
              <a:latin typeface="XCCW Joined 4a" panose="03050602040000000000" pitchFamily="66" charset="0"/>
            </a:rPr>
            <a:t>ASSESSMENT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>
              <a:latin typeface="XCCW Joined 4a" panose="03050602040000000000" pitchFamily="66" charset="0"/>
            </a:rPr>
            <a:t>  </a:t>
          </a:r>
          <a:r>
            <a:rPr lang="en-US" sz="1300" kern="1200" dirty="0">
              <a:latin typeface="XCCW Joined 4a" panose="03050602040000000000" pitchFamily="66" charset="0"/>
            </a:rPr>
            <a:t>What </a:t>
          </a:r>
          <a:r>
            <a:rPr lang="en-US" sz="1300" kern="1200" dirty="0" smtClean="0">
              <a:latin typeface="XCCW Joined 4a" panose="03050602040000000000" pitchFamily="66" charset="0"/>
            </a:rPr>
            <a:t>happened when the Anglo-Saxons &amp; Scots settled in Britain?</a:t>
          </a:r>
          <a:endParaRPr lang="en-GB" sz="130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</dsp:txBody>
      <dsp:txXfrm>
        <a:off x="10463225" y="2133423"/>
        <a:ext cx="1692261" cy="2133423"/>
      </dsp:txXfrm>
    </dsp:sp>
    <dsp:sp modelId="{20FB914E-1F9C-47DF-98F5-0D9FACB2715F}">
      <dsp:nvSpPr>
        <dsp:cNvPr id="0" name=""/>
        <dsp:cNvSpPr/>
      </dsp:nvSpPr>
      <dsp:spPr>
        <a:xfrm>
          <a:off x="10545417" y="101920"/>
          <a:ext cx="1456452" cy="1352463"/>
        </a:xfrm>
        <a:prstGeom prst="ellipse">
          <a:avLst/>
        </a:prstGeom>
        <a:blipFill rotWithShape="1">
          <a:blip xmlns:r="http://schemas.openxmlformats.org/officeDocument/2006/relationships" r:embed="rId7"/>
          <a:srcRect/>
          <a:stretch>
            <a:fillRect l="-47000" r="-4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450452" y="4234929"/>
          <a:ext cx="11247545" cy="830666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591099-7EBE-4D12-B880-CCA6B38B92A6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CF4299-1721-48C6-878D-74296BE00D21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1/15/2026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8009589"/>
              </p:ext>
            </p:extLst>
          </p:nvPr>
        </p:nvGraphicFramePr>
        <p:xfrm>
          <a:off x="-19334" y="1524442"/>
          <a:ext cx="12160534" cy="5333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-19334" y="29189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Anglo-Saxons &amp; Scots - History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5400" y="6087086"/>
            <a:ext cx="12160534" cy="741724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  <p:sp>
        <p:nvSpPr>
          <p:cNvPr id="7" name="Flowchart: Terminator 6">
            <a:extLst>
              <a:ext uri="{FF2B5EF4-FFF2-40B4-BE49-F238E27FC236}">
                <a16:creationId xmlns:a16="http://schemas.microsoft.com/office/drawing/2014/main" id="{753890EF-C144-F61B-5509-D4A66EDB42BF}"/>
              </a:ext>
            </a:extLst>
          </p:cNvPr>
          <p:cNvSpPr/>
          <p:nvPr/>
        </p:nvSpPr>
        <p:spPr>
          <a:xfrm>
            <a:off x="-38668" y="770913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XCCW Joined 4a" panose="03050602040000000000" pitchFamily="66" charset="0"/>
              </a:rPr>
              <a:t>What </a:t>
            </a:r>
            <a:r>
              <a:rPr lang="en-GB" sz="2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XCCW Joined 4a" panose="03050602040000000000" pitchFamily="66" charset="0"/>
              </a:rPr>
              <a:t>happened when the </a:t>
            </a:r>
            <a:r>
              <a:rPr lang="en-GB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XCCW Joined 4a" panose="03050602040000000000" pitchFamily="66" charset="0"/>
              </a:rPr>
              <a:t>Anglo-Saxons </a:t>
            </a:r>
            <a:r>
              <a:rPr lang="en-GB" sz="2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XCCW Joined 4a" panose="03050602040000000000" pitchFamily="66" charset="0"/>
              </a:rPr>
              <a:t>&amp; Scots settled in Britain</a:t>
            </a:r>
            <a:r>
              <a:rPr lang="en-GB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XCCW Joined 4a" panose="03050602040000000000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377126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2159</TotalTime>
  <Words>149</Words>
  <Application>Microsoft Office PowerPoint</Application>
  <PresentationFormat>Widescreen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Georgia</vt:lpstr>
      <vt:lpstr>SassoonCRInfant</vt:lpstr>
      <vt:lpstr>SassoonCRInfantMedium</vt:lpstr>
      <vt:lpstr>XCCW Joined 4a</vt:lpstr>
      <vt:lpstr>Brushed Metal 16x9</vt:lpstr>
      <vt:lpstr>Anglo-Saxons &amp; Scots - History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Kath Clarkson</dc:creator>
  <cp:lastModifiedBy>Sophie Johnson</cp:lastModifiedBy>
  <cp:revision>82</cp:revision>
  <dcterms:created xsi:type="dcterms:W3CDTF">2019-06-20T12:33:16Z</dcterms:created>
  <dcterms:modified xsi:type="dcterms:W3CDTF">2026-01-15T13:47:14Z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