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8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 Clarkson" initials="KC" lastIdx="1" clrIdx="0">
    <p:extLst>
      <p:ext uri="{19B8F6BF-5375-455C-9EA6-DF929625EA0E}">
        <p15:presenceInfo xmlns:p15="http://schemas.microsoft.com/office/powerpoint/2012/main" userId="S-1-5-21-3788061531-3031546203-1704091992-112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36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03T14:12:15.357" idx="1">
    <p:pos x="7648" y="1787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</dgm:pt>
    <dgm:pt modelId="{9FB29968-098F-4144-BA8C-FA482559BCA9}">
      <dgm:prSet phldrT="[Text]" custT="1"/>
      <dgm:spPr/>
      <dgm:t>
        <a:bodyPr/>
        <a:lstStyle/>
        <a:p>
          <a:pPr rtl="0"/>
          <a:r>
            <a:rPr lang="en-GB" sz="1400" b="1" dirty="0">
              <a:latin typeface="XCCW Joined 4a"/>
            </a:rPr>
            <a:t>Lesson 2 </a:t>
          </a:r>
        </a:p>
        <a:p>
          <a:r>
            <a:rPr lang="en-GB" sz="1400" b="1" dirty="0">
              <a:solidFill>
                <a:srgbClr val="002060"/>
              </a:solidFill>
              <a:latin typeface="XCCW Joined 4a"/>
            </a:rPr>
            <a:t>Climate change</a:t>
          </a:r>
        </a:p>
        <a:p>
          <a:r>
            <a:rPr lang="en-GB" sz="1400" b="1" dirty="0">
              <a:solidFill>
                <a:srgbClr val="002060"/>
              </a:solidFill>
              <a:latin typeface="XCCW Joined 4a"/>
            </a:rPr>
            <a:t> </a:t>
          </a:r>
          <a:r>
            <a:rPr lang="en-GB" sz="1400" b="0" dirty="0">
              <a:solidFill>
                <a:schemeClr val="tx1"/>
              </a:solidFill>
              <a:latin typeface="XCCW Joined 4a"/>
            </a:rPr>
            <a:t>How can people take action against climate change?</a:t>
          </a: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pPr marL="0" lvl="0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00" b="0" dirty="0">
            <a:latin typeface="XCCW Joined 4a" panose="03050602040000000000" pitchFamily="66" charset="0"/>
          </a:endParaRPr>
        </a:p>
        <a:p>
          <a:pPr marL="0" lvl="0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" b="1" dirty="0">
            <a:latin typeface="XCCW Joined 4a"/>
          </a:endParaRPr>
        </a:p>
        <a:p>
          <a:pPr marL="0" lvl="0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dirty="0">
              <a:latin typeface="XCCW Joined 4a"/>
            </a:rPr>
            <a:t>Lesson 3</a:t>
          </a:r>
        </a:p>
        <a:p>
          <a:pPr marL="0" marR="0" lvl="0" indent="0" defTabSz="1333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GB" sz="1400" b="1" dirty="0">
              <a:solidFill>
                <a:srgbClr val="002060"/>
              </a:solidFill>
              <a:latin typeface="XCCW Joined 4a"/>
            </a:rPr>
            <a:t>Climate change</a:t>
          </a:r>
        </a:p>
        <a:p>
          <a:pPr marL="0" marR="0" lvl="0" indent="0" defTabSz="1333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GB" sz="1400" b="1" dirty="0">
              <a:solidFill>
                <a:srgbClr val="002060"/>
              </a:solidFill>
              <a:latin typeface="XCCW Joined 4a"/>
            </a:rPr>
            <a:t> </a:t>
          </a:r>
          <a:r>
            <a:rPr lang="en-GB" sz="1400" b="0" dirty="0">
              <a:solidFill>
                <a:schemeClr val="tx1"/>
              </a:solidFill>
              <a:latin typeface="XCCW Joined 4a"/>
            </a:rPr>
            <a:t>What are some positive steps we can do to reduce climate change?</a:t>
          </a:r>
        </a:p>
        <a:p>
          <a:pPr marL="0" lvl="0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dirty="0">
            <a:solidFill>
              <a:srgbClr val="002060"/>
            </a:solidFill>
            <a:latin typeface="XCCW Joined 4a" panose="03050602040000000000" pitchFamily="66" charset="0"/>
          </a:endParaRPr>
        </a:p>
        <a:p>
          <a:pPr marL="0" lvl="0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dirty="0">
            <a:latin typeface="XCCW Joined 4a" panose="03050602040000000000" pitchFamily="66" charset="0"/>
          </a:endParaRPr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/>
      <dgm:t>
        <a:bodyPr/>
        <a:lstStyle/>
        <a:p>
          <a:endParaRPr lang="en-GB" sz="900" b="0" dirty="0">
            <a:latin typeface="XCCW Joined 4a"/>
          </a:endParaRPr>
        </a:p>
        <a:p>
          <a:endParaRPr lang="en-GB" sz="1400" b="0" dirty="0">
            <a:latin typeface="XCCW Joined 4a"/>
          </a:endParaRPr>
        </a:p>
        <a:p>
          <a:r>
            <a:rPr lang="en-GB" sz="1400" b="1" dirty="0">
              <a:latin typeface="XCCW Joined 4a"/>
            </a:rPr>
            <a:t>Lesson 4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400" b="1" dirty="0">
              <a:solidFill>
                <a:srgbClr val="002060"/>
              </a:solidFill>
              <a:latin typeface="XCCW Joined 4a"/>
            </a:rPr>
            <a:t>Geographical skills and fieldwork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GB" sz="1400" b="1" dirty="0">
            <a:solidFill>
              <a:srgbClr val="002060"/>
            </a:solidFill>
            <a:latin typeface="XCCW Joined 4a"/>
          </a:endParaRP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400" b="0" dirty="0">
              <a:solidFill>
                <a:schemeClr val="tx1"/>
              </a:solidFill>
              <a:latin typeface="XCCW Joined 4a"/>
            </a:rPr>
            <a:t>What are the human and physical features of our school grounds?</a:t>
          </a:r>
          <a:r>
            <a:rPr lang="en-GB" sz="1400" b="0" dirty="0">
              <a:latin typeface="XCCW Joined 4a"/>
            </a:rPr>
            <a:t> </a:t>
          </a:r>
          <a:endParaRPr lang="en-GB" sz="1400" b="0" dirty="0">
            <a:solidFill>
              <a:srgbClr val="002060"/>
            </a:solidFill>
            <a:latin typeface="XCCW Joined 4a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/>
      <dgm:t>
        <a:bodyPr/>
        <a:lstStyle/>
        <a:p>
          <a:pPr marL="0"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dirty="0">
            <a:latin typeface="XCCW Joined 4a"/>
          </a:endParaRPr>
        </a:p>
        <a:p>
          <a:pPr marL="0"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dirty="0">
            <a:latin typeface="XCCW Joined 4a"/>
          </a:endParaRPr>
        </a:p>
        <a:p>
          <a:pPr marL="0"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800" b="0" dirty="0">
            <a:latin typeface="XCCW Joined 4a"/>
          </a:endParaRPr>
        </a:p>
        <a:p>
          <a:pPr marL="0"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dirty="0">
            <a:latin typeface="XCCW Joined 4a"/>
          </a:endParaRPr>
        </a:p>
        <a:p>
          <a:pPr marL="0"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dirty="0">
            <a:latin typeface="XCCW Joined 4a"/>
          </a:endParaRPr>
        </a:p>
        <a:p>
          <a:pPr marL="0"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dirty="0">
              <a:latin typeface="XCCW Joined 4a"/>
            </a:rPr>
            <a:t>Lesson 5</a:t>
          </a:r>
        </a:p>
        <a:p>
          <a:pPr marL="0"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dirty="0">
              <a:solidFill>
                <a:srgbClr val="002060"/>
              </a:solidFill>
              <a:latin typeface="XCCW Joined 4a"/>
            </a:rPr>
            <a:t>Geographical skills and fieldwork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400" b="0" dirty="0">
              <a:latin typeface="XCCW Joined 4a"/>
            </a:rPr>
            <a:t>What is special about our school grounds and what would you change?</a:t>
          </a:r>
          <a:r>
            <a:rPr lang="en-GB" sz="1400" b="0" dirty="0">
              <a:solidFill>
                <a:srgbClr val="002060"/>
              </a:solidFill>
              <a:latin typeface="XCCW Joined 4a"/>
            </a:rPr>
            <a:t> 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GB" sz="1400" b="0" dirty="0">
            <a:solidFill>
              <a:schemeClr val="tx1"/>
            </a:solidFill>
            <a:latin typeface="XCCW Joined 4a"/>
          </a:endParaRP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GB" sz="1400" dirty="0">
            <a:latin typeface="XCCW Joined 4a"/>
          </a:endParaRPr>
        </a:p>
        <a:p>
          <a:pPr marL="0"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dirty="0">
            <a:solidFill>
              <a:srgbClr val="002060"/>
            </a:solidFill>
            <a:latin typeface="XCCW Joined 4a"/>
          </a:endParaRPr>
        </a:p>
        <a:p>
          <a:pPr marL="0"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dirty="0">
              <a:latin typeface="XCCW Joined 4a"/>
            </a:rPr>
            <a:t>.</a:t>
          </a:r>
        </a:p>
        <a:p>
          <a:pPr marL="0"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dirty="0">
            <a:latin typeface="XCCW Joined 4a" panose="03050602040000000000" pitchFamily="66" charset="0"/>
          </a:endParaRP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38C59F2-B2CD-42BD-A1F7-888DDDF22BFD}">
      <dgm:prSet phldrT="[Text]" custT="1"/>
      <dgm:spPr/>
      <dgm:t>
        <a:bodyPr/>
        <a:lstStyle/>
        <a:p>
          <a:pPr marL="0" lvl="0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800" b="0" dirty="0">
            <a:latin typeface="XCCW Joined 4a"/>
          </a:endParaRPr>
        </a:p>
        <a:p>
          <a:pPr marL="0" lvl="0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dirty="0">
            <a:latin typeface="XCCW Joined 4a"/>
          </a:endParaRPr>
        </a:p>
        <a:p>
          <a:pPr marL="0" lvl="0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dirty="0">
              <a:latin typeface="XCCW Joined 4a"/>
            </a:rPr>
            <a:t>Lesson 6</a:t>
          </a:r>
        </a:p>
        <a:p>
          <a:pPr marL="0" lvl="0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dirty="0">
              <a:solidFill>
                <a:srgbClr val="002060"/>
              </a:solidFill>
              <a:latin typeface="XCCW Joined 4a"/>
            </a:rPr>
            <a:t>Geographical skills and fieldwork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GB" sz="1400" b="1" dirty="0">
            <a:solidFill>
              <a:schemeClr val="tx1"/>
            </a:solidFill>
            <a:latin typeface="XCCW Joined 4a"/>
          </a:endParaRP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400" b="0" dirty="0">
              <a:solidFill>
                <a:schemeClr val="tx1"/>
              </a:solidFill>
              <a:latin typeface="XCCW Joined 4a"/>
            </a:rPr>
            <a:t>Can you map Jack’s garden?</a:t>
          </a:r>
        </a:p>
        <a:p>
          <a:pPr marL="0" lvl="0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dirty="0">
            <a:latin typeface="XCCW Joined 4a"/>
          </a:endParaRPr>
        </a:p>
        <a:p>
          <a:pPr marL="0" lvl="0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dirty="0">
            <a:latin typeface="XCCW Joined 4a"/>
          </a:endParaRPr>
        </a:p>
        <a:p>
          <a:pPr marL="0" lvl="0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dirty="0">
            <a:latin typeface="XCCW Joined 4a" panose="03050602040000000000" pitchFamily="66" charset="0"/>
          </a:endParaRPr>
        </a:p>
        <a:p>
          <a:pPr marL="0" lvl="0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dirty="0">
            <a:latin typeface="XCCW Joined 4a" panose="03050602040000000000" pitchFamily="66" charset="0"/>
          </a:endParaRPr>
        </a:p>
      </dgm:t>
    </dgm:pt>
    <dgm:pt modelId="{E45E5994-7DFD-429A-8940-FB22226DE5FF}" type="par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93E90B33-089B-4992-BB8C-9F0E59FE765F}" type="sib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0A28EA60-CF83-47B6-A573-F6D6AABD68DC}">
      <dgm:prSet phldrT="[Text]" custT="1"/>
      <dgm:spPr/>
      <dgm:t>
        <a:bodyPr/>
        <a:lstStyle/>
        <a:p>
          <a:endParaRPr lang="en-GB" sz="1400" b="1" dirty="0">
            <a:latin typeface="XCCW Joined 4a"/>
          </a:endParaRPr>
        </a:p>
        <a:p>
          <a:endParaRPr lang="en-GB" sz="1400" b="1" dirty="0">
            <a:latin typeface="XCCW Joined 4a"/>
          </a:endParaRPr>
        </a:p>
        <a:p>
          <a:r>
            <a:rPr lang="en-GB" sz="1400" b="1" dirty="0">
              <a:latin typeface="XCCW Joined 4a"/>
            </a:rPr>
            <a:t>Lesson 7</a:t>
          </a:r>
        </a:p>
        <a:p>
          <a:r>
            <a:rPr lang="en-GB" sz="1400" b="1" dirty="0">
              <a:solidFill>
                <a:srgbClr val="002060"/>
              </a:solidFill>
              <a:latin typeface="XCCW Joined 4a"/>
            </a:rPr>
            <a:t>Muddy Puddle project:</a:t>
          </a:r>
        </a:p>
        <a:p>
          <a:r>
            <a:rPr lang="en-GB" sz="1400" b="0" dirty="0">
              <a:solidFill>
                <a:schemeClr val="tx1"/>
              </a:solidFill>
              <a:latin typeface="XCCW Joined 4a"/>
            </a:rPr>
            <a:t>Improving our school grounds:</a:t>
          </a:r>
        </a:p>
        <a:p>
          <a:r>
            <a:rPr lang="en-GB" sz="1400" b="0" dirty="0">
              <a:solidFill>
                <a:schemeClr val="tx1"/>
              </a:solidFill>
              <a:latin typeface="XCCW Joined 4a"/>
            </a:rPr>
            <a:t>Make our own dream catchers and windchimes. </a:t>
          </a:r>
        </a:p>
        <a:p>
          <a:endParaRPr lang="en-GB" sz="1400" b="0" dirty="0">
            <a:latin typeface="XCCW Joined 4a"/>
          </a:endParaRPr>
        </a:p>
      </dgm:t>
    </dgm:pt>
    <dgm:pt modelId="{87BCD9C0-0FA4-4E20-90C3-85D30156DF88}" type="parTrans" cxnId="{E22B88C4-5A4E-4D5B-AAD4-0F1AAAC32825}">
      <dgm:prSet/>
      <dgm:spPr/>
      <dgm:t>
        <a:bodyPr/>
        <a:lstStyle/>
        <a:p>
          <a:endParaRPr lang="en-GB"/>
        </a:p>
      </dgm:t>
    </dgm:pt>
    <dgm:pt modelId="{9797391E-D9D2-4A44-BA1C-D46D36B5AB5B}" type="sibTrans" cxnId="{E22B88C4-5A4E-4D5B-AAD4-0F1AAAC32825}">
      <dgm:prSet/>
      <dgm:spPr/>
      <dgm:t>
        <a:bodyPr/>
        <a:lstStyle/>
        <a:p>
          <a:endParaRPr lang="en-GB"/>
        </a:p>
      </dgm:t>
    </dgm:pt>
    <dgm:pt modelId="{649B8707-91B5-4275-AF12-0B2967FE8EEC}">
      <dgm:prSet phldrT="[Text]" custT="1"/>
      <dgm:spPr>
        <a:solidFill>
          <a:srgbClr val="92D050"/>
        </a:solidFill>
      </dgm:spPr>
      <dgm:t>
        <a:bodyPr/>
        <a:lstStyle/>
        <a:p>
          <a:endParaRPr lang="en-GB" sz="300" b="1" dirty="0">
            <a:solidFill>
              <a:schemeClr val="bg1"/>
            </a:solidFill>
            <a:latin typeface="XCCW Joined 4a"/>
          </a:endParaRPr>
        </a:p>
        <a:p>
          <a:endParaRPr lang="en-GB" sz="900" b="1" dirty="0">
            <a:solidFill>
              <a:schemeClr val="bg1"/>
            </a:solidFill>
            <a:latin typeface="XCCW Joined 4a"/>
          </a:endParaRPr>
        </a:p>
        <a:p>
          <a:endParaRPr lang="en-GB" sz="700" b="1" dirty="0">
            <a:solidFill>
              <a:schemeClr val="tx1"/>
            </a:solidFill>
            <a:latin typeface="XCCW Joined 4a"/>
          </a:endParaRPr>
        </a:p>
        <a:p>
          <a:r>
            <a:rPr lang="en-GB" sz="1400" b="1" dirty="0">
              <a:solidFill>
                <a:schemeClr val="tx1"/>
              </a:solidFill>
              <a:latin typeface="XCCW Joined 4a"/>
            </a:rPr>
            <a:t>Lesson 1</a:t>
          </a:r>
        </a:p>
        <a:p>
          <a:r>
            <a:rPr lang="en-GB" sz="1400" b="1" dirty="0">
              <a:solidFill>
                <a:srgbClr val="002060"/>
              </a:solidFill>
              <a:latin typeface="XCCW Joined 4a"/>
            </a:rPr>
            <a:t>Climate change</a:t>
          </a:r>
        </a:p>
        <a:p>
          <a:r>
            <a:rPr lang="en-GB" sz="1400" b="0" dirty="0">
              <a:solidFill>
                <a:schemeClr val="tx1"/>
              </a:solidFill>
              <a:latin typeface="XCCW Joined 4a"/>
            </a:rPr>
            <a:t>What is climate change, what causes it and how it affects the planet?</a:t>
          </a:r>
        </a:p>
        <a:p>
          <a:endParaRPr lang="en-GB" sz="1400" b="0" dirty="0">
            <a:solidFill>
              <a:schemeClr val="tx1"/>
            </a:solidFill>
            <a:latin typeface="XCCW Joined 4a"/>
          </a:endParaRPr>
        </a:p>
        <a:p>
          <a:endParaRPr lang="en-GB" sz="1400" b="1" dirty="0">
            <a:solidFill>
              <a:schemeClr val="bg1"/>
            </a:solidFill>
            <a:latin typeface="XCCW Joined 4a"/>
          </a:endParaRPr>
        </a:p>
        <a:p>
          <a:endParaRPr lang="en-GB" sz="1400" b="1" dirty="0">
            <a:solidFill>
              <a:schemeClr val="bg1"/>
            </a:solidFill>
            <a:latin typeface="XCCW Joined 4a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</dgm:pt>
    <dgm:pt modelId="{701780F6-F0CD-4841-8D4B-2DC25E9B30DB}" type="pres">
      <dgm:prSet presAssocID="{E5BEDC7C-553A-4561-B17E-7100D38F4D08}" presName="fgShape" presStyleLbl="fgShp" presStyleIdx="0" presStyleCnt="1" custScaleX="106686" custScaleY="84213" custLinFactNeighborX="-3542" custLinFactNeighborY="44630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7" custLinFactNeighborX="-2592"/>
      <dgm:spPr/>
    </dgm:pt>
    <dgm:pt modelId="{CE937E64-5DD3-47DF-BDF8-2B4AB86ADF74}" type="pres">
      <dgm:prSet presAssocID="{649B8707-91B5-4275-AF12-0B2967FE8EEC}" presName="nodeTx" presStyleLbl="node1" presStyleIdx="0" presStyleCnt="7">
        <dgm:presLayoutVars>
          <dgm:bulletEnabled val="1"/>
        </dgm:presLayoutVars>
      </dgm:prSet>
      <dgm:spPr/>
    </dgm:pt>
    <dgm:pt modelId="{0FD4C0F2-9F06-4B82-8D7F-43CABDE217ED}" type="pres">
      <dgm:prSet presAssocID="{649B8707-91B5-4275-AF12-0B2967FE8EEC}" presName="invisiNode" presStyleLbl="node1" presStyleIdx="0" presStyleCnt="7"/>
      <dgm:spPr/>
    </dgm:pt>
    <dgm:pt modelId="{A4AF70E2-AB9D-4BDA-B16F-E363CAA5BAEF}" type="pres">
      <dgm:prSet presAssocID="{649B8707-91B5-4275-AF12-0B2967FE8EEC}" presName="imagNode" presStyleLbl="fgImgPlace1" presStyleIdx="0" presStyleCnt="7" custScaleX="104519" custScaleY="78336" custLinFactX="6016" custLinFactNeighborX="100000" custLinFactNeighborY="-13568"/>
      <dgm:spPr>
        <a:prstGeom prst="flowChartProcess">
          <a:avLst/>
        </a:prstGeom>
      </dgm:spPr>
    </dgm:pt>
    <dgm:pt modelId="{6452CF4B-DFE5-4C39-A7BB-C4468338D55F}" type="pres">
      <dgm:prSet presAssocID="{031ACD68-B8D7-469E-8014-68E441FEDB40}" presName="sibTrans" presStyleLbl="sibTrans2D1" presStyleIdx="0" presStyleCnt="0"/>
      <dgm:spPr/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7" custScaleX="101108" custLinFactNeighborX="-1949"/>
      <dgm:spPr/>
    </dgm:pt>
    <dgm:pt modelId="{6BE3D008-BE38-487E-B5A0-1765CA514D9A}" type="pres">
      <dgm:prSet presAssocID="{9FB29968-098F-4144-BA8C-FA482559BCA9}" presName="nodeTx" presStyleLbl="node1" presStyleIdx="1" presStyleCnt="7">
        <dgm:presLayoutVars>
          <dgm:bulletEnabled val="1"/>
        </dgm:presLayoutVars>
      </dgm:prSet>
      <dgm:spPr/>
    </dgm:pt>
    <dgm:pt modelId="{32627767-6E46-4133-B632-5C77BA618DC4}" type="pres">
      <dgm:prSet presAssocID="{9FB29968-098F-4144-BA8C-FA482559BCA9}" presName="invisiNode" presStyleLbl="node1" presStyleIdx="1" presStyleCnt="7"/>
      <dgm:spPr/>
    </dgm:pt>
    <dgm:pt modelId="{DB3C1541-C7B9-4C8C-BD89-11ABF3B3E594}" type="pres">
      <dgm:prSet presAssocID="{9FB29968-098F-4144-BA8C-FA482559BCA9}" presName="imagNode" presStyleLbl="fgImgPlace1" presStyleIdx="1" presStyleCnt="7" custScaleX="35192" custScaleY="9222" custLinFactNeighborX="-1116" custLinFactNeighborY="-18710"/>
      <dgm:spPr>
        <a:prstGeom prst="flowChartProcess">
          <a:avLst/>
        </a:prstGeom>
      </dgm:spPr>
    </dgm:pt>
    <dgm:pt modelId="{2572BE88-3349-4214-B5AA-19671A35C921}" type="pres">
      <dgm:prSet presAssocID="{AFE94213-D37E-4650-8805-DF8C3B9767D1}" presName="sibTrans" presStyleLbl="sibTrans2D1" presStyleIdx="0" presStyleCnt="0"/>
      <dgm:spPr/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7"/>
      <dgm:spPr/>
    </dgm:pt>
    <dgm:pt modelId="{0F2B018F-D615-4C0D-801D-E72E45261784}" type="pres">
      <dgm:prSet presAssocID="{DC4C3BF1-755A-4D3D-B3A0-62AEF2D778D1}" presName="nodeTx" presStyleLbl="node1" presStyleIdx="2" presStyleCnt="7">
        <dgm:presLayoutVars>
          <dgm:bulletEnabled val="1"/>
        </dgm:presLayoutVars>
      </dgm:prSet>
      <dgm:spPr/>
    </dgm:pt>
    <dgm:pt modelId="{CC929A6F-A45F-4A79-9772-AD97BDB51179}" type="pres">
      <dgm:prSet presAssocID="{DC4C3BF1-755A-4D3D-B3A0-62AEF2D778D1}" presName="invisiNode" presStyleLbl="node1" presStyleIdx="2" presStyleCnt="7"/>
      <dgm:spPr/>
    </dgm:pt>
    <dgm:pt modelId="{A0296E4B-939C-4E80-9830-79834DAC2358}" type="pres">
      <dgm:prSet presAssocID="{DC4C3BF1-755A-4D3D-B3A0-62AEF2D778D1}" presName="imagNode" presStyleLbl="fgImgPlace1" presStyleIdx="2" presStyleCnt="7" custFlipVert="1" custFlipHor="1" custScaleX="2891" custScaleY="3838" custLinFactNeighborY="-15531"/>
      <dgm:spPr>
        <a:prstGeom prst="flowChartProcess">
          <a:avLst/>
        </a:prstGeom>
      </dgm:spPr>
    </dgm:pt>
    <dgm:pt modelId="{B671040F-B1D4-40D1-BFF9-60B4B4C56D7E}" type="pres">
      <dgm:prSet presAssocID="{E1EC06F8-3396-4B72-9185-371008F17801}" presName="sibTrans" presStyleLbl="sibTrans2D1" presStyleIdx="0" presStyleCnt="0"/>
      <dgm:spPr/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7"/>
      <dgm:spPr/>
    </dgm:pt>
    <dgm:pt modelId="{F3F71AED-2C1F-4AEA-B3B5-8F9515365556}" type="pres">
      <dgm:prSet presAssocID="{E9DF8AF1-582B-40F9-B8D9-149BC7DFED45}" presName="nodeTx" presStyleLbl="node1" presStyleIdx="3" presStyleCnt="7">
        <dgm:presLayoutVars>
          <dgm:bulletEnabled val="1"/>
        </dgm:presLayoutVars>
      </dgm:prSet>
      <dgm:spPr/>
    </dgm:pt>
    <dgm:pt modelId="{0819F202-EDBC-4641-949D-C9D0BA20C90D}" type="pres">
      <dgm:prSet presAssocID="{E9DF8AF1-582B-40F9-B8D9-149BC7DFED45}" presName="invisiNode" presStyleLbl="node1" presStyleIdx="3" presStyleCnt="7"/>
      <dgm:spPr/>
    </dgm:pt>
    <dgm:pt modelId="{80354586-CA8D-4C2A-98F7-57941F30ABF5}" type="pres">
      <dgm:prSet presAssocID="{E9DF8AF1-582B-40F9-B8D9-149BC7DFED45}" presName="imagNode" presStyleLbl="fgImgPlace1" presStyleIdx="3" presStyleCnt="7" custFlipHor="1" custScaleX="2891" custScaleY="2266" custLinFactNeighborX="538" custLinFactNeighborY="-16024"/>
      <dgm:spPr>
        <a:prstGeom prst="flowChartProcess">
          <a:avLst/>
        </a:prstGeom>
      </dgm:spPr>
    </dgm:pt>
    <dgm:pt modelId="{E57112C0-4AB5-48F4-B75F-FAF68929D7A1}" type="pres">
      <dgm:prSet presAssocID="{CA7FFC43-7A5E-4D86-B4E0-E8A7B484AA70}" presName="sibTrans" presStyleLbl="sibTrans2D1" presStyleIdx="0" presStyleCnt="0"/>
      <dgm:spPr/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7"/>
      <dgm:spPr/>
    </dgm:pt>
    <dgm:pt modelId="{5FA0BB95-2334-4693-B0FF-FBFC53798596}" type="pres">
      <dgm:prSet presAssocID="{DD28CAB9-36A6-4ECA-9250-3DCF64A32204}" presName="nodeTx" presStyleLbl="node1" presStyleIdx="4" presStyleCnt="7">
        <dgm:presLayoutVars>
          <dgm:bulletEnabled val="1"/>
        </dgm:presLayoutVars>
      </dgm:prSet>
      <dgm:spPr/>
    </dgm:pt>
    <dgm:pt modelId="{E6899F62-A298-42F5-8D2D-1D3386171CCB}" type="pres">
      <dgm:prSet presAssocID="{DD28CAB9-36A6-4ECA-9250-3DCF64A32204}" presName="invisiNode" presStyleLbl="node1" presStyleIdx="4" presStyleCnt="7"/>
      <dgm:spPr/>
    </dgm:pt>
    <dgm:pt modelId="{C6D7D6F5-0C66-4964-A3CD-2162C8E1D1D6}" type="pres">
      <dgm:prSet presAssocID="{DD28CAB9-36A6-4ECA-9250-3DCF64A32204}" presName="imagNode" presStyleLbl="fgImgPlace1" presStyleIdx="4" presStyleCnt="7" custScaleX="5901" custScaleY="21385" custLinFactNeighborY="-15531"/>
      <dgm:spPr>
        <a:prstGeom prst="flowChartProcess">
          <a:avLst/>
        </a:prstGeom>
      </dgm:spPr>
    </dgm:pt>
    <dgm:pt modelId="{37DCD2B4-E887-433F-869B-8F30836D08A9}" type="pres">
      <dgm:prSet presAssocID="{9C3DE74F-7932-4772-BEE1-78B11A5D37DC}" presName="sibTrans" presStyleLbl="sibTrans2D1" presStyleIdx="0" presStyleCnt="0"/>
      <dgm:spPr/>
    </dgm:pt>
    <dgm:pt modelId="{A2085EAA-3985-4E63-857E-0757EA3EE71B}" type="pres">
      <dgm:prSet presAssocID="{638C59F2-B2CD-42BD-A1F7-888DDDF22BFD}" presName="compNode" presStyleCnt="0"/>
      <dgm:spPr/>
    </dgm:pt>
    <dgm:pt modelId="{9A49E425-7DCB-45FD-9E05-FB34CFDBBE3E}" type="pres">
      <dgm:prSet presAssocID="{638C59F2-B2CD-42BD-A1F7-888DDDF22BFD}" presName="bkgdShape" presStyleLbl="node1" presStyleIdx="5" presStyleCnt="7"/>
      <dgm:spPr/>
    </dgm:pt>
    <dgm:pt modelId="{5A3D7BC3-7663-455C-B012-480DC4AB2C44}" type="pres">
      <dgm:prSet presAssocID="{638C59F2-B2CD-42BD-A1F7-888DDDF22BFD}" presName="nodeTx" presStyleLbl="node1" presStyleIdx="5" presStyleCnt="7">
        <dgm:presLayoutVars>
          <dgm:bulletEnabled val="1"/>
        </dgm:presLayoutVars>
      </dgm:prSet>
      <dgm:spPr/>
    </dgm:pt>
    <dgm:pt modelId="{268BDB85-E2FA-4C95-BBD1-87FFC2C62F64}" type="pres">
      <dgm:prSet presAssocID="{638C59F2-B2CD-42BD-A1F7-888DDDF22BFD}" presName="invisiNode" presStyleLbl="node1" presStyleIdx="5" presStyleCnt="7"/>
      <dgm:spPr/>
    </dgm:pt>
    <dgm:pt modelId="{E84DC1F5-2AC2-4AFA-878D-296045707E9C}" type="pres">
      <dgm:prSet presAssocID="{638C59F2-B2CD-42BD-A1F7-888DDDF22BFD}" presName="imagNode" presStyleLbl="fgImgPlace1" presStyleIdx="5" presStyleCnt="7" custScaleX="58141" custScaleY="3897" custLinFactNeighborX="1076" custLinFactNeighborY="-18487"/>
      <dgm:spPr>
        <a:prstGeom prst="flowChartProcess">
          <a:avLst/>
        </a:prstGeom>
      </dgm:spPr>
    </dgm:pt>
    <dgm:pt modelId="{7D2D80DC-F476-4A69-BBD6-5ED1180C44A5}" type="pres">
      <dgm:prSet presAssocID="{93E90B33-089B-4992-BB8C-9F0E59FE765F}" presName="sibTrans" presStyleLbl="sibTrans2D1" presStyleIdx="0" presStyleCnt="0"/>
      <dgm:spPr/>
    </dgm:pt>
    <dgm:pt modelId="{A868B827-11FB-407C-813D-02A617727C58}" type="pres">
      <dgm:prSet presAssocID="{0A28EA60-CF83-47B6-A573-F6D6AABD68DC}" presName="compNode" presStyleCnt="0"/>
      <dgm:spPr/>
    </dgm:pt>
    <dgm:pt modelId="{198680D9-A883-496C-B357-30A5C978064F}" type="pres">
      <dgm:prSet presAssocID="{0A28EA60-CF83-47B6-A573-F6D6AABD68DC}" presName="bkgdShape" presStyleLbl="node1" presStyleIdx="6" presStyleCnt="7" custLinFactNeighborX="298" custLinFactNeighborY="0"/>
      <dgm:spPr/>
    </dgm:pt>
    <dgm:pt modelId="{9ED04C82-10FF-4495-90D0-15CDF32B53A8}" type="pres">
      <dgm:prSet presAssocID="{0A28EA60-CF83-47B6-A573-F6D6AABD68DC}" presName="nodeTx" presStyleLbl="node1" presStyleIdx="6" presStyleCnt="7">
        <dgm:presLayoutVars>
          <dgm:bulletEnabled val="1"/>
        </dgm:presLayoutVars>
      </dgm:prSet>
      <dgm:spPr/>
    </dgm:pt>
    <dgm:pt modelId="{42F5F565-AA7B-4E87-A006-C2810F1455C3}" type="pres">
      <dgm:prSet presAssocID="{0A28EA60-CF83-47B6-A573-F6D6AABD68DC}" presName="invisiNode" presStyleLbl="node1" presStyleIdx="6" presStyleCnt="7"/>
      <dgm:spPr/>
    </dgm:pt>
    <dgm:pt modelId="{D1405ADF-447E-44EB-A5FA-78539DBB05CB}" type="pres">
      <dgm:prSet presAssocID="{0A28EA60-CF83-47B6-A573-F6D6AABD68DC}" presName="imagNode" presStyleLbl="fgImgPlace1" presStyleIdx="6" presStyleCnt="7" custScaleX="17340" custScaleY="3810" custLinFactNeighborX="-1684" custLinFactNeighborY="-18043"/>
      <dgm:spPr>
        <a:prstGeom prst="flowChartProcess">
          <a:avLst/>
        </a:prstGeom>
      </dgm:spPr>
    </dgm:pt>
  </dgm:ptLst>
  <dgm:cxnLst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08E7F10F-513F-4433-A859-D7891D4FF060}" type="presOf" srcId="{638C59F2-B2CD-42BD-A1F7-888DDDF22BFD}" destId="{5A3D7BC3-7663-455C-B012-480DC4AB2C44}" srcOrd="1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50145447-BD33-46F7-AE04-C251168F54A0}" type="presOf" srcId="{0A28EA60-CF83-47B6-A573-F6D6AABD68DC}" destId="{198680D9-A883-496C-B357-30A5C978064F}" srcOrd="0" destOrd="0" presId="urn:microsoft.com/office/officeart/2005/8/layout/hList7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DA1C5B9F-8EF1-4DD0-8B0F-35D98D89F699}" type="presOf" srcId="{9C3DE74F-7932-4772-BEE1-78B11A5D37DC}" destId="{37DCD2B4-E887-433F-869B-8F30836D08A9}" srcOrd="0" destOrd="0" presId="urn:microsoft.com/office/officeart/2005/8/layout/hList7"/>
    <dgm:cxn modelId="{D09A41A3-EE29-4479-8345-95044C07766D}" type="presOf" srcId="{0A28EA60-CF83-47B6-A573-F6D6AABD68DC}" destId="{9ED04C82-10FF-4495-90D0-15CDF32B53A8}" srcOrd="1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E22B88C4-5A4E-4D5B-AAD4-0F1AAAC32825}" srcId="{E5BEDC7C-553A-4561-B17E-7100D38F4D08}" destId="{0A28EA60-CF83-47B6-A573-F6D6AABD68DC}" srcOrd="6" destOrd="0" parTransId="{87BCD9C0-0FA4-4E20-90C3-85D30156DF88}" sibTransId="{9797391E-D9D2-4A44-BA1C-D46D36B5AB5B}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6274ABE6-8298-4317-A7BE-B36F8D3B7D29}" type="presOf" srcId="{93E90B33-089B-4992-BB8C-9F0E59FE765F}" destId="{7D2D80DC-F476-4A69-BBD6-5ED1180C44A5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328B32F3-1448-450B-AF11-290932C68C48}" type="presOf" srcId="{638C59F2-B2CD-42BD-A1F7-888DDDF22BFD}" destId="{9A49E425-7DCB-45FD-9E05-FB34CFDBBE3E}" srcOrd="0" destOrd="0" presId="urn:microsoft.com/office/officeart/2005/8/layout/hList7"/>
    <dgm:cxn modelId="{6E3C72FA-025A-4348-886E-1150077E9073}" srcId="{E5BEDC7C-553A-4561-B17E-7100D38F4D08}" destId="{638C59F2-B2CD-42BD-A1F7-888DDDF22BFD}" srcOrd="5" destOrd="0" parTransId="{E45E5994-7DFD-429A-8940-FB22226DE5FF}" sibTransId="{93E90B33-089B-4992-BB8C-9F0E59FE765F}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  <dgm:cxn modelId="{7D5B2DBE-10C4-4D06-B146-7EE76BF42753}" type="presParOf" srcId="{E276E20A-B4CB-40B9-8241-10EA262ADB9F}" destId="{37DCD2B4-E887-433F-869B-8F30836D08A9}" srcOrd="9" destOrd="0" presId="urn:microsoft.com/office/officeart/2005/8/layout/hList7"/>
    <dgm:cxn modelId="{99596E25-A428-41B8-A7BC-61EA4F93C3FB}" type="presParOf" srcId="{E276E20A-B4CB-40B9-8241-10EA262ADB9F}" destId="{A2085EAA-3985-4E63-857E-0757EA3EE71B}" srcOrd="10" destOrd="0" presId="urn:microsoft.com/office/officeart/2005/8/layout/hList7"/>
    <dgm:cxn modelId="{C6247E0B-CD8B-44DA-9B76-2F2FC66B71D5}" type="presParOf" srcId="{A2085EAA-3985-4E63-857E-0757EA3EE71B}" destId="{9A49E425-7DCB-45FD-9E05-FB34CFDBBE3E}" srcOrd="0" destOrd="0" presId="urn:microsoft.com/office/officeart/2005/8/layout/hList7"/>
    <dgm:cxn modelId="{47F3981A-2AEB-4C3C-B94E-C9E6EC793BF4}" type="presParOf" srcId="{A2085EAA-3985-4E63-857E-0757EA3EE71B}" destId="{5A3D7BC3-7663-455C-B012-480DC4AB2C44}" srcOrd="1" destOrd="0" presId="urn:microsoft.com/office/officeart/2005/8/layout/hList7"/>
    <dgm:cxn modelId="{B7B1DEF6-0FAC-44E5-9CC1-FBF8ABE58049}" type="presParOf" srcId="{A2085EAA-3985-4E63-857E-0757EA3EE71B}" destId="{268BDB85-E2FA-4C95-BBD1-87FFC2C62F64}" srcOrd="2" destOrd="0" presId="urn:microsoft.com/office/officeart/2005/8/layout/hList7"/>
    <dgm:cxn modelId="{C547EDB0-23A9-455D-94FE-CA32158929A5}" type="presParOf" srcId="{A2085EAA-3985-4E63-857E-0757EA3EE71B}" destId="{E84DC1F5-2AC2-4AFA-878D-296045707E9C}" srcOrd="3" destOrd="0" presId="urn:microsoft.com/office/officeart/2005/8/layout/hList7"/>
    <dgm:cxn modelId="{54A668B3-FF7E-4D3B-9DFD-A97655EBFEBC}" type="presParOf" srcId="{E276E20A-B4CB-40B9-8241-10EA262ADB9F}" destId="{7D2D80DC-F476-4A69-BBD6-5ED1180C44A5}" srcOrd="11" destOrd="0" presId="urn:microsoft.com/office/officeart/2005/8/layout/hList7"/>
    <dgm:cxn modelId="{CD7AACB3-6A5B-43BF-92C7-57D1AF224F63}" type="presParOf" srcId="{E276E20A-B4CB-40B9-8241-10EA262ADB9F}" destId="{A868B827-11FB-407C-813D-02A617727C58}" srcOrd="12" destOrd="0" presId="urn:microsoft.com/office/officeart/2005/8/layout/hList7"/>
    <dgm:cxn modelId="{48622DAF-E516-4657-8A44-E1B491C71C36}" type="presParOf" srcId="{A868B827-11FB-407C-813D-02A617727C58}" destId="{198680D9-A883-496C-B357-30A5C978064F}" srcOrd="0" destOrd="0" presId="urn:microsoft.com/office/officeart/2005/8/layout/hList7"/>
    <dgm:cxn modelId="{77EB7F54-9F7D-40FB-9106-C013CBAE4656}" type="presParOf" srcId="{A868B827-11FB-407C-813D-02A617727C58}" destId="{9ED04C82-10FF-4495-90D0-15CDF32B53A8}" srcOrd="1" destOrd="0" presId="urn:microsoft.com/office/officeart/2005/8/layout/hList7"/>
    <dgm:cxn modelId="{5894BD67-62F0-4D85-8F88-46D08B429253}" type="presParOf" srcId="{A868B827-11FB-407C-813D-02A617727C58}" destId="{42F5F565-AA7B-4E87-A006-C2810F1455C3}" srcOrd="2" destOrd="0" presId="urn:microsoft.com/office/officeart/2005/8/layout/hList7"/>
    <dgm:cxn modelId="{3D027177-C629-41C5-B65B-480F97ACB838}" type="presParOf" srcId="{A868B827-11FB-407C-813D-02A617727C58}" destId="{D1405ADF-447E-44EB-A5FA-78539DBB05CB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0" y="0"/>
          <a:ext cx="1679334" cy="6057900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" tIns="21336" rIns="21336" bIns="21336" numCol="1" spcCol="1270" anchor="ctr" anchorCtr="0">
          <a:noAutofit/>
        </a:bodyPr>
        <a:lstStyle/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00" b="1" kern="1200" dirty="0">
            <a:solidFill>
              <a:schemeClr val="bg1"/>
            </a:solidFill>
            <a:latin typeface="XCCW Joined 4a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900" b="1" kern="1200" dirty="0">
            <a:solidFill>
              <a:schemeClr val="bg1"/>
            </a:solidFill>
            <a:latin typeface="XCCW Joined 4a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700" b="1" kern="1200" dirty="0">
            <a:solidFill>
              <a:schemeClr val="tx1"/>
            </a:solidFill>
            <a:latin typeface="XCCW Joined 4a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chemeClr val="tx1"/>
              </a:solidFill>
              <a:latin typeface="XCCW Joined 4a"/>
            </a:rPr>
            <a:t>Lesson 1</a:t>
          </a: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/>
            </a:rPr>
            <a:t>Climate change</a:t>
          </a: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chemeClr val="tx1"/>
              </a:solidFill>
              <a:latin typeface="XCCW Joined 4a"/>
            </a:rPr>
            <a:t>What is climate change, what causes it and how it affects the planet?</a:t>
          </a: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solidFill>
              <a:schemeClr val="tx1"/>
            </a:solidFill>
            <a:latin typeface="XCCW Joined 4a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solidFill>
              <a:schemeClr val="bg1"/>
            </a:solidFill>
            <a:latin typeface="XCCW Joined 4a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solidFill>
              <a:schemeClr val="bg1"/>
            </a:solidFill>
            <a:latin typeface="XCCW Joined 4a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0" y="2423160"/>
        <a:ext cx="1679334" cy="2423160"/>
      </dsp:txXfrm>
    </dsp:sp>
    <dsp:sp modelId="{A4AF70E2-AB9D-4BDA-B16F-E363CAA5BAEF}">
      <dsp:nvSpPr>
        <dsp:cNvPr id="0" name=""/>
        <dsp:cNvSpPr/>
      </dsp:nvSpPr>
      <dsp:spPr>
        <a:xfrm>
          <a:off x="1694562" y="308281"/>
          <a:ext cx="1649909" cy="1580257"/>
        </a:xfrm>
        <a:prstGeom prst="flowChartProcess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1703293" y="0"/>
          <a:ext cx="1697941" cy="605790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XCCW Joined 4a"/>
            </a:rPr>
            <a:t>Lesson 2 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/>
            </a:rPr>
            <a:t>Climate change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/>
            </a:rPr>
            <a:t> </a:t>
          </a:r>
          <a:r>
            <a:rPr lang="en-GB" sz="1400" b="0" kern="1200" dirty="0">
              <a:solidFill>
                <a:schemeClr val="tx1"/>
              </a:solidFill>
              <a:latin typeface="XCCW Joined 4a"/>
            </a:rPr>
            <a:t>How can people take action against climate change?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1703293" y="2423160"/>
        <a:ext cx="1697941" cy="2423160"/>
      </dsp:txXfrm>
    </dsp:sp>
    <dsp:sp modelId="{DB3C1541-C7B9-4C8C-BD89-11ABF3B3E594}">
      <dsp:nvSpPr>
        <dsp:cNvPr id="0" name=""/>
        <dsp:cNvSpPr/>
      </dsp:nvSpPr>
      <dsp:spPr>
        <a:xfrm>
          <a:off x="2289611" y="901664"/>
          <a:ext cx="555531" cy="186033"/>
        </a:xfrm>
        <a:prstGeom prst="flowChartProcess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3484344" y="0"/>
          <a:ext cx="1679334" cy="605790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" tIns="21336" rIns="21336" bIns="21336" numCol="1" spcCol="1270" anchor="ctr" anchorCtr="0">
          <a:noAutofit/>
        </a:bodyPr>
        <a:lstStyle/>
        <a:p>
          <a:pPr marL="0"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00" b="0" kern="1200" dirty="0">
            <a:latin typeface="XCCW Joined 4a" panose="03050602040000000000" pitchFamily="66" charset="0"/>
          </a:endParaRPr>
        </a:p>
        <a:p>
          <a:pPr marL="0"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" b="1" kern="1200" dirty="0">
            <a:latin typeface="XCCW Joined 4a"/>
          </a:endParaRPr>
        </a:p>
        <a:p>
          <a:pPr marL="0"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XCCW Joined 4a"/>
            </a:rPr>
            <a:t>Lesson 3</a:t>
          </a:r>
        </a:p>
        <a:p>
          <a:pPr marL="0" marR="0" lvl="0" indent="0" algn="ctr" defTabSz="1333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GB" sz="1400" b="1" kern="1200" dirty="0">
              <a:solidFill>
                <a:srgbClr val="002060"/>
              </a:solidFill>
              <a:latin typeface="XCCW Joined 4a"/>
            </a:rPr>
            <a:t>Climate change</a:t>
          </a:r>
        </a:p>
        <a:p>
          <a:pPr marL="0" marR="0" lvl="0" indent="0" algn="ctr" defTabSz="1333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GB" sz="1400" b="1" kern="1200" dirty="0">
              <a:solidFill>
                <a:srgbClr val="002060"/>
              </a:solidFill>
              <a:latin typeface="XCCW Joined 4a"/>
            </a:rPr>
            <a:t> </a:t>
          </a:r>
          <a:r>
            <a:rPr lang="en-GB" sz="1400" b="0" kern="1200" dirty="0">
              <a:solidFill>
                <a:schemeClr val="tx1"/>
              </a:solidFill>
              <a:latin typeface="XCCW Joined 4a"/>
            </a:rPr>
            <a:t>What are some positive steps we can do to reduce climate change?</a:t>
          </a:r>
        </a:p>
        <a:p>
          <a:pPr marL="0"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solidFill>
              <a:srgbClr val="002060"/>
            </a:solidFill>
            <a:latin typeface="XCCW Joined 4a" panose="03050602040000000000" pitchFamily="66" charset="0"/>
          </a:endParaRPr>
        </a:p>
        <a:p>
          <a:pPr marL="0"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3484344" y="2423160"/>
        <a:ext cx="1679334" cy="2423160"/>
      </dsp:txXfrm>
    </dsp:sp>
    <dsp:sp modelId="{A0296E4B-939C-4E80-9830-79834DAC2358}">
      <dsp:nvSpPr>
        <dsp:cNvPr id="0" name=""/>
        <dsp:cNvSpPr/>
      </dsp:nvSpPr>
      <dsp:spPr>
        <a:xfrm flipH="1" flipV="1">
          <a:off x="4301193" y="1020098"/>
          <a:ext cx="45636" cy="77423"/>
        </a:xfrm>
        <a:prstGeom prst="flowChartProcess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5214058" y="0"/>
          <a:ext cx="1679334" cy="605790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algn="ctr">
            <a:spcBef>
              <a:spcPct val="0"/>
            </a:spcBef>
            <a:buNone/>
          </a:pPr>
          <a:endParaRPr lang="en-GB" sz="900" b="0" kern="1200" dirty="0">
            <a:latin typeface="XCCW Joined 4a"/>
          </a:endParaRPr>
        </a:p>
        <a:p>
          <a:pPr algn="ctr">
            <a:spcBef>
              <a:spcPct val="0"/>
            </a:spcBef>
            <a:buNone/>
          </a:pPr>
          <a:endParaRPr lang="en-GB" sz="1400" b="0" kern="1200" dirty="0">
            <a:latin typeface="XCCW Joined 4a"/>
          </a:endParaRPr>
        </a:p>
        <a:p>
          <a:pPr algn="ctr">
            <a:spcBef>
              <a:spcPct val="0"/>
            </a:spcBef>
            <a:buNone/>
          </a:pPr>
          <a:r>
            <a:rPr lang="en-GB" sz="1400" b="1" kern="1200" dirty="0">
              <a:latin typeface="XCCW Joined 4a"/>
            </a:rPr>
            <a:t>Lesson 4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400" b="1" kern="1200" dirty="0">
              <a:solidFill>
                <a:srgbClr val="002060"/>
              </a:solidFill>
              <a:latin typeface="XCCW Joined 4a"/>
            </a:rPr>
            <a:t>Geographical skills and fieldwork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GB" sz="1400" b="1" kern="1200" dirty="0">
            <a:solidFill>
              <a:srgbClr val="002060"/>
            </a:solidFill>
            <a:latin typeface="XCCW Joined 4a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400" b="0" kern="1200" dirty="0">
              <a:solidFill>
                <a:schemeClr val="tx1"/>
              </a:solidFill>
              <a:latin typeface="XCCW Joined 4a"/>
            </a:rPr>
            <a:t>What are the human and physical features of our school grounds?</a:t>
          </a:r>
          <a:r>
            <a:rPr lang="en-GB" sz="1400" b="0" kern="1200" dirty="0">
              <a:latin typeface="XCCW Joined 4a"/>
            </a:rPr>
            <a:t> </a:t>
          </a:r>
          <a:endParaRPr lang="en-GB" sz="1400" b="0" kern="1200" dirty="0">
            <a:solidFill>
              <a:srgbClr val="002060"/>
            </a:solidFill>
            <a:latin typeface="XCCW Joined 4a"/>
          </a:endParaRPr>
        </a:p>
        <a:p>
          <a:pPr algn="ctr">
            <a:spcBef>
              <a:spcPct val="0"/>
            </a:spcBef>
            <a:buNone/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5214058" y="2423160"/>
        <a:ext cx="1679334" cy="2423160"/>
      </dsp:txXfrm>
    </dsp:sp>
    <dsp:sp modelId="{80354586-CA8D-4C2A-98F7-57941F30ABF5}">
      <dsp:nvSpPr>
        <dsp:cNvPr id="0" name=""/>
        <dsp:cNvSpPr/>
      </dsp:nvSpPr>
      <dsp:spPr>
        <a:xfrm flipH="1">
          <a:off x="6039400" y="1026009"/>
          <a:ext cx="45636" cy="45711"/>
        </a:xfrm>
        <a:prstGeom prst="flowChartProcess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6943773" y="0"/>
          <a:ext cx="1679334" cy="605790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/>
          </a:endParaRP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/>
          </a:endParaRP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800" b="0" kern="1200" dirty="0">
            <a:latin typeface="XCCW Joined 4a"/>
          </a:endParaRP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latin typeface="XCCW Joined 4a"/>
          </a:endParaRP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latin typeface="XCCW Joined 4a"/>
          </a:endParaRP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XCCW Joined 4a"/>
            </a:rPr>
            <a:t>Lesson 5</a:t>
          </a: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/>
            </a:rPr>
            <a:t>Geographical skills and fieldwork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400" b="0" kern="1200" dirty="0">
              <a:latin typeface="XCCW Joined 4a"/>
            </a:rPr>
            <a:t>What is special about our school grounds and what would you change?</a:t>
          </a:r>
          <a:r>
            <a:rPr lang="en-GB" sz="1400" b="0" kern="1200" dirty="0">
              <a:solidFill>
                <a:srgbClr val="002060"/>
              </a:solidFill>
              <a:latin typeface="XCCW Joined 4a"/>
            </a:rPr>
            <a:t>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GB" sz="1400" b="0" kern="1200" dirty="0">
            <a:solidFill>
              <a:schemeClr val="tx1"/>
            </a:solidFill>
            <a:latin typeface="XCCW Joined 4a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GB" sz="1400" kern="1200" dirty="0">
            <a:latin typeface="XCCW Joined 4a"/>
          </a:endParaRP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solidFill>
              <a:srgbClr val="002060"/>
            </a:solidFill>
            <a:latin typeface="XCCW Joined 4a"/>
          </a:endParaRP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XCCW Joined 4a"/>
            </a:rPr>
            <a:t>.</a:t>
          </a: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6943773" y="2423160"/>
        <a:ext cx="1679334" cy="2423160"/>
      </dsp:txXfrm>
    </dsp:sp>
    <dsp:sp modelId="{C6D7D6F5-0C66-4964-A3CD-2162C8E1D1D6}">
      <dsp:nvSpPr>
        <dsp:cNvPr id="0" name=""/>
        <dsp:cNvSpPr/>
      </dsp:nvSpPr>
      <dsp:spPr>
        <a:xfrm>
          <a:off x="7736864" y="843112"/>
          <a:ext cx="93151" cy="431395"/>
        </a:xfrm>
        <a:prstGeom prst="flowChartProcess">
          <a:avLst/>
        </a:prstGeom>
        <a:solidFill>
          <a:schemeClr val="accent6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9E425-7DCB-45FD-9E05-FB34CFDBBE3E}">
      <dsp:nvSpPr>
        <dsp:cNvPr id="0" name=""/>
        <dsp:cNvSpPr/>
      </dsp:nvSpPr>
      <dsp:spPr>
        <a:xfrm>
          <a:off x="8673487" y="0"/>
          <a:ext cx="1679334" cy="605790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56896" rIns="56896" bIns="56896" numCol="1" spcCol="1270" anchor="ctr" anchorCtr="0">
          <a:noAutofit/>
        </a:bodyPr>
        <a:lstStyle/>
        <a:p>
          <a:pPr marL="0"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800" b="0" kern="1200" dirty="0">
            <a:latin typeface="XCCW Joined 4a"/>
          </a:endParaRPr>
        </a:p>
        <a:p>
          <a:pPr marL="0"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kern="1200" dirty="0">
            <a:latin typeface="XCCW Joined 4a"/>
          </a:endParaRPr>
        </a:p>
        <a:p>
          <a:pPr marL="0"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XCCW Joined 4a"/>
            </a:rPr>
            <a:t>Lesson 6</a:t>
          </a:r>
        </a:p>
        <a:p>
          <a:pPr marL="0"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/>
            </a:rPr>
            <a:t>Geographical skills and fieldwork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GB" sz="1400" b="1" kern="1200" dirty="0">
            <a:solidFill>
              <a:schemeClr val="tx1"/>
            </a:solidFill>
            <a:latin typeface="XCCW Joined 4a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400" b="0" kern="1200" dirty="0">
              <a:solidFill>
                <a:schemeClr val="tx1"/>
              </a:solidFill>
              <a:latin typeface="XCCW Joined 4a"/>
            </a:rPr>
            <a:t>Can you map Jack’s garden?</a:t>
          </a:r>
        </a:p>
        <a:p>
          <a:pPr marL="0"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/>
          </a:endParaRPr>
        </a:p>
        <a:p>
          <a:pPr marL="0"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 dirty="0">
            <a:latin typeface="XCCW Joined 4a"/>
          </a:endParaRPr>
        </a:p>
        <a:p>
          <a:pPr marL="0"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8673487" y="2423160"/>
        <a:ext cx="1679334" cy="2423160"/>
      </dsp:txXfrm>
    </dsp:sp>
    <dsp:sp modelId="{E84DC1F5-2AC2-4AFA-878D-296045707E9C}">
      <dsp:nvSpPr>
        <dsp:cNvPr id="0" name=""/>
        <dsp:cNvSpPr/>
      </dsp:nvSpPr>
      <dsp:spPr>
        <a:xfrm>
          <a:off x="9071240" y="959872"/>
          <a:ext cx="917798" cy="78613"/>
        </a:xfrm>
        <a:prstGeom prst="flowChartProcess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8680D9-A883-496C-B357-30A5C978064F}">
      <dsp:nvSpPr>
        <dsp:cNvPr id="0" name=""/>
        <dsp:cNvSpPr/>
      </dsp:nvSpPr>
      <dsp:spPr>
        <a:xfrm>
          <a:off x="10408205" y="0"/>
          <a:ext cx="1679334" cy="605790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latin typeface="XCCW Joined 4a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latin typeface="XCCW Joined 4a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XCCW Joined 4a"/>
            </a:rPr>
            <a:t>Lesson 7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/>
            </a:rPr>
            <a:t>Muddy Puddle project: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chemeClr val="tx1"/>
              </a:solidFill>
              <a:latin typeface="XCCW Joined 4a"/>
            </a:rPr>
            <a:t>Improving our school grounds: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chemeClr val="tx1"/>
              </a:solidFill>
              <a:latin typeface="XCCW Joined 4a"/>
            </a:rPr>
            <a:t>Make our own dream catchers and windchimes.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/>
          </a:endParaRPr>
        </a:p>
      </dsp:txBody>
      <dsp:txXfrm>
        <a:off x="10408205" y="2423160"/>
        <a:ext cx="1679334" cy="2423160"/>
      </dsp:txXfrm>
    </dsp:sp>
    <dsp:sp modelId="{D1405ADF-447E-44EB-A5FA-78539DBB05CB}">
      <dsp:nvSpPr>
        <dsp:cNvPr id="0" name=""/>
        <dsp:cNvSpPr/>
      </dsp:nvSpPr>
      <dsp:spPr>
        <a:xfrm>
          <a:off x="11079423" y="969707"/>
          <a:ext cx="273724" cy="76858"/>
        </a:xfrm>
        <a:prstGeom prst="flowChartProcess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0" y="5292669"/>
          <a:ext cx="11865336" cy="765230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591099-7EBE-4D12-B880-CCA6B38B92A6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A36C10-A9D4-4995-9BAF-95FBD77A72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2182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CF4299-1721-48C6-878D-74296BE00D21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3513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AEF9EC-8318-4FF6-847E-A85BBD2B7E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195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61254"/>
            <a:ext cx="8226490" cy="3083767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7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386585"/>
            <a:ext cx="8229600" cy="1371600"/>
          </a:xfrm>
        </p:spPr>
        <p:txBody>
          <a:bodyPr/>
          <a:lstStyle>
            <a:lvl1pPr marL="0" indent="0" algn="l">
              <a:spcBef>
                <a:spcPts val="1200"/>
              </a:spcBef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6E011-4F7D-42D0-82E1-078A40B76F01}" type="datetime1">
              <a:rPr lang="en-US" smtClean="0"/>
              <a:t>7/10/2023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65176"/>
            <a:ext cx="8229600" cy="3081528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2648" y="3388268"/>
            <a:ext cx="8229600" cy="13716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471FE-0FCC-47A4-B218-06AF00AFA70F}" type="datetime1">
              <a:rPr lang="en-US" smtClean="0"/>
              <a:t>7/10/2023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1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599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2C22A-A385-4013-8BC3-1C712ED98224}" type="datetime1">
              <a:rPr lang="en-US" smtClean="0"/>
              <a:t>7/10/2023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84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84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76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76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3CD7-DDC2-4E28-B80E-11B3368F8846}" type="datetime1">
              <a:rPr lang="en-US" smtClean="0"/>
              <a:t>7/10/2023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82D6B-0F0F-41E5-8A0F-FC2D7E2110E0}" type="datetime1">
              <a:rPr lang="en-US" smtClean="0"/>
              <a:t>7/10/2023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C1A38-D70F-41CF-857C-945C6FF6B07D}" type="datetime1">
              <a:rPr lang="en-US" smtClean="0"/>
              <a:t>7/10/2023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9330" y="457200"/>
            <a:ext cx="3603070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490" y="685800"/>
            <a:ext cx="610222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79330" y="2101850"/>
            <a:ext cx="3603070" cy="18288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96DC-D1E7-4668-A471-A46ECA2AE34F}" type="datetime1">
              <a:rPr lang="en-US" smtClean="0"/>
              <a:t>7/10/2023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82712" y="457200"/>
            <a:ext cx="3602736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0" y="-1"/>
            <a:ext cx="73152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82712" y="2101850"/>
            <a:ext cx="3602736" cy="18288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B874-E53C-42B9-98BA-0781B387246C}" type="datetime1">
              <a:rPr lang="en-US" smtClean="0"/>
              <a:t>7/10/2023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50680" y="365125"/>
            <a:ext cx="1645920" cy="5811838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365125"/>
            <a:ext cx="7624664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402F4-45D7-406A-9C33-75238E131A1E}" type="datetime1">
              <a:rPr lang="en-US" smtClean="0"/>
              <a:t>7/10/2023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362303"/>
            <a:ext cx="9601200" cy="10699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799"/>
            <a:ext cx="9601200" cy="4348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85492"/>
            <a:ext cx="609904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1"/>
                </a:solidFill>
              </a:defRPr>
            </a:lvl1pPr>
          </a:lstStyle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19253" y="6385492"/>
            <a:ext cx="982047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CC444FFE-4BDB-4301-83D8-FE8B25E7CF5A}" type="datetime1">
              <a:rPr lang="en-US" smtClean="0"/>
              <a:t>7/10/2023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3532" y="6385492"/>
            <a:ext cx="82886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12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image" Target="../media/image6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5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png"/><Relationship Id="rId14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4709812"/>
              </p:ext>
            </p:extLst>
          </p:nvPr>
        </p:nvGraphicFramePr>
        <p:xfrm>
          <a:off x="50800" y="800100"/>
          <a:ext cx="12088845" cy="6057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0" y="0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741724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Climate Change – Year 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800" y="6316393"/>
            <a:ext cx="11878603" cy="379829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What will we be learning about over the coming weeks?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3205D3B-9F9C-7F3E-901F-F77D96286D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800" y="1172037"/>
            <a:ext cx="1739074" cy="14043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3DE90D1-BF0A-F0B1-CFF2-B28356A132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97113" y="1172037"/>
            <a:ext cx="1629042" cy="140438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AF5C428-58CA-7B99-7436-9E7C629141C0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5116"/>
          <a:stretch/>
        </p:blipFill>
        <p:spPr>
          <a:xfrm>
            <a:off x="3510117" y="1172037"/>
            <a:ext cx="1736252" cy="14043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D084032-31D2-DDDD-4A35-839E07D6DD6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9796"/>
          <a:stretch/>
        </p:blipFill>
        <p:spPr>
          <a:xfrm>
            <a:off x="5247147" y="1172037"/>
            <a:ext cx="1697706" cy="21160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E99E7A6-1D91-1B90-AA07-94B6F13E0F9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441939" y="980594"/>
            <a:ext cx="1697706" cy="168491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F123DA6-7981-3104-D435-7078FFE3608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764289" y="1038969"/>
            <a:ext cx="1697706" cy="1684910"/>
          </a:xfrm>
          <a:prstGeom prst="rect">
            <a:avLst/>
          </a:prstGeom>
        </p:spPr>
      </p:pic>
      <p:pic>
        <p:nvPicPr>
          <p:cNvPr id="8" name="Picture 7" descr="A picture containing outdoor, fence, tree, sky&#10;&#10;Description automatically generated">
            <a:extLst>
              <a:ext uri="{FF2B5EF4-FFF2-40B4-BE49-F238E27FC236}">
                <a16:creationId xmlns:a16="http://schemas.microsoft.com/office/drawing/2014/main" id="{70FE1768-35FC-F409-1333-2745DB8E78C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66583" y="1172038"/>
            <a:ext cx="1565982" cy="1404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0681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rushed Metal 16x9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Custom 1">
      <a:majorFont>
        <a:latin typeface="SassoonCRInfantMedium"/>
        <a:ea typeface=""/>
        <a:cs typeface=""/>
      </a:majorFont>
      <a:minorFont>
        <a:latin typeface="SassoonCRInfa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een brushed metal presentation (widescreen).potx" id="{C4E52658-42BB-4751-AD45-DBF99E6546BE}" vid="{DAEF9E1A-844D-45D9-BB7C-945DFF722FA1}"/>
    </a:ext>
  </a:extLst>
</a:theme>
</file>

<file path=ppt/theme/theme2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1597</TotalTime>
  <Words>136</Words>
  <Application>Microsoft Office PowerPoint</Application>
  <PresentationFormat>Widescreen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Georgia</vt:lpstr>
      <vt:lpstr>SassoonCRInfant</vt:lpstr>
      <vt:lpstr>SassoonCRInfantMedium</vt:lpstr>
      <vt:lpstr>XCCW Joined 4a</vt:lpstr>
      <vt:lpstr>Brushed Metal 16x9</vt:lpstr>
      <vt:lpstr>Climate Change – Year 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Topic Title</dc:title>
  <dc:creator>Simon STONE</dc:creator>
  <cp:lastModifiedBy>Kath Clarkson</cp:lastModifiedBy>
  <cp:revision>15</cp:revision>
  <cp:lastPrinted>2023-06-15T10:26:00Z</cp:lastPrinted>
  <dcterms:created xsi:type="dcterms:W3CDTF">2019-06-20T12:33:16Z</dcterms:created>
  <dcterms:modified xsi:type="dcterms:W3CDTF">2023-07-10T16:20:32Z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