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8" r:id="rId2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3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3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r>
            <a:rPr lang="en-GB" sz="1600" b="1" dirty="0">
              <a:latin typeface="XCCW Joined 4a" panose="03050602040000000000" pitchFamily="66" charset="0"/>
            </a:rPr>
            <a:t>Lesson 1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Water in our world</a:t>
          </a:r>
        </a:p>
        <a:p>
          <a:r>
            <a:rPr lang="en-GB" sz="1400" b="0" dirty="0">
              <a:latin typeface="XCCW Joined 4a" panose="03050602040000000000" pitchFamily="66" charset="0"/>
            </a:rPr>
            <a:t>What are the problems with bottled drinking water? Are there sustainable alternatives?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400" b="0" dirty="0">
            <a:latin typeface="XCCW Joined 4a" panose="03050602040000000000" pitchFamily="66" charset="0"/>
          </a:endParaRPr>
        </a:p>
        <a:p>
          <a:r>
            <a:rPr lang="en-GB" sz="1600" b="1" dirty="0">
              <a:latin typeface="XCCW Joined 4a" panose="03050602040000000000" pitchFamily="66" charset="0"/>
            </a:rPr>
            <a:t>Lesson 2 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Water in our world</a:t>
          </a:r>
        </a:p>
        <a:p>
          <a:r>
            <a:rPr lang="en-GB" sz="1400" b="0" dirty="0">
              <a:latin typeface="XCCW Joined 4a" panose="03050602040000000000" pitchFamily="66" charset="0"/>
            </a:rPr>
            <a:t>Why do people in developing countries have limited access to water?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2000" b="0" dirty="0">
            <a:latin typeface="XCCW Joined 4a" panose="03050602040000000000" pitchFamily="66" charset="0"/>
          </a:endParaRPr>
        </a:p>
        <a:p>
          <a:endParaRPr lang="en-GB" sz="1050" b="0" dirty="0">
            <a:latin typeface="XCCW Joined 4a" panose="03050602040000000000" pitchFamily="66" charset="0"/>
          </a:endParaRPr>
        </a:p>
        <a:p>
          <a:r>
            <a:rPr lang="en-GB" sz="1600" b="1" dirty="0">
              <a:latin typeface="XCCW Joined 4a" panose="03050602040000000000" pitchFamily="66" charset="0"/>
            </a:rPr>
            <a:t>Lesson 3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Water in our world</a:t>
          </a:r>
        </a:p>
        <a:p>
          <a:r>
            <a:rPr lang="en-GB" sz="1400" b="0" dirty="0">
              <a:latin typeface="XCCW Joined 4a" panose="03050602040000000000" pitchFamily="66" charset="0"/>
            </a:rPr>
            <a:t>How can we make sure everyone has clean, safe water?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r>
            <a:rPr lang="en-GB" sz="1600" b="1" dirty="0">
              <a:latin typeface="XCCW Joined 4a" panose="03050602040000000000" pitchFamily="66" charset="0"/>
            </a:rPr>
            <a:t>Lesson 4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 </a:t>
          </a:r>
          <a:b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</a:b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What are the differences between the human features of </a:t>
          </a:r>
          <a:r>
            <a:rPr lang="en-GB" sz="1400" b="0" dirty="0" err="1">
              <a:solidFill>
                <a:schemeClr val="tx1"/>
              </a:solidFill>
              <a:latin typeface="XCCW Joined 4a" panose="03050602040000000000" pitchFamily="66" charset="0"/>
            </a:rPr>
            <a:t>Nunroyd</a:t>
          </a: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 Park and </a:t>
          </a:r>
          <a:r>
            <a:rPr lang="en-GB" sz="1400" b="0" dirty="0" err="1">
              <a:solidFill>
                <a:schemeClr val="tx1"/>
              </a:solidFill>
              <a:latin typeface="XCCW Joined 4a" panose="03050602040000000000" pitchFamily="66" charset="0"/>
            </a:rPr>
            <a:t>Tarnfield</a:t>
          </a: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 Dam? </a:t>
          </a:r>
        </a:p>
        <a:p>
          <a:endParaRPr lang="en-GB" sz="1400" b="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400" b="0" dirty="0">
            <a:latin typeface="XCCW Joined 4a" panose="03050602040000000000" pitchFamily="66" charset="0"/>
          </a:endParaRPr>
        </a:p>
        <a:p>
          <a:r>
            <a:rPr lang="en-GB" sz="1600" b="1" dirty="0">
              <a:latin typeface="XCCW Joined 4a" panose="03050602040000000000" pitchFamily="66" charset="0"/>
            </a:rPr>
            <a:t>Lesson 5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 </a:t>
          </a:r>
          <a:b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</a:b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What are the differences between the physical features of </a:t>
          </a:r>
          <a:r>
            <a:rPr lang="en-GB" sz="1400" b="0" dirty="0" err="1">
              <a:solidFill>
                <a:schemeClr val="tx1"/>
              </a:solidFill>
              <a:latin typeface="XCCW Joined 4a" panose="03050602040000000000" pitchFamily="66" charset="0"/>
            </a:rPr>
            <a:t>Nunroyd</a:t>
          </a: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 Park and </a:t>
          </a:r>
          <a:r>
            <a:rPr lang="en-GB" sz="1400" b="0" dirty="0" err="1">
              <a:solidFill>
                <a:schemeClr val="tx1"/>
              </a:solidFill>
              <a:latin typeface="XCCW Joined 4a" panose="03050602040000000000" pitchFamily="66" charset="0"/>
            </a:rPr>
            <a:t>Tarnfield</a:t>
          </a: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 Dam? 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endParaRPr lang="en-GB" sz="900" b="0" dirty="0">
            <a:latin typeface="XCCW Joined 4a" panose="03050602040000000000" pitchFamily="66" charset="0"/>
          </a:endParaRPr>
        </a:p>
        <a:p>
          <a:pPr>
            <a:lnSpc>
              <a:spcPct val="90000"/>
            </a:lnSpc>
            <a:spcAft>
              <a:spcPct val="35000"/>
            </a:spcAft>
          </a:pPr>
          <a:r>
            <a:rPr lang="en-GB" sz="1600" b="1" dirty="0">
              <a:latin typeface="XCCW Joined 4a" panose="03050602040000000000" pitchFamily="66" charset="0"/>
            </a:rPr>
            <a:t>Lesson 6</a:t>
          </a:r>
        </a:p>
        <a:p>
          <a:pPr>
            <a:lnSpc>
              <a:spcPct val="90000"/>
            </a:lnSpc>
            <a:spcAft>
              <a:spcPct val="35000"/>
            </a:spcAft>
          </a:pPr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>
            <a:lnSpc>
              <a:spcPct val="90000"/>
            </a:lnSpc>
            <a:spcAft>
              <a:spcPct val="35000"/>
            </a:spcAft>
          </a:pPr>
          <a:r>
            <a:rPr lang="en-GB" sz="1400" b="1" dirty="0">
              <a:latin typeface="XCCW Joined 4a" panose="03050602040000000000" pitchFamily="66" charset="0"/>
            </a:rPr>
            <a:t>Lesson 6</a:t>
          </a:r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Water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Muddy Puddle Project</a:t>
          </a:r>
        </a:p>
        <a:p>
          <a:pPr>
            <a:lnSpc>
              <a:spcPct val="90000"/>
            </a:lnSpc>
            <a:spcAft>
              <a:spcPct val="35000"/>
            </a:spcAft>
          </a:pPr>
          <a:r>
            <a:rPr lang="en-GB" sz="1400" b="0" i="0" dirty="0">
              <a:latin typeface="XCCW Joined 4a" panose="03050602040000000000" pitchFamily="66" charset="0"/>
            </a:rPr>
            <a:t>Plan a sustainable area that has a balance of nature, varied habitats and gives back to others</a:t>
          </a:r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>
            <a:lnSpc>
              <a:spcPct val="90000"/>
            </a:lnSpc>
            <a:spcAft>
              <a:spcPct val="35000"/>
            </a:spcAft>
          </a:pPr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>
            <a:lnSpc>
              <a:spcPct val="90000"/>
            </a:lnSpc>
            <a:spcAft>
              <a:spcPct val="35000"/>
            </a:spcAft>
          </a:pPr>
          <a:endParaRPr lang="en-GB" sz="1400" b="0" dirty="0">
            <a:latin typeface="XCCW Joined 4a" panose="03050602040000000000" pitchFamily="66" charset="0"/>
          </a:endParaRP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92804" custLinFactNeighborY="32753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 custLinFactNeighborX="-298" custLinFactNeighborY="-964"/>
      <dgm:spPr/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91170" custScaleY="75862" custLinFactNeighborX="991" custLinFactNeighborY="-13568"/>
      <dgm:spPr>
        <a:prstGeom prst="flowChartProcess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 custLinFactNeighborX="-1949"/>
      <dgm:spPr/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94740" custScaleY="78310" custLinFactNeighborX="-720" custLinFactNeighborY="-14792"/>
      <dgm:spPr>
        <a:prstGeom prst="flowChartProcess">
          <a:avLst/>
        </a:prstGeom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/>
      <dgm:spPr/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95942" custScaleY="79788" custLinFactNeighborY="-15531"/>
      <dgm:spPr>
        <a:prstGeom prst="flowChartProcess">
          <a:avLst/>
        </a:prstGeom>
        <a:blipFill rotWithShape="1">
          <a:blip xmlns:r="http://schemas.openxmlformats.org/officeDocument/2006/relationships" r:embed="rId3"/>
          <a:srcRect/>
          <a:stretch>
            <a:fillRect l="-13000" r="-13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/>
      <dgm:spPr/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97324" custScaleY="78336" custLinFactNeighborX="538" custLinFactNeighborY="-16024"/>
      <dgm:spPr>
        <a:prstGeom prst="flowChartProcess">
          <a:avLst/>
        </a:prstGeom>
        <a:blipFill rotWithShape="1">
          <a:blip xmlns:r="http://schemas.openxmlformats.org/officeDocument/2006/relationships" r:embed="rId4"/>
          <a:srcRect/>
          <a:stretch>
            <a:fillRect l="-16000" r="-16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/>
      <dgm:spPr/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95323" custScaleY="78336" custLinFactNeighborY="-15531"/>
      <dgm:spPr>
        <a:prstGeom prst="flowChartProcess">
          <a:avLst/>
        </a:prstGeom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6" custLinFactNeighborX="-928" custLinFactNeighborY="-964"/>
      <dgm:spPr/>
    </dgm:pt>
    <dgm:pt modelId="{5A3D7BC3-7663-455C-B012-480DC4AB2C44}" type="pres">
      <dgm:prSet presAssocID="{638C59F2-B2CD-42BD-A1F7-888DDDF22BFD}" presName="nodeTx" presStyleLbl="node1" presStyleIdx="5" presStyleCnt="6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6"/>
      <dgm:spPr/>
    </dgm:pt>
    <dgm:pt modelId="{E84DC1F5-2AC2-4AFA-878D-296045707E9C}" type="pres">
      <dgm:prSet presAssocID="{638C59F2-B2CD-42BD-A1F7-888DDDF22BFD}" presName="imagNode" presStyleLbl="fgImgPlace1" presStyleIdx="5" presStyleCnt="6" custScaleX="93321" custScaleY="78336" custLinFactNeighborX="1076" custLinFactNeighborY="-18487"/>
      <dgm:spPr>
        <a:prstGeom prst="flowChartProcess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0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21336" bIns="21336" numCol="1" spcCol="1270" anchor="ctr" anchorCtr="0">
          <a:noAutofit/>
        </a:bodyPr>
        <a:lstStyle/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XCCW Joined 4a" panose="03050602040000000000" pitchFamily="66" charset="0"/>
            </a:rPr>
            <a:t>Lesson 1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Water in our world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What are the problems with bottled drinking water? Are there sustainable alternatives?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</dsp:txBody>
      <dsp:txXfrm>
        <a:off x="0" y="2423159"/>
        <a:ext cx="1965870" cy="2423159"/>
      </dsp:txXfrm>
    </dsp:sp>
    <dsp:sp modelId="{A4AF70E2-AB9D-4BDA-B16F-E363CAA5BAEF}">
      <dsp:nvSpPr>
        <dsp:cNvPr id="0" name=""/>
        <dsp:cNvSpPr/>
      </dsp:nvSpPr>
      <dsp:spPr>
        <a:xfrm>
          <a:off x="159022" y="333234"/>
          <a:ext cx="1684747" cy="1530349"/>
        </a:xfrm>
        <a:prstGeom prst="flowChartProcess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1986679" y="0"/>
          <a:ext cx="1965870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" tIns="28448" rIns="28448" bIns="28448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XCCW Joined 4a" panose="03050602040000000000" pitchFamily="66" charset="0"/>
            </a:rPr>
            <a:t>Lesson 2 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Water in our world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Why do people in developing countries have limited access to water?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</dsp:txBody>
      <dsp:txXfrm>
        <a:off x="1986679" y="2423159"/>
        <a:ext cx="1965870" cy="2423159"/>
      </dsp:txXfrm>
    </dsp:sp>
    <dsp:sp modelId="{DB3C1541-C7B9-4C8C-BD89-11ABF3B3E594}">
      <dsp:nvSpPr>
        <dsp:cNvPr id="0" name=""/>
        <dsp:cNvSpPr/>
      </dsp:nvSpPr>
      <dsp:spPr>
        <a:xfrm>
          <a:off x="2119265" y="283851"/>
          <a:ext cx="1750717" cy="1579732"/>
        </a:xfrm>
        <a:prstGeom prst="flowChartProcess">
          <a:avLst/>
        </a:prstGeom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049841" y="0"/>
          <a:ext cx="1965870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0" kern="1200" dirty="0">
            <a:latin typeface="XCCW Joined 4a" panose="03050602040000000000" pitchFamily="66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50" b="0" kern="1200" dirty="0">
            <a:latin typeface="XCCW Joined 4a" panose="03050602040000000000" pitchFamily="66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XCCW Joined 4a" panose="03050602040000000000" pitchFamily="66" charset="0"/>
            </a:rPr>
            <a:t>Lesson 3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Water in our world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How can we make sure everyone has clean, safe water?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4049841" y="2423159"/>
        <a:ext cx="1965870" cy="2423159"/>
      </dsp:txXfrm>
    </dsp:sp>
    <dsp:sp modelId="{A0296E4B-939C-4E80-9830-79834DAC2358}">
      <dsp:nvSpPr>
        <dsp:cNvPr id="0" name=""/>
        <dsp:cNvSpPr/>
      </dsp:nvSpPr>
      <dsp:spPr>
        <a:xfrm>
          <a:off x="4146311" y="254036"/>
          <a:ext cx="1772929" cy="1609547"/>
        </a:xfrm>
        <a:prstGeom prst="flowChartProcess">
          <a:avLst/>
        </a:prstGeom>
        <a:blipFill rotWithShape="1">
          <a:blip xmlns:r="http://schemas.openxmlformats.org/officeDocument/2006/relationships" r:embed="rId3"/>
          <a:srcRect/>
          <a:stretch>
            <a:fillRect l="-13000" r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074688" y="0"/>
          <a:ext cx="1965870" cy="60578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" tIns="28448" rIns="28448" bIns="28448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XCCW Joined 4a" panose="03050602040000000000" pitchFamily="66" charset="0"/>
            </a:rPr>
            <a:t>Lesson 4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 </a:t>
          </a:r>
          <a:b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</a:b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What are the differences between the human features of </a:t>
          </a:r>
          <a:r>
            <a:rPr lang="en-GB" sz="1400" b="0" kern="1200" dirty="0" err="1">
              <a:solidFill>
                <a:schemeClr val="tx1"/>
              </a:solidFill>
              <a:latin typeface="XCCW Joined 4a" panose="03050602040000000000" pitchFamily="66" charset="0"/>
            </a:rPr>
            <a:t>Nunroyd</a:t>
          </a: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 Park and </a:t>
          </a:r>
          <a:r>
            <a:rPr lang="en-GB" sz="1400" b="0" kern="1200" dirty="0" err="1">
              <a:solidFill>
                <a:schemeClr val="tx1"/>
              </a:solidFill>
              <a:latin typeface="XCCW Joined 4a" panose="03050602040000000000" pitchFamily="66" charset="0"/>
            </a:rPr>
            <a:t>Tarnfield</a:t>
          </a: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 Dam? 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</dsp:txBody>
      <dsp:txXfrm>
        <a:off x="6074688" y="2423159"/>
        <a:ext cx="1965870" cy="2423159"/>
      </dsp:txXfrm>
    </dsp:sp>
    <dsp:sp modelId="{80354586-CA8D-4C2A-98F7-57941F30ABF5}">
      <dsp:nvSpPr>
        <dsp:cNvPr id="0" name=""/>
        <dsp:cNvSpPr/>
      </dsp:nvSpPr>
      <dsp:spPr>
        <a:xfrm>
          <a:off x="6168331" y="258736"/>
          <a:ext cx="1798468" cy="1580256"/>
        </a:xfrm>
        <a:prstGeom prst="flowChartProcess">
          <a:avLst/>
        </a:prstGeom>
        <a:blipFill rotWithShape="1">
          <a:blip xmlns:r="http://schemas.openxmlformats.org/officeDocument/2006/relationships" r:embed="rId4"/>
          <a:srcRect/>
          <a:stretch>
            <a:fillRect l="-16000" r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099534" y="0"/>
          <a:ext cx="1965870" cy="60578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" tIns="28448" rIns="28448" bIns="28448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XCCW Joined 4a" panose="03050602040000000000" pitchFamily="66" charset="0"/>
            </a:rPr>
            <a:t>Lesson 5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 </a:t>
          </a:r>
          <a:b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</a:b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What are the differences between the physical features of </a:t>
          </a:r>
          <a:r>
            <a:rPr lang="en-GB" sz="1400" b="0" kern="1200" dirty="0" err="1">
              <a:solidFill>
                <a:schemeClr val="tx1"/>
              </a:solidFill>
              <a:latin typeface="XCCW Joined 4a" panose="03050602040000000000" pitchFamily="66" charset="0"/>
            </a:rPr>
            <a:t>Nunroyd</a:t>
          </a: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 Park and </a:t>
          </a:r>
          <a:r>
            <a:rPr lang="en-GB" sz="1400" b="0" kern="1200" dirty="0" err="1">
              <a:solidFill>
                <a:schemeClr val="tx1"/>
              </a:solidFill>
              <a:latin typeface="XCCW Joined 4a" panose="03050602040000000000" pitchFamily="66" charset="0"/>
            </a:rPr>
            <a:t>Tarnfield</a:t>
          </a: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 Dam? 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</dsp:txBody>
      <dsp:txXfrm>
        <a:off x="8099534" y="2423159"/>
        <a:ext cx="1965870" cy="2423159"/>
      </dsp:txXfrm>
    </dsp:sp>
    <dsp:sp modelId="{C6D7D6F5-0C66-4964-A3CD-2162C8E1D1D6}">
      <dsp:nvSpPr>
        <dsp:cNvPr id="0" name=""/>
        <dsp:cNvSpPr/>
      </dsp:nvSpPr>
      <dsp:spPr>
        <a:xfrm>
          <a:off x="8201724" y="268681"/>
          <a:ext cx="1761491" cy="1580256"/>
        </a:xfrm>
        <a:prstGeom prst="flowChartProcess">
          <a:avLst/>
        </a:prstGeom>
        <a:solidFill>
          <a:schemeClr val="accent6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10106138" y="0"/>
          <a:ext cx="1965870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b="0" kern="1200" dirty="0">
            <a:latin typeface="XCCW Joined 4a" panose="03050602040000000000" pitchFamily="66" charset="0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XCCW Joined 4a" panose="03050602040000000000" pitchFamily="66" charset="0"/>
            </a:rPr>
            <a:t>Lesson 6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6</a:t>
          </a: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indent="0" algn="ctr" defTabSz="4000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Water </a:t>
          </a:r>
        </a:p>
        <a:p>
          <a:pPr marL="0" lvl="0" indent="0" algn="ctr" defTabSz="4000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Muddy Puddle Project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XCCW Joined 4a" panose="03050602040000000000" pitchFamily="66" charset="0"/>
            </a:rPr>
            <a:t>Plan a sustainable area that has a balance of nature, varied habitats and gives back to others</a:t>
          </a: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10106138" y="2423159"/>
        <a:ext cx="1965870" cy="2423159"/>
      </dsp:txXfrm>
    </dsp:sp>
    <dsp:sp modelId="{E84DC1F5-2AC2-4AFA-878D-296045707E9C}">
      <dsp:nvSpPr>
        <dsp:cNvPr id="0" name=""/>
        <dsp:cNvSpPr/>
      </dsp:nvSpPr>
      <dsp:spPr>
        <a:xfrm>
          <a:off x="10264952" y="209051"/>
          <a:ext cx="1724495" cy="1580256"/>
        </a:xfrm>
        <a:prstGeom prst="flowChartProcess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176635"/>
          <a:ext cx="12090438" cy="843295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7/7/2023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7/7/2023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356134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2700050"/>
              </p:ext>
            </p:extLst>
          </p:nvPr>
        </p:nvGraphicFramePr>
        <p:xfrm>
          <a:off x="50800" y="800100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Water in our world – Year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215818"/>
            <a:ext cx="12141200" cy="643839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pic>
        <p:nvPicPr>
          <p:cNvPr id="1026" name="Picture 2" descr="Nunroyd Park - Yeadon - Nunroyd Drive">
            <a:extLst>
              <a:ext uri="{FF2B5EF4-FFF2-40B4-BE49-F238E27FC236}">
                <a16:creationId xmlns:a16="http://schemas.microsoft.com/office/drawing/2014/main" id="{063A7254-28A6-91CB-CD25-94D1F5F19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1222" y="1058725"/>
            <a:ext cx="1760674" cy="160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068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3486</TotalTime>
  <Words>144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Water in our world – Year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Simon STONE</dc:creator>
  <cp:lastModifiedBy>Kath Clarkson</cp:lastModifiedBy>
  <cp:revision>87</cp:revision>
  <cp:lastPrinted>2023-06-14T14:19:32Z</cp:lastPrinted>
  <dcterms:created xsi:type="dcterms:W3CDTF">2019-06-20T12:33:16Z</dcterms:created>
  <dcterms:modified xsi:type="dcterms:W3CDTF">2023-07-07T11:47:11Z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