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72" r:id="rId2"/>
    <p:sldId id="273" r:id="rId3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 Clarkson" initials="KC" lastIdx="1" clrIdx="0">
    <p:extLst>
      <p:ext uri="{19B8F6BF-5375-455C-9EA6-DF929625EA0E}">
        <p15:presenceInfo xmlns:p15="http://schemas.microsoft.com/office/powerpoint/2012/main" userId="S-1-5-21-3788061531-3031546203-1704091992-11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6" autoAdjust="0"/>
    <p:restoredTop sz="94660"/>
  </p:normalViewPr>
  <p:slideViewPr>
    <p:cSldViewPr snapToGrid="0">
      <p:cViewPr varScale="1">
        <p:scale>
          <a:sx n="87" d="100"/>
          <a:sy n="87" d="100"/>
        </p:scale>
        <p:origin x="437" y="62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2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24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2</a:t>
          </a:r>
        </a:p>
        <a:p>
          <a:r>
            <a:rPr lang="en-GB" sz="1600" b="1" dirty="0">
              <a:latin typeface="XCCW Joined 4a" panose="03050602040000000000" pitchFamily="66" charset="0"/>
            </a:rPr>
            <a:t>SETTLEMENTS</a:t>
          </a:r>
        </a:p>
        <a:p>
          <a:endParaRPr lang="en-GB" sz="1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What are the geographical features of Ancient Egypt?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hemispheres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location</a:t>
          </a:r>
          <a:endParaRPr lang="en-GB" sz="1600" b="0" i="1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3</a:t>
          </a:r>
        </a:p>
        <a:p>
          <a:r>
            <a:rPr lang="en-GB" sz="1600" b="1" dirty="0">
              <a:latin typeface="XCCW Joined 4a" panose="03050602040000000000" pitchFamily="66" charset="0"/>
            </a:rPr>
            <a:t>SETTLEMENTS</a:t>
          </a:r>
        </a:p>
        <a:p>
          <a:r>
            <a:rPr lang="en-GB" sz="1600" b="0" dirty="0">
              <a:latin typeface="XCCW Joined 4a" panose="03050602040000000000" pitchFamily="66" charset="0"/>
            </a:rPr>
            <a:t>What is the importance of the River Nile?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resource transportation</a:t>
          </a:r>
          <a:endParaRPr lang="en-GB" sz="1600" b="0" i="1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700" b="0" dirty="0">
            <a:latin typeface="XCCW Joined 4a" panose="03050602040000000000" pitchFamily="66" charset="0"/>
          </a:endParaRPr>
        </a:p>
        <a:p>
          <a:endParaRPr lang="en-GB" sz="1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11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4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600" b="0" dirty="0">
              <a:latin typeface="XCCW Joined 4a" panose="03050602040000000000" pitchFamily="66" charset="0"/>
            </a:rPr>
            <a:t>What were the achievements of these earliest civilisations? 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hieroglyphics</a:t>
          </a:r>
          <a:endParaRPr lang="en-GB" sz="1600" b="0" i="1" dirty="0">
            <a:latin typeface="XCCW Joined 4a" panose="03050602040000000000" pitchFamily="66" charset="0"/>
          </a:endParaRPr>
        </a:p>
        <a:p>
          <a:endParaRPr lang="en-GB" sz="11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5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600" b="0" dirty="0">
              <a:latin typeface="XCCW Joined 4a" panose="03050602040000000000" pitchFamily="66" charset="0"/>
            </a:rPr>
            <a:t>What did the Ancient Egyptians believe about life after death and how do we know</a:t>
          </a:r>
          <a:r>
            <a:rPr lang="en-GB" sz="1600" b="0" dirty="0" smtClean="0">
              <a:latin typeface="XCCW Joined 4a" panose="03050602040000000000" pitchFamily="66" charset="0"/>
            </a:rPr>
            <a:t>?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mummification</a:t>
          </a: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 </a:t>
          </a:r>
          <a:endParaRPr lang="en-GB" sz="11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49B8707-91B5-4275-AF12-0B2967FE8EEC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1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600" b="0" dirty="0">
              <a:latin typeface="XCCW Joined 4a" panose="03050602040000000000" pitchFamily="66" charset="0"/>
            </a:rPr>
            <a:t>Who were the Ancient Egyptians?</a:t>
          </a:r>
        </a:p>
        <a:p>
          <a:r>
            <a:rPr lang="en-GB" sz="1600" b="0" dirty="0">
              <a:latin typeface="XCCW Joined 4a" panose="03050602040000000000" pitchFamily="66" charset="0"/>
            </a:rPr>
            <a:t>Where is their place in history</a:t>
          </a:r>
          <a:r>
            <a:rPr lang="en-GB" sz="1600" b="0" dirty="0" smtClean="0">
              <a:latin typeface="XCCW Joined 4a" panose="03050602040000000000" pitchFamily="66" charset="0"/>
            </a:rPr>
            <a:t>?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chronology</a:t>
          </a:r>
          <a:r>
            <a:rPr lang="en-GB" sz="1600" b="0" dirty="0" smtClean="0">
              <a:latin typeface="XCCW Joined 4a" panose="03050602040000000000" pitchFamily="66" charset="0"/>
            </a:rPr>
            <a:t> </a:t>
          </a:r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1780F6-F0CD-4841-8D4B-2DC25E9B30DB}" type="pres">
      <dgm:prSet presAssocID="{E5BEDC7C-553A-4561-B17E-7100D38F4D08}" presName="fgShape" presStyleLbl="fgShp" presStyleIdx="0" presStyleCnt="1" custScaleX="106234" custScaleY="78369" custLinFactNeighborX="-457" custLinFactNeighborY="17789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5"/>
      <dgm:spPr/>
      <dgm:t>
        <a:bodyPr/>
        <a:lstStyle/>
        <a:p>
          <a:endParaRPr lang="en-US"/>
        </a:p>
      </dgm:t>
    </dgm:pt>
    <dgm:pt modelId="{CE937E64-5DD3-47DF-BDF8-2B4AB86ADF74}" type="pres">
      <dgm:prSet presAssocID="{649B8707-91B5-4275-AF12-0B2967FE8EEC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D4C0F2-9F06-4B82-8D7F-43CABDE217ED}" type="pres">
      <dgm:prSet presAssocID="{649B8707-91B5-4275-AF12-0B2967FE8EEC}" presName="invisiNode" presStyleLbl="node1" presStyleIdx="0" presStyleCnt="5"/>
      <dgm:spPr/>
    </dgm:pt>
    <dgm:pt modelId="{A4AF70E2-AB9D-4BDA-B16F-E363CAA5BAEF}" type="pres">
      <dgm:prSet presAssocID="{649B8707-91B5-4275-AF12-0B2967FE8EEC}" presName="imagNode" presStyleLbl="fgImgPlace1" presStyleIdx="0" presStyleCnt="5" custScaleX="94682" custScaleY="78336" custLinFactNeighborY="-2538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5"/>
      <dgm:spPr/>
      <dgm:t>
        <a:bodyPr/>
        <a:lstStyle/>
        <a:p>
          <a:endParaRPr lang="en-US"/>
        </a:p>
      </dgm:t>
    </dgm:pt>
    <dgm:pt modelId="{6BE3D008-BE38-487E-B5A0-1765CA514D9A}" type="pres">
      <dgm:prSet presAssocID="{9FB29968-098F-4144-BA8C-FA482559BCA9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627767-6E46-4133-B632-5C77BA618DC4}" type="pres">
      <dgm:prSet presAssocID="{9FB29968-098F-4144-BA8C-FA482559BCA9}" presName="invisiNode" presStyleLbl="node1" presStyleIdx="1" presStyleCnt="5"/>
      <dgm:spPr/>
    </dgm:pt>
    <dgm:pt modelId="{DB3C1541-C7B9-4C8C-BD89-11ABF3B3E594}" type="pres">
      <dgm:prSet presAssocID="{9FB29968-098F-4144-BA8C-FA482559BCA9}" presName="imagNode" presStyleLbl="fgImgPlace1" presStyleIdx="1" presStyleCnt="5" custScaleX="93721" custScaleY="78336" custLinFactNeighborY="-2538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5"/>
      <dgm:spPr/>
      <dgm:t>
        <a:bodyPr/>
        <a:lstStyle/>
        <a:p>
          <a:endParaRPr lang="en-US"/>
        </a:p>
      </dgm:t>
    </dgm:pt>
    <dgm:pt modelId="{0F2B018F-D615-4C0D-801D-E72E45261784}" type="pres">
      <dgm:prSet presAssocID="{DC4C3BF1-755A-4D3D-B3A0-62AEF2D778D1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929A6F-A45F-4A79-9772-AD97BDB51179}" type="pres">
      <dgm:prSet presAssocID="{DC4C3BF1-755A-4D3D-B3A0-62AEF2D778D1}" presName="invisiNode" presStyleLbl="node1" presStyleIdx="2" presStyleCnt="5"/>
      <dgm:spPr/>
    </dgm:pt>
    <dgm:pt modelId="{A0296E4B-939C-4E80-9830-79834DAC2358}" type="pres">
      <dgm:prSet presAssocID="{DC4C3BF1-755A-4D3D-B3A0-62AEF2D778D1}" presName="imagNode" presStyleLbl="fgImgPlace1" presStyleIdx="2" presStyleCnt="5" custScaleX="89717" custScaleY="81855" custLinFactNeighborY="-2538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5"/>
      <dgm:spPr/>
      <dgm:t>
        <a:bodyPr/>
        <a:lstStyle/>
        <a:p>
          <a:endParaRPr lang="en-US"/>
        </a:p>
      </dgm:t>
    </dgm:pt>
    <dgm:pt modelId="{F3F71AED-2C1F-4AEA-B3B5-8F9515365556}" type="pres">
      <dgm:prSet presAssocID="{E9DF8AF1-582B-40F9-B8D9-149BC7DFED45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F202-EDBC-4641-949D-C9D0BA20C90D}" type="pres">
      <dgm:prSet presAssocID="{E9DF8AF1-582B-40F9-B8D9-149BC7DFED45}" presName="invisiNode" presStyleLbl="node1" presStyleIdx="3" presStyleCnt="5"/>
      <dgm:spPr/>
    </dgm:pt>
    <dgm:pt modelId="{80354586-CA8D-4C2A-98F7-57941F30ABF5}" type="pres">
      <dgm:prSet presAssocID="{E9DF8AF1-582B-40F9-B8D9-149BC7DFED45}" presName="imagNode" presStyleLbl="fgImgPlace1" presStyleIdx="3" presStyleCnt="5" custScaleX="94842" custScaleY="78336" custLinFactNeighborY="-2538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5" custLinFactNeighborX="578"/>
      <dgm:spPr/>
      <dgm:t>
        <a:bodyPr/>
        <a:lstStyle/>
        <a:p>
          <a:endParaRPr lang="en-US"/>
        </a:p>
      </dgm:t>
    </dgm:pt>
    <dgm:pt modelId="{5FA0BB95-2334-4693-B0FF-FBFC53798596}" type="pres">
      <dgm:prSet presAssocID="{DD28CAB9-36A6-4ECA-9250-3DCF64A32204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99F62-A298-42F5-8D2D-1D3386171CCB}" type="pres">
      <dgm:prSet presAssocID="{DD28CAB9-36A6-4ECA-9250-3DCF64A32204}" presName="invisiNode" presStyleLbl="node1" presStyleIdx="4" presStyleCnt="5"/>
      <dgm:spPr/>
    </dgm:pt>
    <dgm:pt modelId="{C6D7D6F5-0C66-4964-A3CD-2162C8E1D1D6}" type="pres">
      <dgm:prSet presAssocID="{DD28CAB9-36A6-4ECA-9250-3DCF64A32204}" presName="imagNode" presStyleLbl="fgImgPlace1" presStyleIdx="4" presStyleCnt="5" custScaleX="98765" custScaleY="78336" custLinFactNeighborY="-25385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7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600" b="0" dirty="0">
              <a:latin typeface="XCCW Joined 4a" panose="03050602040000000000" pitchFamily="66" charset="0"/>
            </a:rPr>
            <a:t>How was the Great Pyramid of Egypt built?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reliable sources</a:t>
          </a:r>
          <a:endParaRPr lang="en-GB" sz="1600" b="0" i="1" dirty="0">
            <a:latin typeface="XCCW Joined 4a" panose="03050602040000000000" pitchFamily="66" charset="0"/>
          </a:endParaRPr>
        </a:p>
        <a:p>
          <a:r>
            <a:rPr lang="en-GB" sz="1600" b="0" i="1" dirty="0" smtClean="0">
              <a:latin typeface="XCCW Joined 4a" panose="03050602040000000000" pitchFamily="66" charset="0"/>
            </a:rPr>
            <a:t>evidence</a:t>
          </a:r>
          <a:endParaRPr lang="en-GB" sz="1600" b="0" i="1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/>
          </a:r>
          <a:br>
            <a:rPr lang="en-GB" sz="1600" b="0" dirty="0">
              <a:latin typeface="XCCW Joined 4a" panose="03050602040000000000" pitchFamily="66" charset="0"/>
            </a:rPr>
          </a:br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 </a:t>
          </a:r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8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600" b="0" dirty="0">
              <a:latin typeface="XCCW Joined 4a" panose="03050602040000000000" pitchFamily="66" charset="0"/>
            </a:rPr>
            <a:t>Who discovered the tomb of Tutankhamun?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archaeologist</a:t>
          </a:r>
          <a:endParaRPr lang="en-GB" sz="1600" b="0" i="1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9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600" b="0" dirty="0">
              <a:latin typeface="XCCW Joined 4a" panose="03050602040000000000" pitchFamily="66" charset="0"/>
            </a:rPr>
            <a:t>What does the evidence tell us about everyday life for men, women and children</a:t>
          </a:r>
          <a:r>
            <a:rPr lang="en-GB" sz="1600" b="0" dirty="0" smtClean="0">
              <a:latin typeface="XCCW Joined 4a" panose="03050602040000000000" pitchFamily="66" charset="0"/>
            </a:rPr>
            <a:t>?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artefacts</a:t>
          </a: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050" b="0" dirty="0">
            <a:latin typeface="XCCW Joined 4a" panose="03050602040000000000" pitchFamily="66" charset="0"/>
          </a:endParaRPr>
        </a:p>
        <a:p>
          <a:endParaRPr lang="en-GB" sz="11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10</a:t>
          </a:r>
        </a:p>
        <a:p>
          <a:r>
            <a:rPr lang="en-GB" sz="1600" b="1" dirty="0">
              <a:latin typeface="XCCW Joined 4a" panose="03050602040000000000" pitchFamily="66" charset="0"/>
            </a:rPr>
            <a:t>ASSESSMENT</a:t>
          </a:r>
          <a:r>
            <a:rPr lang="en-GB" sz="1600" b="0" dirty="0">
              <a:latin typeface="XCCW Joined 4a" panose="03050602040000000000" pitchFamily="66" charset="0"/>
            </a:rPr>
            <a:t/>
          </a:r>
          <a:br>
            <a:rPr lang="en-GB" sz="1600" b="0" dirty="0">
              <a:latin typeface="XCCW Joined 4a" panose="03050602040000000000" pitchFamily="66" charset="0"/>
            </a:rPr>
          </a:br>
          <a:r>
            <a:rPr lang="en-GB" sz="1600" b="0" dirty="0">
              <a:latin typeface="XCCW Joined 4a" panose="03050602040000000000" pitchFamily="66" charset="0"/>
            </a:rPr>
            <a:t>Why were the Ancient Egyptians so important?</a:t>
          </a:r>
        </a:p>
        <a:p>
          <a:r>
            <a:rPr lang="en-GB" sz="1600" b="0" i="1" dirty="0" smtClean="0">
              <a:latin typeface="XCCW Joined 4a" panose="03050602040000000000" pitchFamily="66" charset="0"/>
            </a:rPr>
            <a:t>legacy</a:t>
          </a:r>
          <a:endParaRPr lang="en-GB" sz="1600" b="0" i="1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1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49B8707-91B5-4275-AF12-0B2967FE8EEC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6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600" b="0" dirty="0">
              <a:latin typeface="XCCW Joined 4a" panose="03050602040000000000" pitchFamily="66" charset="0"/>
            </a:rPr>
            <a:t>What do the artefacts that have been found tell us?</a:t>
          </a:r>
        </a:p>
        <a:p>
          <a:r>
            <a:rPr lang="en-GB" sz="1600" b="0" i="1" smtClean="0">
              <a:latin typeface="XCCW Joined 4a" panose="03050602040000000000" pitchFamily="66" charset="0"/>
            </a:rPr>
            <a:t>egyptologist</a:t>
          </a:r>
          <a:endParaRPr lang="en-GB" sz="1600" b="0" i="1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1780F6-F0CD-4841-8D4B-2DC25E9B30DB}" type="pres">
      <dgm:prSet presAssocID="{E5BEDC7C-553A-4561-B17E-7100D38F4D08}" presName="fgShape" presStyleLbl="fgShp" presStyleIdx="0" presStyleCnt="1" custScaleX="106523" custScaleY="133417" custLinFactNeighborX="-334" custLinFactNeighborY="9210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5"/>
      <dgm:spPr/>
      <dgm:t>
        <a:bodyPr/>
        <a:lstStyle/>
        <a:p>
          <a:endParaRPr lang="en-US"/>
        </a:p>
      </dgm:t>
    </dgm:pt>
    <dgm:pt modelId="{CE937E64-5DD3-47DF-BDF8-2B4AB86ADF74}" type="pres">
      <dgm:prSet presAssocID="{649B8707-91B5-4275-AF12-0B2967FE8EEC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D4C0F2-9F06-4B82-8D7F-43CABDE217ED}" type="pres">
      <dgm:prSet presAssocID="{649B8707-91B5-4275-AF12-0B2967FE8EEC}" presName="invisiNode" presStyleLbl="node1" presStyleIdx="0" presStyleCnt="5"/>
      <dgm:spPr/>
    </dgm:pt>
    <dgm:pt modelId="{A4AF70E2-AB9D-4BDA-B16F-E363CAA5BAEF}" type="pres">
      <dgm:prSet presAssocID="{649B8707-91B5-4275-AF12-0B2967FE8EEC}" presName="imagNode" presStyleLbl="fgImgPlace1" presStyleIdx="0" presStyleCnt="5" custScaleX="94682" custScaleY="78336" custLinFactNeighborY="-2538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5"/>
      <dgm:spPr/>
      <dgm:t>
        <a:bodyPr/>
        <a:lstStyle/>
        <a:p>
          <a:endParaRPr lang="en-US"/>
        </a:p>
      </dgm:t>
    </dgm:pt>
    <dgm:pt modelId="{6BE3D008-BE38-487E-B5A0-1765CA514D9A}" type="pres">
      <dgm:prSet presAssocID="{9FB29968-098F-4144-BA8C-FA482559BCA9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627767-6E46-4133-B632-5C77BA618DC4}" type="pres">
      <dgm:prSet presAssocID="{9FB29968-098F-4144-BA8C-FA482559BCA9}" presName="invisiNode" presStyleLbl="node1" presStyleIdx="1" presStyleCnt="5"/>
      <dgm:spPr/>
    </dgm:pt>
    <dgm:pt modelId="{DB3C1541-C7B9-4C8C-BD89-11ABF3B3E594}" type="pres">
      <dgm:prSet presAssocID="{9FB29968-098F-4144-BA8C-FA482559BCA9}" presName="imagNode" presStyleLbl="fgImgPlace1" presStyleIdx="1" presStyleCnt="5" custScaleX="93721" custScaleY="78336" custLinFactNeighborX="-633" custLinFactNeighborY="-2511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5"/>
      <dgm:spPr/>
      <dgm:t>
        <a:bodyPr/>
        <a:lstStyle/>
        <a:p>
          <a:endParaRPr lang="en-US"/>
        </a:p>
      </dgm:t>
    </dgm:pt>
    <dgm:pt modelId="{0F2B018F-D615-4C0D-801D-E72E45261784}" type="pres">
      <dgm:prSet presAssocID="{DC4C3BF1-755A-4D3D-B3A0-62AEF2D778D1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929A6F-A45F-4A79-9772-AD97BDB51179}" type="pres">
      <dgm:prSet presAssocID="{DC4C3BF1-755A-4D3D-B3A0-62AEF2D778D1}" presName="invisiNode" presStyleLbl="node1" presStyleIdx="2" presStyleCnt="5"/>
      <dgm:spPr/>
    </dgm:pt>
    <dgm:pt modelId="{A0296E4B-939C-4E80-9830-79834DAC2358}" type="pres">
      <dgm:prSet presAssocID="{DC4C3BF1-755A-4D3D-B3A0-62AEF2D778D1}" presName="imagNode" presStyleLbl="fgImgPlace1" presStyleIdx="2" presStyleCnt="5" custScaleX="89717" custScaleY="81855" custLinFactNeighborY="-2538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5"/>
      <dgm:spPr/>
      <dgm:t>
        <a:bodyPr/>
        <a:lstStyle/>
        <a:p>
          <a:endParaRPr lang="en-US"/>
        </a:p>
      </dgm:t>
    </dgm:pt>
    <dgm:pt modelId="{F3F71AED-2C1F-4AEA-B3B5-8F9515365556}" type="pres">
      <dgm:prSet presAssocID="{E9DF8AF1-582B-40F9-B8D9-149BC7DFED45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F202-EDBC-4641-949D-C9D0BA20C90D}" type="pres">
      <dgm:prSet presAssocID="{E9DF8AF1-582B-40F9-B8D9-149BC7DFED45}" presName="invisiNode" presStyleLbl="node1" presStyleIdx="3" presStyleCnt="5"/>
      <dgm:spPr/>
    </dgm:pt>
    <dgm:pt modelId="{80354586-CA8D-4C2A-98F7-57941F30ABF5}" type="pres">
      <dgm:prSet presAssocID="{E9DF8AF1-582B-40F9-B8D9-149BC7DFED45}" presName="imagNode" presStyleLbl="fgImgPlace1" presStyleIdx="3" presStyleCnt="5" custScaleX="94842" custScaleY="78336" custLinFactNeighborY="-25385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5" custLinFactNeighborX="578"/>
      <dgm:spPr/>
      <dgm:t>
        <a:bodyPr/>
        <a:lstStyle/>
        <a:p>
          <a:endParaRPr lang="en-US"/>
        </a:p>
      </dgm:t>
    </dgm:pt>
    <dgm:pt modelId="{5FA0BB95-2334-4693-B0FF-FBFC53798596}" type="pres">
      <dgm:prSet presAssocID="{DD28CAB9-36A6-4ECA-9250-3DCF64A32204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99F62-A298-42F5-8D2D-1D3386171CCB}" type="pres">
      <dgm:prSet presAssocID="{DD28CAB9-36A6-4ECA-9250-3DCF64A32204}" presName="invisiNode" presStyleLbl="node1" presStyleIdx="4" presStyleCnt="5"/>
      <dgm:spPr/>
    </dgm:pt>
    <dgm:pt modelId="{C6D7D6F5-0C66-4964-A3CD-2162C8E1D1D6}" type="pres">
      <dgm:prSet presAssocID="{DD28CAB9-36A6-4ECA-9250-3DCF64A32204}" presName="imagNode" presStyleLbl="fgImgPlace1" presStyleIdx="4" presStyleCnt="5" custScaleX="98765" custScaleY="78336" custLinFactNeighborY="-25385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</dgm:pt>
  </dgm:ptLst>
  <dgm:cxnLst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0" y="0"/>
          <a:ext cx="2361406" cy="53567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1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Who were the Ancient Egyptians?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Where is their place in history</a:t>
          </a:r>
          <a:r>
            <a:rPr lang="en-GB" sz="1600" b="0" kern="1200" dirty="0" smtClean="0">
              <a:latin typeface="XCCW Joined 4a" panose="03050602040000000000" pitchFamily="66" charset="0"/>
            </a:rPr>
            <a:t>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chronology</a:t>
          </a:r>
          <a:r>
            <a:rPr lang="en-GB" sz="1600" b="0" kern="1200" dirty="0" smtClean="0">
              <a:latin typeface="XCCW Joined 4a" panose="03050602040000000000" pitchFamily="66" charset="0"/>
            </a:rPr>
            <a:t> </a:t>
          </a: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0" y="2142698"/>
        <a:ext cx="2361406" cy="2142698"/>
      </dsp:txXfrm>
    </dsp:sp>
    <dsp:sp modelId="{A4AF70E2-AB9D-4BDA-B16F-E363CAA5BAEF}">
      <dsp:nvSpPr>
        <dsp:cNvPr id="0" name=""/>
        <dsp:cNvSpPr/>
      </dsp:nvSpPr>
      <dsp:spPr>
        <a:xfrm>
          <a:off x="336236" y="61808"/>
          <a:ext cx="1688933" cy="1397354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432248" y="0"/>
          <a:ext cx="2361406" cy="53567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" tIns="14224" rIns="14224" bIns="14224" numCol="1" spcCol="1270" anchor="ctr" anchorCtr="0">
          <a:noAutofit/>
        </a:bodyPr>
        <a:lstStyle/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00" b="0" kern="1200" dirty="0">
            <a:latin typeface="XCCW Joined 4a" panose="03050602040000000000" pitchFamily="66" charset="0"/>
          </a:endParaRP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400" b="0" kern="1200" dirty="0">
            <a:latin typeface="XCCW Joined 4a" panose="03050602040000000000" pitchFamily="66" charset="0"/>
          </a:endParaRP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2</a:t>
          </a: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SETTLEMENTS</a:t>
          </a: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" b="0" kern="1200" dirty="0">
            <a:latin typeface="XCCW Joined 4a" panose="03050602040000000000" pitchFamily="66" charset="0"/>
          </a:endParaRP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What are the geographical features of Ancient Egypt?</a:t>
          </a: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hemispheres</a:t>
          </a: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location</a:t>
          </a:r>
          <a:endParaRPr lang="en-GB" sz="1600" b="0" i="1" kern="1200" dirty="0">
            <a:latin typeface="XCCW Joined 4a" panose="03050602040000000000" pitchFamily="66" charset="0"/>
          </a:endParaRP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88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2432248" y="2142698"/>
        <a:ext cx="2361406" cy="2142698"/>
      </dsp:txXfrm>
    </dsp:sp>
    <dsp:sp modelId="{DB3C1541-C7B9-4C8C-BD89-11ABF3B3E594}">
      <dsp:nvSpPr>
        <dsp:cNvPr id="0" name=""/>
        <dsp:cNvSpPr/>
      </dsp:nvSpPr>
      <dsp:spPr>
        <a:xfrm>
          <a:off x="2777055" y="61808"/>
          <a:ext cx="1671791" cy="1397354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864496" y="0"/>
          <a:ext cx="2361406" cy="535674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3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SETTLEMENTS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What is the importance of the River Nile?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resource transportation</a:t>
          </a:r>
          <a:endParaRPr lang="en-GB" sz="16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7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" b="0" kern="1200" dirty="0">
            <a:latin typeface="XCCW Joined 4a" panose="03050602040000000000" pitchFamily="66" charset="0"/>
          </a:endParaRPr>
        </a:p>
      </dsp:txBody>
      <dsp:txXfrm>
        <a:off x="4864496" y="2142698"/>
        <a:ext cx="2361406" cy="2142698"/>
      </dsp:txXfrm>
    </dsp:sp>
    <dsp:sp modelId="{A0296E4B-939C-4E80-9830-79834DAC2358}">
      <dsp:nvSpPr>
        <dsp:cNvPr id="0" name=""/>
        <dsp:cNvSpPr/>
      </dsp:nvSpPr>
      <dsp:spPr>
        <a:xfrm>
          <a:off x="5245015" y="30422"/>
          <a:ext cx="1600368" cy="1460126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7296745" y="0"/>
          <a:ext cx="2361406" cy="535674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4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What were the achievements of these earliest civilisations? 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hieroglyphics</a:t>
          </a:r>
          <a:endParaRPr lang="en-GB" sz="1600" b="0" i="1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7296745" y="2142698"/>
        <a:ext cx="2361406" cy="2142698"/>
      </dsp:txXfrm>
    </dsp:sp>
    <dsp:sp modelId="{80354586-CA8D-4C2A-98F7-57941F30ABF5}">
      <dsp:nvSpPr>
        <dsp:cNvPr id="0" name=""/>
        <dsp:cNvSpPr/>
      </dsp:nvSpPr>
      <dsp:spPr>
        <a:xfrm>
          <a:off x="7631554" y="61808"/>
          <a:ext cx="1691787" cy="1397354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9728993" y="0"/>
          <a:ext cx="2361406" cy="535674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5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What did the Ancient Egyptians believe about life after death and how do we know</a:t>
          </a:r>
          <a:r>
            <a:rPr lang="en-GB" sz="1600" b="0" kern="1200" dirty="0" smtClean="0">
              <a:latin typeface="XCCW Joined 4a" panose="03050602040000000000" pitchFamily="66" charset="0"/>
            </a:rPr>
            <a:t>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mummification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 </a:t>
          </a: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9728993" y="2142698"/>
        <a:ext cx="2361406" cy="2142698"/>
      </dsp:txXfrm>
    </dsp:sp>
    <dsp:sp modelId="{C6D7D6F5-0C66-4964-A3CD-2162C8E1D1D6}">
      <dsp:nvSpPr>
        <dsp:cNvPr id="0" name=""/>
        <dsp:cNvSpPr/>
      </dsp:nvSpPr>
      <dsp:spPr>
        <a:xfrm>
          <a:off x="10028813" y="61808"/>
          <a:ext cx="1761766" cy="1397354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86073" y="4515236"/>
          <a:ext cx="11816586" cy="629704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0" y="0"/>
          <a:ext cx="2361406" cy="53567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6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What do the artefacts that have been found tell us?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smtClean="0">
              <a:latin typeface="XCCW Joined 4a" panose="03050602040000000000" pitchFamily="66" charset="0"/>
            </a:rPr>
            <a:t>egyptologist</a:t>
          </a:r>
          <a:endParaRPr lang="en-GB" sz="16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0" y="2142698"/>
        <a:ext cx="2361406" cy="2142698"/>
      </dsp:txXfrm>
    </dsp:sp>
    <dsp:sp modelId="{A4AF70E2-AB9D-4BDA-B16F-E363CAA5BAEF}">
      <dsp:nvSpPr>
        <dsp:cNvPr id="0" name=""/>
        <dsp:cNvSpPr/>
      </dsp:nvSpPr>
      <dsp:spPr>
        <a:xfrm>
          <a:off x="336236" y="61808"/>
          <a:ext cx="1688933" cy="1397354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432248" y="0"/>
          <a:ext cx="2361406" cy="535674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7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How was the Great Pyramid of Egypt built?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reliable sources</a:t>
          </a:r>
          <a:endParaRPr lang="en-GB" sz="16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evidence</a:t>
          </a:r>
          <a:endParaRPr lang="en-GB" sz="16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/>
          </a:r>
          <a:br>
            <a:rPr lang="en-GB" sz="1600" b="0" kern="1200" dirty="0">
              <a:latin typeface="XCCW Joined 4a" panose="03050602040000000000" pitchFamily="66" charset="0"/>
            </a:rPr>
          </a:b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 </a:t>
          </a: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2432248" y="2142698"/>
        <a:ext cx="2361406" cy="2142698"/>
      </dsp:txXfrm>
    </dsp:sp>
    <dsp:sp modelId="{DB3C1541-C7B9-4C8C-BD89-11ABF3B3E594}">
      <dsp:nvSpPr>
        <dsp:cNvPr id="0" name=""/>
        <dsp:cNvSpPr/>
      </dsp:nvSpPr>
      <dsp:spPr>
        <a:xfrm>
          <a:off x="2765764" y="66660"/>
          <a:ext cx="1671791" cy="1397354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864496" y="0"/>
          <a:ext cx="2361406" cy="535674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8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Who discovered the tomb of Tutankhamun?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archaeologist</a:t>
          </a:r>
          <a:endParaRPr lang="en-GB" sz="16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" b="0" kern="1200" dirty="0">
            <a:latin typeface="XCCW Joined 4a" panose="03050602040000000000" pitchFamily="66" charset="0"/>
          </a:endParaRPr>
        </a:p>
      </dsp:txBody>
      <dsp:txXfrm>
        <a:off x="4864496" y="2142698"/>
        <a:ext cx="2361406" cy="2142698"/>
      </dsp:txXfrm>
    </dsp:sp>
    <dsp:sp modelId="{A0296E4B-939C-4E80-9830-79834DAC2358}">
      <dsp:nvSpPr>
        <dsp:cNvPr id="0" name=""/>
        <dsp:cNvSpPr/>
      </dsp:nvSpPr>
      <dsp:spPr>
        <a:xfrm>
          <a:off x="5245015" y="30422"/>
          <a:ext cx="1600368" cy="1460126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7296745" y="0"/>
          <a:ext cx="2361406" cy="535674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9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What does the evidence tell us about everyday life for men, women and children</a:t>
          </a:r>
          <a:r>
            <a:rPr lang="en-GB" sz="1600" b="0" kern="1200" dirty="0" smtClean="0">
              <a:latin typeface="XCCW Joined 4a" panose="03050602040000000000" pitchFamily="66" charset="0"/>
            </a:rPr>
            <a:t>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artefacts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5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7296745" y="2142698"/>
        <a:ext cx="2361406" cy="2142698"/>
      </dsp:txXfrm>
    </dsp:sp>
    <dsp:sp modelId="{80354586-CA8D-4C2A-98F7-57941F30ABF5}">
      <dsp:nvSpPr>
        <dsp:cNvPr id="0" name=""/>
        <dsp:cNvSpPr/>
      </dsp:nvSpPr>
      <dsp:spPr>
        <a:xfrm>
          <a:off x="7631554" y="61808"/>
          <a:ext cx="1691787" cy="1397354"/>
        </a:xfrm>
        <a:prstGeom prst="ellipse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9728993" y="0"/>
          <a:ext cx="2361406" cy="535674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10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ASSESSMENT</a:t>
          </a:r>
          <a:r>
            <a:rPr lang="en-GB" sz="1600" b="0" kern="1200" dirty="0">
              <a:latin typeface="XCCW Joined 4a" panose="03050602040000000000" pitchFamily="66" charset="0"/>
            </a:rPr>
            <a:t/>
          </a:r>
          <a:br>
            <a:rPr lang="en-GB" sz="1600" b="0" kern="1200" dirty="0">
              <a:latin typeface="XCCW Joined 4a" panose="03050602040000000000" pitchFamily="66" charset="0"/>
            </a:rPr>
          </a:br>
          <a:r>
            <a:rPr lang="en-GB" sz="1600" b="0" kern="1200" dirty="0">
              <a:latin typeface="XCCW Joined 4a" panose="03050602040000000000" pitchFamily="66" charset="0"/>
            </a:rPr>
            <a:t>Why were the Ancient Egyptians so important?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i="1" kern="1200" dirty="0" smtClean="0">
              <a:latin typeface="XCCW Joined 4a" panose="03050602040000000000" pitchFamily="66" charset="0"/>
            </a:rPr>
            <a:t>legacy</a:t>
          </a:r>
          <a:endParaRPr lang="en-GB" sz="16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9728993" y="2142698"/>
        <a:ext cx="2361406" cy="2142698"/>
      </dsp:txXfrm>
    </dsp:sp>
    <dsp:sp modelId="{C6D7D6F5-0C66-4964-A3CD-2162C8E1D1D6}">
      <dsp:nvSpPr>
        <dsp:cNvPr id="0" name=""/>
        <dsp:cNvSpPr/>
      </dsp:nvSpPr>
      <dsp:spPr>
        <a:xfrm>
          <a:off x="10028813" y="61808"/>
          <a:ext cx="1761766" cy="1397354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83682" y="4225144"/>
          <a:ext cx="11848732" cy="1072021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9A591099-7EBE-4D12-B880-CCA6B38B92A6}" type="datetimeFigureOut">
              <a:rPr lang="en-US" smtClean="0"/>
              <a:t>7/16/2025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70CF4299-1721-48C6-878D-74296BE00D21}" type="datetimeFigureOut">
              <a:rPr lang="en-US" smtClean="0"/>
              <a:t>7/16/2025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356134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7/16/2025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6817159"/>
              </p:ext>
            </p:extLst>
          </p:nvPr>
        </p:nvGraphicFramePr>
        <p:xfrm>
          <a:off x="50800" y="1501254"/>
          <a:ext cx="12090400" cy="5356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87739" y="6210937"/>
            <a:ext cx="12141200" cy="409014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-37152" y="745881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400" y="678027"/>
            <a:ext cx="12192000" cy="7417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Why were the Ancient Egyptians so important?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37152" y="-95535"/>
            <a:ext cx="12192000" cy="7417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Ancient Egypt - History</a:t>
            </a:r>
          </a:p>
        </p:txBody>
      </p:sp>
    </p:spTree>
    <p:extLst>
      <p:ext uri="{BB962C8B-B14F-4D97-AF65-F5344CB8AC3E}">
        <p14:creationId xmlns:p14="http://schemas.microsoft.com/office/powerpoint/2010/main" val="83771260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838606"/>
              </p:ext>
            </p:extLst>
          </p:nvPr>
        </p:nvGraphicFramePr>
        <p:xfrm>
          <a:off x="50800" y="1501254"/>
          <a:ext cx="12090400" cy="5356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6057900"/>
            <a:ext cx="12141200" cy="409014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  <p:sp>
        <p:nvSpPr>
          <p:cNvPr id="6" name="Flowchart: Terminator 5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-37152" y="745881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400" y="678027"/>
            <a:ext cx="12192000" cy="7417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Why were the Ancient Egyptians so important?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-37152" y="-95535"/>
            <a:ext cx="12192000" cy="74172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7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600" b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Ancient Egypt - History</a:t>
            </a:r>
            <a:endParaRPr lang="en-US" sz="2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XCCW Joined 4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0504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568</TotalTime>
  <Words>201</Words>
  <Application>Microsoft Office PowerPoint</Application>
  <PresentationFormat>Widescreen</PresentationFormat>
  <Paragraphs>111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Georgia</vt:lpstr>
      <vt:lpstr>SassoonCRInfant</vt:lpstr>
      <vt:lpstr>SassoonCRInfantMedium</vt:lpstr>
      <vt:lpstr>XCCW Joined 4a</vt:lpstr>
      <vt:lpstr>Brushed Metal 16x9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Kath Clarkson</dc:creator>
  <cp:lastModifiedBy>Sophie Johnson</cp:lastModifiedBy>
  <cp:revision>83</cp:revision>
  <cp:lastPrinted>2023-03-06T13:24:39Z</cp:lastPrinted>
  <dcterms:created xsi:type="dcterms:W3CDTF">2019-06-20T12:33:16Z</dcterms:created>
  <dcterms:modified xsi:type="dcterms:W3CDTF">2025-07-16T11:33:50Z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