
<file path=[Content_Types].xml><?xml version="1.0" encoding="utf-8"?>
<Types xmlns="http://schemas.openxmlformats.org/package/2006/content-types">
  <Default Extension="jpg" ContentType="image/jp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</p:sldIdLst>
  <p:sldSz cx="10693400" cy="7562850"/>
  <p:notesSz cx="10693400" cy="756285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1" d="100"/>
          <a:sy n="71" d="100"/>
        </p:scale>
        <p:origin x="1440" y="53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802005" y="2344483"/>
            <a:ext cx="9089390" cy="15881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604010" y="4235196"/>
            <a:ext cx="7485380" cy="189071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7/15/2024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000" b="0" i="0">
                <a:solidFill>
                  <a:schemeClr val="tx1"/>
                </a:solidFill>
                <a:latin typeface="Carlito"/>
                <a:cs typeface="Carlito"/>
              </a:defRPr>
            </a:lvl1pPr>
          </a:lstStyle>
          <a:p>
            <a:pPr marL="38100">
              <a:lnSpc>
                <a:spcPts val="1045"/>
              </a:lnSpc>
            </a:pPr>
            <a:fld id="{81D60167-4931-47E6-BA6A-407CBD079E47}" type="slidenum">
              <a:rPr spc="-5" dirty="0"/>
              <a:t>‹#›</a:t>
            </a:fld>
            <a:endParaRPr spc="-5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400" b="1" i="0" u="heavy">
                <a:solidFill>
                  <a:schemeClr val="tx1"/>
                </a:solidFill>
                <a:latin typeface="Carlito"/>
                <a:cs typeface="Carlito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7/15/2024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000" b="0" i="0">
                <a:solidFill>
                  <a:schemeClr val="tx1"/>
                </a:solidFill>
                <a:latin typeface="Carlito"/>
                <a:cs typeface="Carlito"/>
              </a:defRPr>
            </a:lvl1pPr>
          </a:lstStyle>
          <a:p>
            <a:pPr marL="38100">
              <a:lnSpc>
                <a:spcPts val="1045"/>
              </a:lnSpc>
            </a:pPr>
            <a:fld id="{81D60167-4931-47E6-BA6A-407CBD079E47}" type="slidenum">
              <a:rPr spc="-5" dirty="0"/>
              <a:t>‹#›</a:t>
            </a:fld>
            <a:endParaRPr spc="-5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400" b="1" i="0" u="heavy">
                <a:solidFill>
                  <a:schemeClr val="tx1"/>
                </a:solidFill>
                <a:latin typeface="Carlito"/>
                <a:cs typeface="Carlito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534670" y="1739455"/>
            <a:ext cx="4651629" cy="499148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5507101" y="1739455"/>
            <a:ext cx="4651629" cy="499148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7/15/2024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000" b="0" i="0">
                <a:solidFill>
                  <a:schemeClr val="tx1"/>
                </a:solidFill>
                <a:latin typeface="Carlito"/>
                <a:cs typeface="Carlito"/>
              </a:defRPr>
            </a:lvl1pPr>
          </a:lstStyle>
          <a:p>
            <a:pPr marL="38100">
              <a:lnSpc>
                <a:spcPts val="1045"/>
              </a:lnSpc>
            </a:pPr>
            <a:fld id="{81D60167-4931-47E6-BA6A-407CBD079E47}" type="slidenum">
              <a:rPr spc="-5" dirty="0"/>
              <a:t>‹#›</a:t>
            </a:fld>
            <a:endParaRPr spc="-5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400" b="1" i="0" u="heavy">
                <a:solidFill>
                  <a:schemeClr val="tx1"/>
                </a:solidFill>
                <a:latin typeface="Carlito"/>
                <a:cs typeface="Carlito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7/15/2024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000" b="0" i="0">
                <a:solidFill>
                  <a:schemeClr val="tx1"/>
                </a:solidFill>
                <a:latin typeface="Carlito"/>
                <a:cs typeface="Carlito"/>
              </a:defRPr>
            </a:lvl1pPr>
          </a:lstStyle>
          <a:p>
            <a:pPr marL="38100">
              <a:lnSpc>
                <a:spcPts val="1045"/>
              </a:lnSpc>
            </a:pPr>
            <a:fld id="{81D60167-4931-47E6-BA6A-407CBD079E47}" type="slidenum">
              <a:rPr spc="-5" dirty="0"/>
              <a:t>‹#›</a:t>
            </a:fld>
            <a:endParaRPr spc="-5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7/15/2024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000" b="0" i="0">
                <a:solidFill>
                  <a:schemeClr val="tx1"/>
                </a:solidFill>
                <a:latin typeface="Carlito"/>
                <a:cs typeface="Carlito"/>
              </a:defRPr>
            </a:lvl1pPr>
          </a:lstStyle>
          <a:p>
            <a:pPr marL="38100">
              <a:lnSpc>
                <a:spcPts val="1045"/>
              </a:lnSpc>
            </a:pPr>
            <a:fld id="{81D60167-4931-47E6-BA6A-407CBD079E47}" type="slidenum">
              <a:rPr spc="-5" dirty="0"/>
              <a:t>‹#›</a:t>
            </a:fld>
            <a:endParaRPr spc="-5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4350511" y="175971"/>
            <a:ext cx="2012950" cy="39179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400" b="1" i="0" u="heavy">
                <a:solidFill>
                  <a:schemeClr val="tx1"/>
                </a:solidFill>
                <a:latin typeface="Carlito"/>
                <a:cs typeface="Carlito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534416" y="2165730"/>
            <a:ext cx="9624567" cy="237871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635756" y="7033450"/>
            <a:ext cx="3421888" cy="37814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534670" y="7033450"/>
            <a:ext cx="2459482" cy="37814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7/15/2024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10032238" y="7154291"/>
            <a:ext cx="204470" cy="1524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000" b="0" i="0">
                <a:solidFill>
                  <a:schemeClr val="tx1"/>
                </a:solidFill>
                <a:latin typeface="Carlito"/>
                <a:cs typeface="Carlito"/>
              </a:defRPr>
            </a:lvl1pPr>
          </a:lstStyle>
          <a:p>
            <a:pPr marL="38100">
              <a:lnSpc>
                <a:spcPts val="1045"/>
              </a:lnSpc>
            </a:pPr>
            <a:fld id="{81D60167-4931-47E6-BA6A-407CBD079E47}" type="slidenum">
              <a:rPr spc="-5" dirty="0"/>
              <a:t>‹#›</a:t>
            </a:fld>
            <a:endParaRPr spc="-5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g"/><Relationship Id="rId3" Type="http://schemas.openxmlformats.org/officeDocument/2006/relationships/image" Target="../media/image9.png"/><Relationship Id="rId7" Type="http://schemas.openxmlformats.org/officeDocument/2006/relationships/image" Target="../media/image13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11.jpg"/><Relationship Id="rId4" Type="http://schemas.openxmlformats.org/officeDocument/2006/relationships/image" Target="../media/image10.jpg"/><Relationship Id="rId9" Type="http://schemas.openxmlformats.org/officeDocument/2006/relationships/image" Target="../media/image15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jpg"/><Relationship Id="rId3" Type="http://schemas.openxmlformats.org/officeDocument/2006/relationships/image" Target="../media/image8.jpg"/><Relationship Id="rId7" Type="http://schemas.openxmlformats.org/officeDocument/2006/relationships/image" Target="../media/image19.jp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jpg"/><Relationship Id="rId11" Type="http://schemas.openxmlformats.org/officeDocument/2006/relationships/image" Target="../media/image15.png"/><Relationship Id="rId5" Type="http://schemas.openxmlformats.org/officeDocument/2006/relationships/image" Target="../media/image17.jpg"/><Relationship Id="rId10" Type="http://schemas.openxmlformats.org/officeDocument/2006/relationships/image" Target="../media/image22.png"/><Relationship Id="rId4" Type="http://schemas.openxmlformats.org/officeDocument/2006/relationships/image" Target="../media/image9.png"/><Relationship Id="rId9" Type="http://schemas.openxmlformats.org/officeDocument/2006/relationships/image" Target="../media/image21.jp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13" Type="http://schemas.openxmlformats.org/officeDocument/2006/relationships/image" Target="../media/image33.png"/><Relationship Id="rId3" Type="http://schemas.openxmlformats.org/officeDocument/2006/relationships/image" Target="../media/image24.jpg"/><Relationship Id="rId7" Type="http://schemas.openxmlformats.org/officeDocument/2006/relationships/image" Target="../media/image28.png"/><Relationship Id="rId12" Type="http://schemas.openxmlformats.org/officeDocument/2006/relationships/image" Target="../media/image15.pn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png"/><Relationship Id="rId11" Type="http://schemas.openxmlformats.org/officeDocument/2006/relationships/image" Target="../media/image32.png"/><Relationship Id="rId5" Type="http://schemas.openxmlformats.org/officeDocument/2006/relationships/image" Target="../media/image26.png"/><Relationship Id="rId10" Type="http://schemas.openxmlformats.org/officeDocument/2006/relationships/image" Target="../media/image31.png"/><Relationship Id="rId4" Type="http://schemas.openxmlformats.org/officeDocument/2006/relationships/image" Target="../media/image25.jpg"/><Relationship Id="rId9" Type="http://schemas.openxmlformats.org/officeDocument/2006/relationships/image" Target="../media/image30.png"/><Relationship Id="rId14" Type="http://schemas.openxmlformats.org/officeDocument/2006/relationships/image" Target="../media/image34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jpg"/><Relationship Id="rId13" Type="http://schemas.openxmlformats.org/officeDocument/2006/relationships/image" Target="../media/image15.png"/><Relationship Id="rId3" Type="http://schemas.openxmlformats.org/officeDocument/2006/relationships/image" Target="../media/image36.png"/><Relationship Id="rId7" Type="http://schemas.openxmlformats.org/officeDocument/2006/relationships/image" Target="../media/image40.png"/><Relationship Id="rId12" Type="http://schemas.openxmlformats.org/officeDocument/2006/relationships/image" Target="../media/image33.png"/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9.jpg"/><Relationship Id="rId11" Type="http://schemas.openxmlformats.org/officeDocument/2006/relationships/image" Target="../media/image44.png"/><Relationship Id="rId5" Type="http://schemas.openxmlformats.org/officeDocument/2006/relationships/image" Target="../media/image38.png"/><Relationship Id="rId10" Type="http://schemas.openxmlformats.org/officeDocument/2006/relationships/image" Target="../media/image43.png"/><Relationship Id="rId4" Type="http://schemas.openxmlformats.org/officeDocument/2006/relationships/image" Target="../media/image37.jpg"/><Relationship Id="rId9" Type="http://schemas.openxmlformats.org/officeDocument/2006/relationships/image" Target="../media/image42.png"/><Relationship Id="rId14" Type="http://schemas.openxmlformats.org/officeDocument/2006/relationships/image" Target="../media/image45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jpg"/><Relationship Id="rId13" Type="http://schemas.openxmlformats.org/officeDocument/2006/relationships/image" Target="../media/image57.png"/><Relationship Id="rId3" Type="http://schemas.openxmlformats.org/officeDocument/2006/relationships/image" Target="../media/image47.jpg"/><Relationship Id="rId7" Type="http://schemas.openxmlformats.org/officeDocument/2006/relationships/image" Target="../media/image51.png"/><Relationship Id="rId12" Type="http://schemas.openxmlformats.org/officeDocument/2006/relationships/image" Target="../media/image56.png"/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50.jpg"/><Relationship Id="rId11" Type="http://schemas.openxmlformats.org/officeDocument/2006/relationships/image" Target="../media/image55.jpg"/><Relationship Id="rId5" Type="http://schemas.openxmlformats.org/officeDocument/2006/relationships/image" Target="../media/image49.jpg"/><Relationship Id="rId15" Type="http://schemas.openxmlformats.org/officeDocument/2006/relationships/image" Target="../media/image15.png"/><Relationship Id="rId10" Type="http://schemas.openxmlformats.org/officeDocument/2006/relationships/image" Target="../media/image54.png"/><Relationship Id="rId4" Type="http://schemas.openxmlformats.org/officeDocument/2006/relationships/image" Target="../media/image48.png"/><Relationship Id="rId9" Type="http://schemas.openxmlformats.org/officeDocument/2006/relationships/image" Target="../media/image53.jpg"/><Relationship Id="rId14" Type="http://schemas.openxmlformats.org/officeDocument/2006/relationships/image" Target="../media/image58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5.jpg"/><Relationship Id="rId3" Type="http://schemas.openxmlformats.org/officeDocument/2006/relationships/image" Target="../media/image60.jpg"/><Relationship Id="rId7" Type="http://schemas.openxmlformats.org/officeDocument/2006/relationships/image" Target="../media/image64.jpg"/><Relationship Id="rId12" Type="http://schemas.openxmlformats.org/officeDocument/2006/relationships/image" Target="../media/image15.png"/><Relationship Id="rId2" Type="http://schemas.openxmlformats.org/officeDocument/2006/relationships/image" Target="../media/image59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3.png"/><Relationship Id="rId11" Type="http://schemas.openxmlformats.org/officeDocument/2006/relationships/image" Target="../media/image67.png"/><Relationship Id="rId5" Type="http://schemas.openxmlformats.org/officeDocument/2006/relationships/image" Target="../media/image62.png"/><Relationship Id="rId10" Type="http://schemas.openxmlformats.org/officeDocument/2006/relationships/image" Target="../media/image66.png"/><Relationship Id="rId4" Type="http://schemas.openxmlformats.org/officeDocument/2006/relationships/image" Target="../media/image61.png"/><Relationship Id="rId9" Type="http://schemas.openxmlformats.org/officeDocument/2006/relationships/image" Target="../media/image36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74.jpg"/><Relationship Id="rId13" Type="http://schemas.openxmlformats.org/officeDocument/2006/relationships/image" Target="../media/image79.png"/><Relationship Id="rId3" Type="http://schemas.openxmlformats.org/officeDocument/2006/relationships/image" Target="../media/image69.png"/><Relationship Id="rId7" Type="http://schemas.openxmlformats.org/officeDocument/2006/relationships/image" Target="../media/image73.jpg"/><Relationship Id="rId12" Type="http://schemas.openxmlformats.org/officeDocument/2006/relationships/image" Target="../media/image78.jpg"/><Relationship Id="rId2" Type="http://schemas.openxmlformats.org/officeDocument/2006/relationships/image" Target="../media/image68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2.jpg"/><Relationship Id="rId11" Type="http://schemas.openxmlformats.org/officeDocument/2006/relationships/image" Target="../media/image77.png"/><Relationship Id="rId5" Type="http://schemas.openxmlformats.org/officeDocument/2006/relationships/image" Target="../media/image71.jpg"/><Relationship Id="rId10" Type="http://schemas.openxmlformats.org/officeDocument/2006/relationships/image" Target="../media/image76.jpg"/><Relationship Id="rId4" Type="http://schemas.openxmlformats.org/officeDocument/2006/relationships/image" Target="../media/image70.jpg"/><Relationship Id="rId9" Type="http://schemas.openxmlformats.org/officeDocument/2006/relationships/image" Target="../media/image75.jpg"/><Relationship Id="rId14" Type="http://schemas.openxmlformats.org/officeDocument/2006/relationships/image" Target="../media/image15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84.png"/><Relationship Id="rId3" Type="http://schemas.openxmlformats.org/officeDocument/2006/relationships/image" Target="../media/image24.jpg"/><Relationship Id="rId7" Type="http://schemas.openxmlformats.org/officeDocument/2006/relationships/image" Target="../media/image83.png"/><Relationship Id="rId12" Type="http://schemas.openxmlformats.org/officeDocument/2006/relationships/image" Target="../media/image15.pn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82.png"/><Relationship Id="rId11" Type="http://schemas.openxmlformats.org/officeDocument/2006/relationships/image" Target="../media/image87.jpg"/><Relationship Id="rId5" Type="http://schemas.openxmlformats.org/officeDocument/2006/relationships/image" Target="../media/image81.jpg"/><Relationship Id="rId10" Type="http://schemas.openxmlformats.org/officeDocument/2006/relationships/image" Target="../media/image86.jpg"/><Relationship Id="rId4" Type="http://schemas.openxmlformats.org/officeDocument/2006/relationships/image" Target="../media/image80.png"/><Relationship Id="rId9" Type="http://schemas.openxmlformats.org/officeDocument/2006/relationships/image" Target="../media/image85.jp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4.jpg"/><Relationship Id="rId13" Type="http://schemas.openxmlformats.org/officeDocument/2006/relationships/image" Target="../media/image99.jpg"/><Relationship Id="rId3" Type="http://schemas.openxmlformats.org/officeDocument/2006/relationships/image" Target="../media/image89.png"/><Relationship Id="rId7" Type="http://schemas.openxmlformats.org/officeDocument/2006/relationships/image" Target="../media/image93.png"/><Relationship Id="rId12" Type="http://schemas.openxmlformats.org/officeDocument/2006/relationships/image" Target="../media/image98.png"/><Relationship Id="rId2" Type="http://schemas.openxmlformats.org/officeDocument/2006/relationships/image" Target="../media/image88.jpg"/><Relationship Id="rId16" Type="http://schemas.openxmlformats.org/officeDocument/2006/relationships/image" Target="../media/image15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92.jpg"/><Relationship Id="rId11" Type="http://schemas.openxmlformats.org/officeDocument/2006/relationships/image" Target="../media/image97.jpg"/><Relationship Id="rId5" Type="http://schemas.openxmlformats.org/officeDocument/2006/relationships/image" Target="../media/image91.jpg"/><Relationship Id="rId15" Type="http://schemas.openxmlformats.org/officeDocument/2006/relationships/image" Target="../media/image101.jpg"/><Relationship Id="rId10" Type="http://schemas.openxmlformats.org/officeDocument/2006/relationships/image" Target="../media/image96.png"/><Relationship Id="rId4" Type="http://schemas.openxmlformats.org/officeDocument/2006/relationships/image" Target="../media/image90.jpg"/><Relationship Id="rId9" Type="http://schemas.openxmlformats.org/officeDocument/2006/relationships/image" Target="../media/image95.png"/><Relationship Id="rId14" Type="http://schemas.openxmlformats.org/officeDocument/2006/relationships/image" Target="../media/image100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8.jpg"/><Relationship Id="rId13" Type="http://schemas.openxmlformats.org/officeDocument/2006/relationships/image" Target="../media/image113.png"/><Relationship Id="rId3" Type="http://schemas.openxmlformats.org/officeDocument/2006/relationships/image" Target="../media/image103.jpg"/><Relationship Id="rId7" Type="http://schemas.openxmlformats.org/officeDocument/2006/relationships/image" Target="../media/image107.jpg"/><Relationship Id="rId12" Type="http://schemas.openxmlformats.org/officeDocument/2006/relationships/image" Target="../media/image112.jpg"/><Relationship Id="rId2" Type="http://schemas.openxmlformats.org/officeDocument/2006/relationships/image" Target="../media/image102.jp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06.png"/><Relationship Id="rId11" Type="http://schemas.openxmlformats.org/officeDocument/2006/relationships/image" Target="../media/image111.png"/><Relationship Id="rId5" Type="http://schemas.openxmlformats.org/officeDocument/2006/relationships/image" Target="../media/image105.jpg"/><Relationship Id="rId10" Type="http://schemas.openxmlformats.org/officeDocument/2006/relationships/image" Target="../media/image110.jpg"/><Relationship Id="rId4" Type="http://schemas.openxmlformats.org/officeDocument/2006/relationships/image" Target="../media/image104.jpg"/><Relationship Id="rId9" Type="http://schemas.openxmlformats.org/officeDocument/2006/relationships/image" Target="../media/image109.jpg"/><Relationship Id="rId14" Type="http://schemas.openxmlformats.org/officeDocument/2006/relationships/image" Target="../media/image15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0.jpg"/><Relationship Id="rId13" Type="http://schemas.openxmlformats.org/officeDocument/2006/relationships/image" Target="../media/image125.png"/><Relationship Id="rId3" Type="http://schemas.openxmlformats.org/officeDocument/2006/relationships/image" Target="../media/image115.png"/><Relationship Id="rId7" Type="http://schemas.openxmlformats.org/officeDocument/2006/relationships/image" Target="../media/image119.jpg"/><Relationship Id="rId12" Type="http://schemas.openxmlformats.org/officeDocument/2006/relationships/image" Target="../media/image124.png"/><Relationship Id="rId2" Type="http://schemas.openxmlformats.org/officeDocument/2006/relationships/image" Target="../media/image114.jp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18.jpg"/><Relationship Id="rId11" Type="http://schemas.openxmlformats.org/officeDocument/2006/relationships/image" Target="../media/image123.png"/><Relationship Id="rId5" Type="http://schemas.openxmlformats.org/officeDocument/2006/relationships/image" Target="../media/image117.jpg"/><Relationship Id="rId15" Type="http://schemas.openxmlformats.org/officeDocument/2006/relationships/image" Target="../media/image15.png"/><Relationship Id="rId10" Type="http://schemas.openxmlformats.org/officeDocument/2006/relationships/image" Target="../media/image122.jpg"/><Relationship Id="rId4" Type="http://schemas.openxmlformats.org/officeDocument/2006/relationships/image" Target="../media/image116.jpg"/><Relationship Id="rId9" Type="http://schemas.openxmlformats.org/officeDocument/2006/relationships/image" Target="../media/image121.png"/><Relationship Id="rId14" Type="http://schemas.openxmlformats.org/officeDocument/2006/relationships/image" Target="../media/image12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8.png"/><Relationship Id="rId2" Type="http://schemas.openxmlformats.org/officeDocument/2006/relationships/image" Target="../media/image127.jp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5.png"/><Relationship Id="rId4" Type="http://schemas.openxmlformats.org/officeDocument/2006/relationships/image" Target="../media/image129.jp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6.png"/><Relationship Id="rId13" Type="http://schemas.openxmlformats.org/officeDocument/2006/relationships/image" Target="../media/image141.png"/><Relationship Id="rId18" Type="http://schemas.openxmlformats.org/officeDocument/2006/relationships/image" Target="../media/image146.png"/><Relationship Id="rId26" Type="http://schemas.openxmlformats.org/officeDocument/2006/relationships/image" Target="../media/image15.png"/><Relationship Id="rId3" Type="http://schemas.openxmlformats.org/officeDocument/2006/relationships/image" Target="../media/image131.png"/><Relationship Id="rId21" Type="http://schemas.openxmlformats.org/officeDocument/2006/relationships/image" Target="../media/image149.png"/><Relationship Id="rId7" Type="http://schemas.openxmlformats.org/officeDocument/2006/relationships/image" Target="../media/image135.png"/><Relationship Id="rId12" Type="http://schemas.openxmlformats.org/officeDocument/2006/relationships/image" Target="../media/image140.png"/><Relationship Id="rId17" Type="http://schemas.openxmlformats.org/officeDocument/2006/relationships/image" Target="../media/image145.png"/><Relationship Id="rId25" Type="http://schemas.openxmlformats.org/officeDocument/2006/relationships/image" Target="../media/image153.jpg"/><Relationship Id="rId2" Type="http://schemas.openxmlformats.org/officeDocument/2006/relationships/image" Target="../media/image130.jpg"/><Relationship Id="rId16" Type="http://schemas.openxmlformats.org/officeDocument/2006/relationships/image" Target="../media/image144.png"/><Relationship Id="rId20" Type="http://schemas.openxmlformats.org/officeDocument/2006/relationships/image" Target="../media/image148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34.jpg"/><Relationship Id="rId11" Type="http://schemas.openxmlformats.org/officeDocument/2006/relationships/image" Target="../media/image139.png"/><Relationship Id="rId24" Type="http://schemas.openxmlformats.org/officeDocument/2006/relationships/image" Target="../media/image152.png"/><Relationship Id="rId5" Type="http://schemas.openxmlformats.org/officeDocument/2006/relationships/image" Target="../media/image133.png"/><Relationship Id="rId15" Type="http://schemas.openxmlformats.org/officeDocument/2006/relationships/image" Target="../media/image143.png"/><Relationship Id="rId23" Type="http://schemas.openxmlformats.org/officeDocument/2006/relationships/image" Target="../media/image151.png"/><Relationship Id="rId10" Type="http://schemas.openxmlformats.org/officeDocument/2006/relationships/image" Target="../media/image138.png"/><Relationship Id="rId19" Type="http://schemas.openxmlformats.org/officeDocument/2006/relationships/image" Target="../media/image147.jpg"/><Relationship Id="rId4" Type="http://schemas.openxmlformats.org/officeDocument/2006/relationships/image" Target="../media/image132.png"/><Relationship Id="rId9" Type="http://schemas.openxmlformats.org/officeDocument/2006/relationships/image" Target="../media/image137.png"/><Relationship Id="rId14" Type="http://schemas.openxmlformats.org/officeDocument/2006/relationships/image" Target="../media/image142.png"/><Relationship Id="rId22" Type="http://schemas.openxmlformats.org/officeDocument/2006/relationships/image" Target="../media/image150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0.jpg"/><Relationship Id="rId13" Type="http://schemas.openxmlformats.org/officeDocument/2006/relationships/image" Target="../media/image165.jpg"/><Relationship Id="rId3" Type="http://schemas.openxmlformats.org/officeDocument/2006/relationships/image" Target="../media/image155.jpg"/><Relationship Id="rId7" Type="http://schemas.openxmlformats.org/officeDocument/2006/relationships/image" Target="../media/image159.jpg"/><Relationship Id="rId12" Type="http://schemas.openxmlformats.org/officeDocument/2006/relationships/image" Target="../media/image164.jpg"/><Relationship Id="rId2" Type="http://schemas.openxmlformats.org/officeDocument/2006/relationships/image" Target="../media/image154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8.jpg"/><Relationship Id="rId11" Type="http://schemas.openxmlformats.org/officeDocument/2006/relationships/image" Target="../media/image163.jpg"/><Relationship Id="rId5" Type="http://schemas.openxmlformats.org/officeDocument/2006/relationships/image" Target="../media/image157.jpg"/><Relationship Id="rId10" Type="http://schemas.openxmlformats.org/officeDocument/2006/relationships/image" Target="../media/image162.jpg"/><Relationship Id="rId4" Type="http://schemas.openxmlformats.org/officeDocument/2006/relationships/image" Target="../media/image156.jpg"/><Relationship Id="rId9" Type="http://schemas.openxmlformats.org/officeDocument/2006/relationships/image" Target="../media/image161.jpg"/><Relationship Id="rId14" Type="http://schemas.openxmlformats.org/officeDocument/2006/relationships/image" Target="../media/image15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2.png"/><Relationship Id="rId13" Type="http://schemas.openxmlformats.org/officeDocument/2006/relationships/image" Target="../media/image177.png"/><Relationship Id="rId3" Type="http://schemas.openxmlformats.org/officeDocument/2006/relationships/image" Target="../media/image167.png"/><Relationship Id="rId7" Type="http://schemas.openxmlformats.org/officeDocument/2006/relationships/image" Target="../media/image171.png"/><Relationship Id="rId12" Type="http://schemas.openxmlformats.org/officeDocument/2006/relationships/image" Target="../media/image176.jpg"/><Relationship Id="rId2" Type="http://schemas.openxmlformats.org/officeDocument/2006/relationships/image" Target="../media/image166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0.png"/><Relationship Id="rId11" Type="http://schemas.openxmlformats.org/officeDocument/2006/relationships/image" Target="../media/image175.jpg"/><Relationship Id="rId5" Type="http://schemas.openxmlformats.org/officeDocument/2006/relationships/image" Target="../media/image169.png"/><Relationship Id="rId15" Type="http://schemas.openxmlformats.org/officeDocument/2006/relationships/image" Target="../media/image15.png"/><Relationship Id="rId10" Type="http://schemas.openxmlformats.org/officeDocument/2006/relationships/image" Target="../media/image174.jpg"/><Relationship Id="rId4" Type="http://schemas.openxmlformats.org/officeDocument/2006/relationships/image" Target="../media/image168.jpg"/><Relationship Id="rId9" Type="http://schemas.openxmlformats.org/officeDocument/2006/relationships/image" Target="../media/image173.jpg"/><Relationship Id="rId14" Type="http://schemas.openxmlformats.org/officeDocument/2006/relationships/image" Target="../media/image178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8.jpg"/><Relationship Id="rId3" Type="http://schemas.openxmlformats.org/officeDocument/2006/relationships/image" Target="../media/image180.png"/><Relationship Id="rId7" Type="http://schemas.openxmlformats.org/officeDocument/2006/relationships/image" Target="../media/image184.jpg"/><Relationship Id="rId2" Type="http://schemas.openxmlformats.org/officeDocument/2006/relationships/image" Target="../media/image179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3.png"/><Relationship Id="rId11" Type="http://schemas.openxmlformats.org/officeDocument/2006/relationships/image" Target="../media/image15.png"/><Relationship Id="rId5" Type="http://schemas.openxmlformats.org/officeDocument/2006/relationships/image" Target="../media/image182.png"/><Relationship Id="rId10" Type="http://schemas.openxmlformats.org/officeDocument/2006/relationships/image" Target="../media/image186.jpg"/><Relationship Id="rId4" Type="http://schemas.openxmlformats.org/officeDocument/2006/relationships/image" Target="../media/image181.png"/><Relationship Id="rId9" Type="http://schemas.openxmlformats.org/officeDocument/2006/relationships/image" Target="../media/image185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ject 7"/>
          <p:cNvSpPr txBox="1"/>
          <p:nvPr/>
        </p:nvSpPr>
        <p:spPr>
          <a:xfrm>
            <a:off x="10096245" y="7154291"/>
            <a:ext cx="140335" cy="1524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8100">
              <a:lnSpc>
                <a:spcPts val="1045"/>
              </a:lnSpc>
            </a:pPr>
            <a:fld id="{81D60167-4931-47E6-BA6A-407CBD079E47}" type="slidenum">
              <a:rPr sz="1000" spc="-5" dirty="0">
                <a:latin typeface="Carlito"/>
                <a:cs typeface="Carlito"/>
              </a:rPr>
              <a:t>1</a:t>
            </a:fld>
            <a:endParaRPr sz="1000">
              <a:latin typeface="Carlito"/>
              <a:cs typeface="Carlito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763394" y="1647825"/>
            <a:ext cx="7166611" cy="226728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GB" sz="3600" spc="-15" dirty="0">
                <a:latin typeface="Comic Sans MS" panose="030F0702030302020204" pitchFamily="66" charset="0"/>
                <a:cs typeface="Carlito"/>
              </a:rPr>
              <a:t>Yeadon Westfield Junior School </a:t>
            </a: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endParaRPr lang="en-GB" sz="3600" spc="-15" dirty="0">
              <a:latin typeface="Comic Sans MS" panose="030F0702030302020204" pitchFamily="66" charset="0"/>
              <a:cs typeface="Carlito"/>
            </a:endParaRP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600" spc="-15" dirty="0">
                <a:latin typeface="Comic Sans MS" panose="030F0702030302020204" pitchFamily="66" charset="0"/>
                <a:cs typeface="Carlito"/>
              </a:rPr>
              <a:t>Progression </a:t>
            </a:r>
            <a:r>
              <a:rPr sz="3600" dirty="0">
                <a:latin typeface="Comic Sans MS" panose="030F0702030302020204" pitchFamily="66" charset="0"/>
                <a:cs typeface="Carlito"/>
              </a:rPr>
              <a:t>in </a:t>
            </a:r>
            <a:r>
              <a:rPr sz="3600" spc="-15" dirty="0">
                <a:latin typeface="Comic Sans MS" panose="030F0702030302020204" pitchFamily="66" charset="0"/>
                <a:cs typeface="Carlito"/>
              </a:rPr>
              <a:t>Fractions</a:t>
            </a:r>
            <a:r>
              <a:rPr sz="3600" spc="-10" dirty="0">
                <a:latin typeface="Comic Sans MS" panose="030F0702030302020204" pitchFamily="66" charset="0"/>
                <a:cs typeface="Carlito"/>
              </a:rPr>
              <a:t> </a:t>
            </a:r>
            <a:r>
              <a:rPr sz="3600" spc="-20" dirty="0">
                <a:latin typeface="Comic Sans MS" panose="030F0702030302020204" pitchFamily="66" charset="0"/>
                <a:cs typeface="Carlito"/>
              </a:rPr>
              <a:t>Policy</a:t>
            </a:r>
            <a:endParaRPr lang="en-GB" sz="3600" spc="-20" dirty="0">
              <a:latin typeface="Comic Sans MS" panose="030F0702030302020204" pitchFamily="66" charset="0"/>
              <a:cs typeface="Carlito"/>
            </a:endParaRP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endParaRPr lang="en-GB" sz="3600" spc="-20" dirty="0">
              <a:latin typeface="Carlito"/>
              <a:cs typeface="Carlito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CEC84F92-91B0-03FF-27B0-72D87B2743F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14068" y="4009866"/>
            <a:ext cx="1828959" cy="1828959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7774409" y="364555"/>
            <a:ext cx="2448436" cy="198131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200" b="1" spc="-5" dirty="0">
                <a:solidFill>
                  <a:srgbClr val="FF0000"/>
                </a:solidFill>
                <a:latin typeface="Comic Sans MS" panose="030F0702030302020204" pitchFamily="66" charset="0"/>
                <a:cs typeface="Carlito"/>
              </a:rPr>
              <a:t>What are equivalent</a:t>
            </a:r>
            <a:r>
              <a:rPr sz="1200" b="1" spc="-35" dirty="0">
                <a:solidFill>
                  <a:srgbClr val="FF0000"/>
                </a:solidFill>
                <a:latin typeface="Comic Sans MS" panose="030F0702030302020204" pitchFamily="66" charset="0"/>
                <a:cs typeface="Carlito"/>
              </a:rPr>
              <a:t> </a:t>
            </a:r>
            <a:r>
              <a:rPr sz="1200" b="1" spc="-5" dirty="0">
                <a:solidFill>
                  <a:srgbClr val="FF0000"/>
                </a:solidFill>
                <a:latin typeface="Comic Sans MS" panose="030F0702030302020204" pitchFamily="66" charset="0"/>
                <a:cs typeface="Carlito"/>
              </a:rPr>
              <a:t>fractions?</a:t>
            </a:r>
            <a:endParaRPr sz="1200" dirty="0">
              <a:latin typeface="Comic Sans MS" panose="030F0702030302020204" pitchFamily="66" charset="0"/>
              <a:cs typeface="Carlito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342214" y="2913452"/>
            <a:ext cx="2301748" cy="198131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200" b="1" spc="-5" dirty="0">
                <a:solidFill>
                  <a:srgbClr val="FF0000"/>
                </a:solidFill>
                <a:latin typeface="Comic Sans MS" panose="030F0702030302020204" pitchFamily="66" charset="0"/>
                <a:cs typeface="Carlito"/>
              </a:rPr>
              <a:t>What </a:t>
            </a:r>
            <a:r>
              <a:rPr sz="1200" b="1" dirty="0">
                <a:solidFill>
                  <a:srgbClr val="FF0000"/>
                </a:solidFill>
                <a:latin typeface="Comic Sans MS" panose="030F0702030302020204" pitchFamily="66" charset="0"/>
                <a:cs typeface="Carlito"/>
              </a:rPr>
              <a:t>is a </a:t>
            </a:r>
            <a:r>
              <a:rPr sz="1200" b="1" spc="-5" dirty="0">
                <a:solidFill>
                  <a:srgbClr val="FF0000"/>
                </a:solidFill>
                <a:latin typeface="Comic Sans MS" panose="030F0702030302020204" pitchFamily="66" charset="0"/>
                <a:cs typeface="Carlito"/>
              </a:rPr>
              <a:t>unit</a:t>
            </a:r>
            <a:r>
              <a:rPr sz="1200" b="1" spc="-75" dirty="0">
                <a:solidFill>
                  <a:srgbClr val="FF0000"/>
                </a:solidFill>
                <a:latin typeface="Comic Sans MS" panose="030F0702030302020204" pitchFamily="66" charset="0"/>
                <a:cs typeface="Carlito"/>
              </a:rPr>
              <a:t> </a:t>
            </a:r>
            <a:r>
              <a:rPr sz="1200" b="1" spc="-5" dirty="0">
                <a:solidFill>
                  <a:srgbClr val="FF0000"/>
                </a:solidFill>
                <a:latin typeface="Comic Sans MS" panose="030F0702030302020204" pitchFamily="66" charset="0"/>
                <a:cs typeface="Carlito"/>
              </a:rPr>
              <a:t>fraction?</a:t>
            </a:r>
            <a:endParaRPr sz="1200" dirty="0">
              <a:latin typeface="Comic Sans MS" panose="030F0702030302020204" pitchFamily="66" charset="0"/>
              <a:cs typeface="Carlito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367865" y="3137483"/>
            <a:ext cx="2536438" cy="888833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21200"/>
              </a:lnSpc>
              <a:spcBef>
                <a:spcPts val="95"/>
              </a:spcBef>
            </a:pPr>
            <a:r>
              <a:rPr sz="1200" dirty="0">
                <a:latin typeface="Comic Sans MS" panose="030F0702030302020204" pitchFamily="66" charset="0"/>
                <a:cs typeface="Carlito"/>
              </a:rPr>
              <a:t>A </a:t>
            </a:r>
            <a:r>
              <a:rPr sz="1200" spc="-5" dirty="0">
                <a:latin typeface="Comic Sans MS" panose="030F0702030302020204" pitchFamily="66" charset="0"/>
                <a:cs typeface="Carlito"/>
              </a:rPr>
              <a:t>unit fraction </a:t>
            </a:r>
            <a:r>
              <a:rPr sz="1200" dirty="0">
                <a:latin typeface="Comic Sans MS" panose="030F0702030302020204" pitchFamily="66" charset="0"/>
                <a:cs typeface="Carlito"/>
              </a:rPr>
              <a:t>is any </a:t>
            </a:r>
            <a:r>
              <a:rPr sz="1200" spc="-5" dirty="0">
                <a:latin typeface="Comic Sans MS" panose="030F0702030302020204" pitchFamily="66" charset="0"/>
                <a:cs typeface="Carlito"/>
              </a:rPr>
              <a:t>fraction </a:t>
            </a:r>
            <a:r>
              <a:rPr sz="1200" dirty="0">
                <a:latin typeface="Comic Sans MS" panose="030F0702030302020204" pitchFamily="66" charset="0"/>
                <a:cs typeface="Carlito"/>
              </a:rPr>
              <a:t>with 1 </a:t>
            </a:r>
            <a:r>
              <a:rPr sz="1200" spc="-5" dirty="0">
                <a:latin typeface="Comic Sans MS" panose="030F0702030302020204" pitchFamily="66" charset="0"/>
                <a:cs typeface="Carlito"/>
              </a:rPr>
              <a:t>as </a:t>
            </a:r>
            <a:r>
              <a:rPr sz="1200" dirty="0">
                <a:latin typeface="Comic Sans MS" panose="030F0702030302020204" pitchFamily="66" charset="0"/>
                <a:cs typeface="Carlito"/>
              </a:rPr>
              <a:t>its numerator (top </a:t>
            </a:r>
            <a:r>
              <a:rPr sz="1200" spc="-5" dirty="0">
                <a:latin typeface="Comic Sans MS" panose="030F0702030302020204" pitchFamily="66" charset="0"/>
                <a:cs typeface="Carlito"/>
              </a:rPr>
              <a:t>number), and </a:t>
            </a:r>
            <a:r>
              <a:rPr sz="1200" dirty="0">
                <a:latin typeface="Comic Sans MS" panose="030F0702030302020204" pitchFamily="66" charset="0"/>
                <a:cs typeface="Carlito"/>
              </a:rPr>
              <a:t>a </a:t>
            </a:r>
            <a:r>
              <a:rPr sz="1200" spc="-5" dirty="0">
                <a:latin typeface="Comic Sans MS" panose="030F0702030302020204" pitchFamily="66" charset="0"/>
                <a:cs typeface="Carlito"/>
              </a:rPr>
              <a:t>whole number for </a:t>
            </a:r>
            <a:r>
              <a:rPr sz="1200" dirty="0">
                <a:latin typeface="Comic Sans MS" panose="030F0702030302020204" pitchFamily="66" charset="0"/>
                <a:cs typeface="Carlito"/>
              </a:rPr>
              <a:t>the </a:t>
            </a:r>
            <a:r>
              <a:rPr sz="1200" spc="-5" dirty="0">
                <a:latin typeface="Comic Sans MS" panose="030F0702030302020204" pitchFamily="66" charset="0"/>
                <a:cs typeface="Carlito"/>
              </a:rPr>
              <a:t>denominator </a:t>
            </a:r>
            <a:r>
              <a:rPr sz="1200" spc="-10" dirty="0">
                <a:latin typeface="Comic Sans MS" panose="030F0702030302020204" pitchFamily="66" charset="0"/>
                <a:cs typeface="Carlito"/>
              </a:rPr>
              <a:t>(bottom  </a:t>
            </a:r>
            <a:r>
              <a:rPr sz="1200" dirty="0">
                <a:latin typeface="Comic Sans MS" panose="030F0702030302020204" pitchFamily="66" charset="0"/>
                <a:cs typeface="Carlito"/>
              </a:rPr>
              <a:t>number).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271378" y="340078"/>
            <a:ext cx="2587347" cy="19684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200" b="1" spc="-10" dirty="0">
                <a:solidFill>
                  <a:srgbClr val="FF0000"/>
                </a:solidFill>
                <a:latin typeface="Comic Sans MS" panose="030F0702030302020204" pitchFamily="66" charset="0"/>
                <a:cs typeface="Carlito"/>
              </a:rPr>
              <a:t>What </a:t>
            </a:r>
            <a:r>
              <a:rPr sz="1200" b="1" spc="-5" dirty="0">
                <a:solidFill>
                  <a:srgbClr val="FF0000"/>
                </a:solidFill>
                <a:latin typeface="Comic Sans MS" panose="030F0702030302020204" pitchFamily="66" charset="0"/>
                <a:cs typeface="Carlito"/>
              </a:rPr>
              <a:t>are the parts of a fraction?</a:t>
            </a:r>
            <a:endParaRPr sz="1200" b="1" dirty="0">
              <a:latin typeface="Comic Sans MS" panose="030F0702030302020204" pitchFamily="66" charset="0"/>
              <a:cs typeface="Carlito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243327" y="593068"/>
            <a:ext cx="2838400" cy="229229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lang="en-GB" sz="1200" spc="-10" dirty="0">
                <a:latin typeface="Comic Sans MS" panose="030F0702030302020204" pitchFamily="66" charset="0"/>
                <a:cs typeface="Times New Roman" panose="02020603050405020304" pitchFamily="18" charset="0"/>
              </a:rPr>
              <a:t>A fraction has three parts. They are:</a:t>
            </a:r>
          </a:p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lang="en-GB" sz="1200" spc="-10" dirty="0">
                <a:uFill>
                  <a:solidFill>
                    <a:srgbClr val="000000"/>
                  </a:solidFill>
                </a:uFill>
                <a:latin typeface="Comic Sans MS" panose="030F0702030302020204" pitchFamily="66" charset="0"/>
                <a:cs typeface="Times New Roman" panose="02020603050405020304" pitchFamily="18" charset="0"/>
              </a:rPr>
              <a:t>The </a:t>
            </a:r>
            <a:r>
              <a:rPr lang="en-GB" sz="1200" b="1" u="sng" spc="-15" dirty="0">
                <a:uFill>
                  <a:solidFill>
                    <a:srgbClr val="000000"/>
                  </a:solidFill>
                </a:uFill>
                <a:latin typeface="Comic Sans MS" panose="030F0702030302020204" pitchFamily="66" charset="0"/>
                <a:cs typeface="Times New Roman" panose="02020603050405020304" pitchFamily="18" charset="0"/>
              </a:rPr>
              <a:t>Fraction bar</a:t>
            </a:r>
            <a:r>
              <a:rPr lang="en-GB" sz="1200" b="1" spc="-15" dirty="0">
                <a:latin typeface="Comic Sans MS" panose="030F0702030302020204" pitchFamily="66" charset="0"/>
                <a:cs typeface="Times New Roman" panose="02020603050405020304" pitchFamily="18" charset="0"/>
              </a:rPr>
              <a:t> </a:t>
            </a:r>
            <a:r>
              <a:rPr lang="en-GB" sz="1200" spc="-5" dirty="0">
                <a:latin typeface="Comic Sans MS" panose="030F0702030302020204" pitchFamily="66" charset="0"/>
                <a:cs typeface="Times New Roman" panose="02020603050405020304" pitchFamily="18" charset="0"/>
              </a:rPr>
              <a:t>which is the bar separating the two</a:t>
            </a:r>
            <a:r>
              <a:rPr lang="en-GB" sz="1200" spc="50" dirty="0">
                <a:latin typeface="Comic Sans MS" panose="030F0702030302020204" pitchFamily="66" charset="0"/>
                <a:cs typeface="Times New Roman" panose="02020603050405020304" pitchFamily="18" charset="0"/>
              </a:rPr>
              <a:t> </a:t>
            </a:r>
            <a:r>
              <a:rPr lang="en-GB" sz="1200" spc="-5" dirty="0">
                <a:latin typeface="Comic Sans MS" panose="030F0702030302020204" pitchFamily="66" charset="0"/>
                <a:cs typeface="Times New Roman" panose="02020603050405020304" pitchFamily="18" charset="0"/>
              </a:rPr>
              <a:t>numbers.</a:t>
            </a:r>
          </a:p>
          <a:p>
            <a:pPr marL="12700">
              <a:lnSpc>
                <a:spcPct val="100000"/>
              </a:lnSpc>
              <a:spcBef>
                <a:spcPts val="95"/>
              </a:spcBef>
            </a:pPr>
            <a:endParaRPr lang="en-GB" sz="1200" spc="-5" dirty="0">
              <a:latin typeface="Comic Sans MS" panose="030F0702030302020204" pitchFamily="66" charset="0"/>
              <a:cs typeface="Times New Roman" panose="02020603050405020304" pitchFamily="18" charset="0"/>
            </a:endParaRPr>
          </a:p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200" spc="-10" dirty="0">
                <a:latin typeface="Comic Sans MS" panose="030F0702030302020204" pitchFamily="66" charset="0"/>
                <a:cs typeface="Times New Roman" panose="02020603050405020304" pitchFamily="18" charset="0"/>
              </a:rPr>
              <a:t>The</a:t>
            </a:r>
            <a:r>
              <a:rPr sz="1200" u="sng" spc="-10" dirty="0">
                <a:uFill>
                  <a:solidFill>
                    <a:srgbClr val="000000"/>
                  </a:solidFill>
                </a:uFill>
                <a:latin typeface="Comic Sans MS" panose="030F0702030302020204" pitchFamily="66" charset="0"/>
                <a:cs typeface="Times New Roman" panose="02020603050405020304" pitchFamily="18" charset="0"/>
              </a:rPr>
              <a:t> </a:t>
            </a:r>
            <a:r>
              <a:rPr sz="1200" b="1" u="sng" spc="-15" dirty="0">
                <a:uFill>
                  <a:solidFill>
                    <a:srgbClr val="000000"/>
                  </a:solidFill>
                </a:uFill>
                <a:latin typeface="Comic Sans MS" panose="030F0702030302020204" pitchFamily="66" charset="0"/>
                <a:cs typeface="Times New Roman" panose="02020603050405020304" pitchFamily="18" charset="0"/>
              </a:rPr>
              <a:t>numerator</a:t>
            </a:r>
            <a:r>
              <a:rPr sz="1200" b="1" spc="-15" dirty="0">
                <a:latin typeface="Comic Sans MS" panose="030F0702030302020204" pitchFamily="66" charset="0"/>
                <a:cs typeface="Times New Roman" panose="02020603050405020304" pitchFamily="18" charset="0"/>
              </a:rPr>
              <a:t> </a:t>
            </a:r>
            <a:r>
              <a:rPr sz="1200" spc="-5" dirty="0">
                <a:latin typeface="Comic Sans MS" panose="030F0702030302020204" pitchFamily="66" charset="0"/>
                <a:cs typeface="Times New Roman" panose="02020603050405020304" pitchFamily="18" charset="0"/>
              </a:rPr>
              <a:t>which is the number above the</a:t>
            </a:r>
            <a:r>
              <a:rPr lang="en-GB" sz="1200" spc="-5" dirty="0">
                <a:latin typeface="Comic Sans MS" panose="030F0702030302020204" pitchFamily="66" charset="0"/>
                <a:cs typeface="Times New Roman" panose="02020603050405020304" pitchFamily="18" charset="0"/>
              </a:rPr>
              <a:t> fraction</a:t>
            </a:r>
            <a:r>
              <a:rPr sz="1200" spc="30" dirty="0">
                <a:latin typeface="Comic Sans MS" panose="030F0702030302020204" pitchFamily="66" charset="0"/>
                <a:cs typeface="Times New Roman" panose="02020603050405020304" pitchFamily="18" charset="0"/>
              </a:rPr>
              <a:t> </a:t>
            </a:r>
            <a:r>
              <a:rPr sz="1200" spc="-5" dirty="0">
                <a:latin typeface="Comic Sans MS" panose="030F0702030302020204" pitchFamily="66" charset="0"/>
                <a:cs typeface="Times New Roman" panose="02020603050405020304" pitchFamily="18" charset="0"/>
              </a:rPr>
              <a:t>bar</a:t>
            </a:r>
            <a:r>
              <a:rPr lang="en-GB" sz="1200" spc="-5" dirty="0">
                <a:latin typeface="Comic Sans MS" panose="030F0702030302020204" pitchFamily="66" charset="0"/>
                <a:cs typeface="Times New Roman" panose="02020603050405020304" pitchFamily="18" charset="0"/>
              </a:rPr>
              <a:t>, that represents the amount of those parts.</a:t>
            </a:r>
          </a:p>
          <a:p>
            <a:pPr marL="12700">
              <a:lnSpc>
                <a:spcPct val="100000"/>
              </a:lnSpc>
              <a:spcBef>
                <a:spcPts val="95"/>
              </a:spcBef>
            </a:pPr>
            <a:endParaRPr lang="en-GB" sz="1200" spc="-5" dirty="0">
              <a:latin typeface="Comic Sans MS" panose="030F0702030302020204" pitchFamily="66" charset="0"/>
              <a:cs typeface="Times New Roman" panose="02020603050405020304" pitchFamily="18" charset="0"/>
            </a:endParaRPr>
          </a:p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200" spc="-10" dirty="0">
                <a:latin typeface="Comic Sans MS" panose="030F0702030302020204" pitchFamily="66" charset="0"/>
                <a:cs typeface="Times New Roman" panose="02020603050405020304" pitchFamily="18" charset="0"/>
              </a:rPr>
              <a:t>The</a:t>
            </a:r>
            <a:r>
              <a:rPr sz="1200" u="sng" spc="-10" dirty="0">
                <a:uFill>
                  <a:solidFill>
                    <a:srgbClr val="000000"/>
                  </a:solidFill>
                </a:uFill>
                <a:latin typeface="Comic Sans MS" panose="030F0702030302020204" pitchFamily="66" charset="0"/>
                <a:cs typeface="Times New Roman" panose="02020603050405020304" pitchFamily="18" charset="0"/>
              </a:rPr>
              <a:t> </a:t>
            </a:r>
            <a:r>
              <a:rPr sz="1200" b="1" u="sng" spc="-15" dirty="0">
                <a:uFill>
                  <a:solidFill>
                    <a:srgbClr val="000000"/>
                  </a:solidFill>
                </a:uFill>
                <a:latin typeface="Comic Sans MS" panose="030F0702030302020204" pitchFamily="66" charset="0"/>
                <a:cs typeface="Times New Roman" panose="02020603050405020304" pitchFamily="18" charset="0"/>
              </a:rPr>
              <a:t>denominator</a:t>
            </a:r>
            <a:r>
              <a:rPr sz="1200" b="1" spc="-15" dirty="0">
                <a:latin typeface="Comic Sans MS" panose="030F0702030302020204" pitchFamily="66" charset="0"/>
                <a:cs typeface="Times New Roman" panose="02020603050405020304" pitchFamily="18" charset="0"/>
              </a:rPr>
              <a:t> </a:t>
            </a:r>
            <a:r>
              <a:rPr sz="1200" spc="-5" dirty="0">
                <a:latin typeface="Comic Sans MS" panose="030F0702030302020204" pitchFamily="66" charset="0"/>
                <a:cs typeface="Times New Roman" panose="02020603050405020304" pitchFamily="18" charset="0"/>
              </a:rPr>
              <a:t>which is the number below the</a:t>
            </a:r>
            <a:r>
              <a:rPr sz="1200" spc="40" dirty="0">
                <a:latin typeface="Comic Sans MS" panose="030F0702030302020204" pitchFamily="66" charset="0"/>
                <a:cs typeface="Times New Roman" panose="02020603050405020304" pitchFamily="18" charset="0"/>
              </a:rPr>
              <a:t> </a:t>
            </a:r>
            <a:r>
              <a:rPr lang="en-GB" sz="1200" spc="40" dirty="0">
                <a:latin typeface="Comic Sans MS" panose="030F0702030302020204" pitchFamily="66" charset="0"/>
                <a:cs typeface="Times New Roman" panose="02020603050405020304" pitchFamily="18" charset="0"/>
              </a:rPr>
              <a:t>fraction </a:t>
            </a:r>
            <a:r>
              <a:rPr sz="1200" spc="-5" dirty="0">
                <a:latin typeface="Comic Sans MS" panose="030F0702030302020204" pitchFamily="66" charset="0"/>
                <a:cs typeface="Times New Roman" panose="02020603050405020304" pitchFamily="18" charset="0"/>
              </a:rPr>
              <a:t>bar.</a:t>
            </a:r>
            <a:r>
              <a:rPr lang="en-GB" sz="1200" spc="-5" dirty="0">
                <a:latin typeface="Comic Sans MS" panose="030F0702030302020204" pitchFamily="66" charset="0"/>
                <a:cs typeface="Times New Roman" panose="02020603050405020304" pitchFamily="18" charset="0"/>
              </a:rPr>
              <a:t> That represents how many equal parts the whole is split into. </a:t>
            </a:r>
            <a:endParaRPr sz="1200" dirty="0">
              <a:latin typeface="Comic Sans MS" panose="030F0702030302020204" pitchFamily="66" charset="0"/>
              <a:cs typeface="Times New Roman" panose="02020603050405020304" pitchFamily="18" charset="0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3246449" y="3583935"/>
            <a:ext cx="3723893" cy="1974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b="1" spc="-5" dirty="0">
                <a:solidFill>
                  <a:srgbClr val="FF0000"/>
                </a:solidFill>
                <a:latin typeface="Comic Sans MS" panose="030F0702030302020204" pitchFamily="66" charset="0"/>
                <a:cs typeface="Carlito"/>
              </a:rPr>
              <a:t>What are mixed numbers and improper</a:t>
            </a:r>
            <a:r>
              <a:rPr sz="1200" b="1" dirty="0">
                <a:solidFill>
                  <a:srgbClr val="FF0000"/>
                </a:solidFill>
                <a:latin typeface="Comic Sans MS" panose="030F0702030302020204" pitchFamily="66" charset="0"/>
                <a:cs typeface="Carlito"/>
              </a:rPr>
              <a:t> </a:t>
            </a:r>
            <a:r>
              <a:rPr sz="1200" b="1" spc="-5" dirty="0">
                <a:solidFill>
                  <a:srgbClr val="FF0000"/>
                </a:solidFill>
                <a:latin typeface="Comic Sans MS" panose="030F0702030302020204" pitchFamily="66" charset="0"/>
                <a:cs typeface="Carlito"/>
              </a:rPr>
              <a:t>fractions?</a:t>
            </a:r>
            <a:endParaRPr sz="1200" dirty="0">
              <a:latin typeface="Comic Sans MS" panose="030F0702030302020204" pitchFamily="66" charset="0"/>
              <a:cs typeface="Carlito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7451740" y="3552233"/>
            <a:ext cx="3093773" cy="1974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b="1" spc="-5" dirty="0">
                <a:solidFill>
                  <a:srgbClr val="FF0000"/>
                </a:solidFill>
                <a:latin typeface="Comic Sans MS" panose="030F0702030302020204" pitchFamily="66" charset="0"/>
                <a:cs typeface="Carlito"/>
              </a:rPr>
              <a:t>What does </a:t>
            </a:r>
            <a:r>
              <a:rPr sz="1200" b="1" dirty="0">
                <a:solidFill>
                  <a:srgbClr val="FF0000"/>
                </a:solidFill>
                <a:latin typeface="Comic Sans MS" panose="030F0702030302020204" pitchFamily="66" charset="0"/>
                <a:cs typeface="Carlito"/>
              </a:rPr>
              <a:t>it </a:t>
            </a:r>
            <a:r>
              <a:rPr sz="1200" b="1" spc="-5" dirty="0">
                <a:solidFill>
                  <a:srgbClr val="FF0000"/>
                </a:solidFill>
                <a:latin typeface="Comic Sans MS" panose="030F0702030302020204" pitchFamily="66" charset="0"/>
                <a:cs typeface="Carlito"/>
              </a:rPr>
              <a:t>mean </a:t>
            </a:r>
            <a:r>
              <a:rPr sz="1200" b="1" dirty="0">
                <a:solidFill>
                  <a:srgbClr val="FF0000"/>
                </a:solidFill>
                <a:latin typeface="Comic Sans MS" panose="030F0702030302020204" pitchFamily="66" charset="0"/>
                <a:cs typeface="Carlito"/>
              </a:rPr>
              <a:t>to </a:t>
            </a:r>
            <a:r>
              <a:rPr sz="1200" b="1" spc="-5" dirty="0">
                <a:solidFill>
                  <a:srgbClr val="FF0000"/>
                </a:solidFill>
                <a:latin typeface="Comic Sans MS" panose="030F0702030302020204" pitchFamily="66" charset="0"/>
                <a:cs typeface="Carlito"/>
              </a:rPr>
              <a:t>simplify</a:t>
            </a:r>
            <a:r>
              <a:rPr sz="1200" b="1" spc="-45" dirty="0">
                <a:solidFill>
                  <a:srgbClr val="FF0000"/>
                </a:solidFill>
                <a:latin typeface="Comic Sans MS" panose="030F0702030302020204" pitchFamily="66" charset="0"/>
                <a:cs typeface="Carlito"/>
              </a:rPr>
              <a:t> </a:t>
            </a:r>
            <a:r>
              <a:rPr sz="1200" b="1" spc="-5" dirty="0">
                <a:solidFill>
                  <a:srgbClr val="FF0000"/>
                </a:solidFill>
                <a:latin typeface="Comic Sans MS" panose="030F0702030302020204" pitchFamily="66" charset="0"/>
                <a:cs typeface="Carlito"/>
              </a:rPr>
              <a:t>fractions?</a:t>
            </a:r>
            <a:endParaRPr sz="1200" dirty="0">
              <a:latin typeface="Comic Sans MS" panose="030F0702030302020204" pitchFamily="66" charset="0"/>
              <a:cs typeface="Carlito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3954673" y="5181948"/>
            <a:ext cx="2634674" cy="1974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b="1" spc="-5" dirty="0">
                <a:solidFill>
                  <a:srgbClr val="FF0000"/>
                </a:solidFill>
                <a:latin typeface="Comic Sans MS" panose="030F0702030302020204" pitchFamily="66" charset="0"/>
                <a:cs typeface="Carlito"/>
              </a:rPr>
              <a:t>What </a:t>
            </a:r>
            <a:r>
              <a:rPr sz="1200" b="1" dirty="0">
                <a:solidFill>
                  <a:srgbClr val="FF0000"/>
                </a:solidFill>
                <a:latin typeface="Comic Sans MS" panose="030F0702030302020204" pitchFamily="66" charset="0"/>
                <a:cs typeface="Carlito"/>
              </a:rPr>
              <a:t>is a </a:t>
            </a:r>
            <a:r>
              <a:rPr sz="1200" b="1" spc="-5" dirty="0">
                <a:solidFill>
                  <a:srgbClr val="FF0000"/>
                </a:solidFill>
                <a:latin typeface="Comic Sans MS" panose="030F0702030302020204" pitchFamily="66" charset="0"/>
                <a:cs typeface="Carlito"/>
              </a:rPr>
              <a:t>proper</a:t>
            </a:r>
            <a:r>
              <a:rPr sz="1200" b="1" spc="-25" dirty="0">
                <a:solidFill>
                  <a:srgbClr val="FF0000"/>
                </a:solidFill>
                <a:latin typeface="Comic Sans MS" panose="030F0702030302020204" pitchFamily="66" charset="0"/>
                <a:cs typeface="Carlito"/>
              </a:rPr>
              <a:t> </a:t>
            </a:r>
            <a:r>
              <a:rPr sz="1200" b="1" spc="-10" dirty="0">
                <a:solidFill>
                  <a:srgbClr val="FF0000"/>
                </a:solidFill>
                <a:latin typeface="Comic Sans MS" panose="030F0702030302020204" pitchFamily="66" charset="0"/>
                <a:cs typeface="Carlito"/>
              </a:rPr>
              <a:t>fraction</a:t>
            </a:r>
            <a:r>
              <a:rPr sz="1100" b="1" spc="-10" dirty="0">
                <a:solidFill>
                  <a:srgbClr val="FF0000"/>
                </a:solidFill>
                <a:latin typeface="Carlito"/>
                <a:cs typeface="Carlito"/>
              </a:rPr>
              <a:t>?</a:t>
            </a:r>
            <a:endParaRPr sz="1100" dirty="0">
              <a:latin typeface="Carlito"/>
              <a:cs typeface="Carlito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3710209" y="629981"/>
            <a:ext cx="2227763" cy="25840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b="1" spc="-10" dirty="0">
                <a:solidFill>
                  <a:srgbClr val="FF0000"/>
                </a:solidFill>
                <a:latin typeface="Comic Sans MS" panose="030F0702030302020204" pitchFamily="66" charset="0"/>
                <a:cs typeface="Carlito"/>
              </a:rPr>
              <a:t>What </a:t>
            </a:r>
            <a:r>
              <a:rPr sz="1600" b="1" spc="-5" dirty="0">
                <a:solidFill>
                  <a:srgbClr val="FF0000"/>
                </a:solidFill>
                <a:latin typeface="Comic Sans MS" panose="030F0702030302020204" pitchFamily="66" charset="0"/>
                <a:cs typeface="Carlito"/>
              </a:rPr>
              <a:t>is a</a:t>
            </a:r>
            <a:r>
              <a:rPr sz="1600" b="1" spc="-30" dirty="0">
                <a:solidFill>
                  <a:srgbClr val="FF0000"/>
                </a:solidFill>
                <a:latin typeface="Comic Sans MS" panose="030F0702030302020204" pitchFamily="66" charset="0"/>
                <a:cs typeface="Carlito"/>
              </a:rPr>
              <a:t> </a:t>
            </a:r>
            <a:r>
              <a:rPr sz="1600" b="1" spc="-10" dirty="0">
                <a:solidFill>
                  <a:srgbClr val="FF0000"/>
                </a:solidFill>
                <a:latin typeface="Comic Sans MS" panose="030F0702030302020204" pitchFamily="66" charset="0"/>
                <a:cs typeface="Carlito"/>
              </a:rPr>
              <a:t>fraction</a:t>
            </a:r>
            <a:r>
              <a:rPr sz="1600" b="1" spc="-10" dirty="0">
                <a:solidFill>
                  <a:srgbClr val="FF0000"/>
                </a:solidFill>
                <a:latin typeface="Carlito"/>
                <a:cs typeface="Carlito"/>
              </a:rPr>
              <a:t>?</a:t>
            </a:r>
            <a:endParaRPr sz="1600" dirty="0">
              <a:latin typeface="Carlito"/>
              <a:cs typeface="Carlito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314423" y="5379438"/>
            <a:ext cx="2200721" cy="1974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b="1" spc="-5" dirty="0">
                <a:solidFill>
                  <a:srgbClr val="FF0000"/>
                </a:solidFill>
                <a:latin typeface="Comic Sans MS" panose="030F0702030302020204" pitchFamily="66" charset="0"/>
                <a:cs typeface="Carlito"/>
              </a:rPr>
              <a:t>What </a:t>
            </a:r>
            <a:r>
              <a:rPr sz="1200" b="1" dirty="0">
                <a:solidFill>
                  <a:srgbClr val="FF0000"/>
                </a:solidFill>
                <a:latin typeface="Comic Sans MS" panose="030F0702030302020204" pitchFamily="66" charset="0"/>
                <a:cs typeface="Carlito"/>
              </a:rPr>
              <a:t>is a </a:t>
            </a:r>
            <a:r>
              <a:rPr sz="1200" b="1" spc="-5" dirty="0">
                <a:solidFill>
                  <a:srgbClr val="FF0000"/>
                </a:solidFill>
                <a:latin typeface="Comic Sans MS" panose="030F0702030302020204" pitchFamily="66" charset="0"/>
                <a:cs typeface="Carlito"/>
              </a:rPr>
              <a:t>non-unit</a:t>
            </a:r>
            <a:r>
              <a:rPr sz="1200" b="1" spc="-20" dirty="0">
                <a:solidFill>
                  <a:srgbClr val="FF0000"/>
                </a:solidFill>
                <a:latin typeface="Comic Sans MS" panose="030F0702030302020204" pitchFamily="66" charset="0"/>
                <a:cs typeface="Carlito"/>
              </a:rPr>
              <a:t> </a:t>
            </a:r>
            <a:r>
              <a:rPr sz="1200" b="1" spc="-10" dirty="0">
                <a:solidFill>
                  <a:srgbClr val="FF0000"/>
                </a:solidFill>
                <a:latin typeface="Comic Sans MS" panose="030F0702030302020204" pitchFamily="66" charset="0"/>
                <a:cs typeface="Carlito"/>
              </a:rPr>
              <a:t>fraction?</a:t>
            </a:r>
            <a:endParaRPr sz="1200" dirty="0">
              <a:latin typeface="Comic Sans MS" panose="030F0702030302020204" pitchFamily="66" charset="0"/>
              <a:cs typeface="Carlito"/>
            </a:endParaRPr>
          </a:p>
        </p:txBody>
      </p:sp>
      <p:sp>
        <p:nvSpPr>
          <p:cNvPr id="30" name="object 30"/>
          <p:cNvSpPr txBox="1"/>
          <p:nvPr/>
        </p:nvSpPr>
        <p:spPr>
          <a:xfrm>
            <a:off x="10096245" y="7154291"/>
            <a:ext cx="140335" cy="1524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8100">
              <a:lnSpc>
                <a:spcPts val="1045"/>
              </a:lnSpc>
            </a:pPr>
            <a:fld id="{81D60167-4931-47E6-BA6A-407CBD079E47}" type="slidenum">
              <a:rPr sz="1000" spc="-5" dirty="0">
                <a:latin typeface="Carlito"/>
                <a:cs typeface="Carlito"/>
              </a:rPr>
              <a:t>2</a:t>
            </a:fld>
            <a:endParaRPr sz="1000">
              <a:latin typeface="Carlito"/>
              <a:cs typeface="Carlito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6747C1B-A39E-7AD8-00E7-C5F5400B038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9767" y="6369356"/>
            <a:ext cx="1828958" cy="861135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C123EF63-E14B-2033-E486-CD916D60550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2352" y="4002030"/>
            <a:ext cx="2210774" cy="1245972"/>
          </a:xfrm>
          <a:prstGeom prst="rect">
            <a:avLst/>
          </a:prstGeom>
        </p:spPr>
      </p:pic>
      <p:sp>
        <p:nvSpPr>
          <p:cNvPr id="35" name="TextBox 34">
            <a:extLst>
              <a:ext uri="{FF2B5EF4-FFF2-40B4-BE49-F238E27FC236}">
                <a16:creationId xmlns:a16="http://schemas.microsoft.com/office/drawing/2014/main" id="{E0C354C2-F097-415A-5C43-A4C04D4EEB72}"/>
              </a:ext>
            </a:extLst>
          </p:cNvPr>
          <p:cNvSpPr txBox="1"/>
          <p:nvPr/>
        </p:nvSpPr>
        <p:spPr>
          <a:xfrm>
            <a:off x="3333152" y="3816828"/>
            <a:ext cx="372389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>
                <a:latin typeface="Comic Sans MS" panose="030F0702030302020204" pitchFamily="66" charset="0"/>
              </a:rPr>
              <a:t>When you have a whole number and a fraction side by side, like 1 ½ it’s called a mixed number. You can convert (change) this into a fraction, but the numerator will be bigger than the denominator. In this case, </a:t>
            </a:r>
            <a:r>
              <a:rPr lang="en-GB" sz="1200" u="sng" dirty="0">
                <a:latin typeface="Comic Sans MS" panose="030F0702030302020204" pitchFamily="66" charset="0"/>
              </a:rPr>
              <a:t>3</a:t>
            </a:r>
            <a:r>
              <a:rPr lang="en-GB" sz="1200" dirty="0">
                <a:latin typeface="Comic Sans MS" panose="030F0702030302020204" pitchFamily="66" charset="0"/>
              </a:rPr>
              <a:t>. This is called an improper fraction.             2</a:t>
            </a:r>
          </a:p>
        </p:txBody>
      </p:sp>
      <p:pic>
        <p:nvPicPr>
          <p:cNvPr id="37" name="Picture 36">
            <a:extLst>
              <a:ext uri="{FF2B5EF4-FFF2-40B4-BE49-F238E27FC236}">
                <a16:creationId xmlns:a16="http://schemas.microsoft.com/office/drawing/2014/main" id="{FB0408F4-066A-0F14-80F3-22F36BC49BC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85817" y="2331370"/>
            <a:ext cx="1676545" cy="1044030"/>
          </a:xfrm>
          <a:prstGeom prst="rect">
            <a:avLst/>
          </a:prstGeom>
        </p:spPr>
      </p:pic>
      <p:sp>
        <p:nvSpPr>
          <p:cNvPr id="38" name="TextBox 37">
            <a:extLst>
              <a:ext uri="{FF2B5EF4-FFF2-40B4-BE49-F238E27FC236}">
                <a16:creationId xmlns:a16="http://schemas.microsoft.com/office/drawing/2014/main" id="{EDA3F6BE-6AE6-0A41-8E45-56151988CDB7}"/>
              </a:ext>
            </a:extLst>
          </p:cNvPr>
          <p:cNvSpPr txBox="1"/>
          <p:nvPr/>
        </p:nvSpPr>
        <p:spPr>
          <a:xfrm>
            <a:off x="3491453" y="5439460"/>
            <a:ext cx="372389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>
                <a:latin typeface="Comic Sans MS" panose="030F0702030302020204" pitchFamily="66" charset="0"/>
              </a:rPr>
              <a:t>When the fraction is less than a whole. The denominator is bigger than the numerator, it’s called a proper fraction.  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158CBF8C-2325-AEB7-2DEA-B82A912DA56D}"/>
              </a:ext>
            </a:extLst>
          </p:cNvPr>
          <p:cNvSpPr txBox="1"/>
          <p:nvPr/>
        </p:nvSpPr>
        <p:spPr>
          <a:xfrm>
            <a:off x="271378" y="5566963"/>
            <a:ext cx="288671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>
                <a:latin typeface="Comic Sans MS" panose="030F0702030302020204" pitchFamily="66" charset="0"/>
              </a:rPr>
              <a:t>A non-unit fraction is a fraction with a number  greater than one as it’s numerator (top number) and a whole number for the denominator (bottom number).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C23D6338-541F-4756-5E4D-C946DF21CC4B}"/>
              </a:ext>
            </a:extLst>
          </p:cNvPr>
          <p:cNvSpPr txBox="1"/>
          <p:nvPr/>
        </p:nvSpPr>
        <p:spPr>
          <a:xfrm>
            <a:off x="3441700" y="977416"/>
            <a:ext cx="309377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>
                <a:latin typeface="Comic Sans MS" panose="030F0702030302020204" pitchFamily="66" charset="0"/>
              </a:rPr>
              <a:t>Fractions are used to represent smaller pieces (or parts) of a whole. The parts might make up one thing, or more than one thing. Either way, altogether they make up what is called a whole.</a:t>
            </a:r>
          </a:p>
        </p:txBody>
      </p:sp>
      <p:sp>
        <p:nvSpPr>
          <p:cNvPr id="41" name="object 12">
            <a:extLst>
              <a:ext uri="{FF2B5EF4-FFF2-40B4-BE49-F238E27FC236}">
                <a16:creationId xmlns:a16="http://schemas.microsoft.com/office/drawing/2014/main" id="{6F2864FF-8253-BF6C-7567-00B332316CF7}"/>
              </a:ext>
            </a:extLst>
          </p:cNvPr>
          <p:cNvSpPr txBox="1"/>
          <p:nvPr/>
        </p:nvSpPr>
        <p:spPr>
          <a:xfrm>
            <a:off x="3279941" y="2049914"/>
            <a:ext cx="3723893" cy="1974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b="1" spc="-5" dirty="0">
                <a:solidFill>
                  <a:srgbClr val="FF0000"/>
                </a:solidFill>
                <a:latin typeface="Comic Sans MS" panose="030F0702030302020204" pitchFamily="66" charset="0"/>
                <a:cs typeface="Carlito"/>
              </a:rPr>
              <a:t>What </a:t>
            </a:r>
            <a:r>
              <a:rPr lang="en-GB" sz="1200" b="1" spc="-5" dirty="0">
                <a:solidFill>
                  <a:srgbClr val="FF0000"/>
                </a:solidFill>
                <a:latin typeface="Comic Sans MS" panose="030F0702030302020204" pitchFamily="66" charset="0"/>
                <a:cs typeface="Carlito"/>
              </a:rPr>
              <a:t> are the different types of fractions?</a:t>
            </a:r>
            <a:endParaRPr sz="1200" dirty="0">
              <a:latin typeface="Comic Sans MS" panose="030F0702030302020204" pitchFamily="66" charset="0"/>
              <a:cs typeface="Carlito"/>
            </a:endParaRP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F55258CD-32A1-2CFF-2254-D677329B3DD1}"/>
              </a:ext>
            </a:extLst>
          </p:cNvPr>
          <p:cNvSpPr txBox="1"/>
          <p:nvPr/>
        </p:nvSpPr>
        <p:spPr>
          <a:xfrm>
            <a:off x="7472195" y="618301"/>
            <a:ext cx="288671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>
                <a:latin typeface="Comic Sans MS" panose="030F0702030302020204" pitchFamily="66" charset="0"/>
              </a:rPr>
              <a:t>Equivalent fractions are two or more fractions that are equal. </a:t>
            </a:r>
            <a:r>
              <a:rPr lang="en-GB" sz="1200" b="0" i="0" dirty="0">
                <a:solidFill>
                  <a:srgbClr val="333333"/>
                </a:solidFill>
                <a:effectLst/>
                <a:latin typeface="Comic Sans MS" panose="030F0702030302020204" pitchFamily="66" charset="0"/>
              </a:rPr>
              <a:t>They represent the same number or value, despite having different numerators and denominators. </a:t>
            </a:r>
            <a:r>
              <a:rPr lang="en-GB" sz="1200" b="0" i="0" dirty="0">
                <a:solidFill>
                  <a:srgbClr val="4D5156"/>
                </a:solidFill>
                <a:effectLst/>
                <a:latin typeface="Comic Sans MS" panose="030F0702030302020204" pitchFamily="66" charset="0"/>
              </a:rPr>
              <a:t>You can make </a:t>
            </a:r>
            <a:r>
              <a:rPr lang="en-GB" sz="1200" b="1" i="0" dirty="0">
                <a:solidFill>
                  <a:srgbClr val="5F6368"/>
                </a:solidFill>
                <a:effectLst/>
                <a:latin typeface="Comic Sans MS" panose="030F0702030302020204" pitchFamily="66" charset="0"/>
              </a:rPr>
              <a:t>equivalent fractions</a:t>
            </a:r>
            <a:r>
              <a:rPr lang="en-GB" sz="1200" b="0" i="0" dirty="0">
                <a:solidFill>
                  <a:srgbClr val="4D5156"/>
                </a:solidFill>
                <a:effectLst/>
                <a:latin typeface="Comic Sans MS" panose="030F0702030302020204" pitchFamily="66" charset="0"/>
              </a:rPr>
              <a:t> by multiplying or dividing both top and bottom by the same amount. </a:t>
            </a:r>
            <a:r>
              <a:rPr lang="en-GB" sz="1200" dirty="0">
                <a:latin typeface="Comic Sans MS" panose="030F0702030302020204" pitchFamily="66" charset="0"/>
              </a:rPr>
              <a:t> </a:t>
            </a:r>
          </a:p>
        </p:txBody>
      </p:sp>
      <p:pic>
        <p:nvPicPr>
          <p:cNvPr id="46" name="Picture 45">
            <a:extLst>
              <a:ext uri="{FF2B5EF4-FFF2-40B4-BE49-F238E27FC236}">
                <a16:creationId xmlns:a16="http://schemas.microsoft.com/office/drawing/2014/main" id="{43C652B8-5DBF-D9A7-C448-3D645E6604A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649181" y="2214691"/>
            <a:ext cx="2290736" cy="1136489"/>
          </a:xfrm>
          <a:prstGeom prst="rect">
            <a:avLst/>
          </a:prstGeom>
        </p:spPr>
      </p:pic>
      <p:sp>
        <p:nvSpPr>
          <p:cNvPr id="47" name="TextBox 46">
            <a:extLst>
              <a:ext uri="{FF2B5EF4-FFF2-40B4-BE49-F238E27FC236}">
                <a16:creationId xmlns:a16="http://schemas.microsoft.com/office/drawing/2014/main" id="{D899C2E8-81F9-2DED-CF32-687F13CEC389}"/>
              </a:ext>
            </a:extLst>
          </p:cNvPr>
          <p:cNvSpPr txBox="1"/>
          <p:nvPr/>
        </p:nvSpPr>
        <p:spPr>
          <a:xfrm>
            <a:off x="7438825" y="3813128"/>
            <a:ext cx="288671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>
                <a:latin typeface="Comic Sans MS" panose="030F0702030302020204" pitchFamily="66" charset="0"/>
              </a:rPr>
              <a:t>This means that we use the lowest possible numbers when we work out our fractions. We do this to keep things simple – it stops us from ending up with fractions made up of huge numbers (which can be confusing).  </a:t>
            </a:r>
          </a:p>
          <a:p>
            <a:r>
              <a:rPr lang="en-GB" sz="1200" dirty="0">
                <a:latin typeface="Comic Sans MS" panose="030F0702030302020204" pitchFamily="66" charset="0"/>
              </a:rPr>
              <a:t> </a:t>
            </a:r>
          </a:p>
        </p:txBody>
      </p:sp>
      <p:pic>
        <p:nvPicPr>
          <p:cNvPr id="49" name="Picture 48">
            <a:extLst>
              <a:ext uri="{FF2B5EF4-FFF2-40B4-BE49-F238E27FC236}">
                <a16:creationId xmlns:a16="http://schemas.microsoft.com/office/drawing/2014/main" id="{0BD46F42-E4D6-1224-2FD9-6A73D439D05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b="58192"/>
          <a:stretch/>
        </p:blipFill>
        <p:spPr>
          <a:xfrm>
            <a:off x="9089759" y="5385082"/>
            <a:ext cx="1076653" cy="755086"/>
          </a:xfrm>
          <a:prstGeom prst="rect">
            <a:avLst/>
          </a:prstGeom>
        </p:spPr>
      </p:pic>
      <p:sp>
        <p:nvSpPr>
          <p:cNvPr id="50" name="TextBox 49">
            <a:extLst>
              <a:ext uri="{FF2B5EF4-FFF2-40B4-BE49-F238E27FC236}">
                <a16:creationId xmlns:a16="http://schemas.microsoft.com/office/drawing/2014/main" id="{CA46AFAD-2816-F89F-3A22-5628ECFAEC05}"/>
              </a:ext>
            </a:extLst>
          </p:cNvPr>
          <p:cNvSpPr txBox="1"/>
          <p:nvPr/>
        </p:nvSpPr>
        <p:spPr>
          <a:xfrm>
            <a:off x="7410422" y="5305978"/>
            <a:ext cx="163507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>
                <a:latin typeface="Comic Sans MS" panose="030F0702030302020204" pitchFamily="66" charset="0"/>
              </a:rPr>
              <a:t>To simplify a fraction, divide the numerator and the denominator by the same amount.</a:t>
            </a:r>
          </a:p>
        </p:txBody>
      </p:sp>
      <p:pic>
        <p:nvPicPr>
          <p:cNvPr id="51" name="Picture 50">
            <a:extLst>
              <a:ext uri="{FF2B5EF4-FFF2-40B4-BE49-F238E27FC236}">
                <a16:creationId xmlns:a16="http://schemas.microsoft.com/office/drawing/2014/main" id="{DAF622AD-18BA-12DE-BDAE-7D795A26D97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646699" y="6145813"/>
            <a:ext cx="1015663" cy="1015663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Oval 30">
            <a:extLst>
              <a:ext uri="{FF2B5EF4-FFF2-40B4-BE49-F238E27FC236}">
                <a16:creationId xmlns:a16="http://schemas.microsoft.com/office/drawing/2014/main" id="{D45DE815-5C02-2A2D-9DDC-937B1E9B4FEE}"/>
              </a:ext>
            </a:extLst>
          </p:cNvPr>
          <p:cNvSpPr/>
          <p:nvPr/>
        </p:nvSpPr>
        <p:spPr>
          <a:xfrm>
            <a:off x="4295789" y="3572788"/>
            <a:ext cx="1508099" cy="1471493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257611" y="247703"/>
            <a:ext cx="4453890" cy="3917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b="0" spc="-600" dirty="0">
                <a:latin typeface="Times New Roman"/>
                <a:cs typeface="Times New Roman"/>
              </a:rPr>
              <a:t> </a:t>
            </a:r>
            <a:r>
              <a:rPr spc="-10" dirty="0">
                <a:solidFill>
                  <a:srgbClr val="FF0000"/>
                </a:solidFill>
                <a:latin typeface="Comic Sans MS" panose="030F0702030302020204" pitchFamily="66" charset="0"/>
              </a:rPr>
              <a:t>Fractions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529830" y="651409"/>
            <a:ext cx="9706750" cy="1026563"/>
          </a:xfrm>
          <a:prstGeom prst="rect">
            <a:avLst/>
          </a:prstGeom>
        </p:spPr>
        <p:txBody>
          <a:bodyPr vert="horz" wrap="square" lIns="0" tIns="151130" rIns="0" bIns="0" rtlCol="0">
            <a:spAutoFit/>
          </a:bodyPr>
          <a:lstStyle/>
          <a:p>
            <a:pPr marL="328295" algn="ctr">
              <a:lnSpc>
                <a:spcPct val="100000"/>
              </a:lnSpc>
              <a:spcBef>
                <a:spcPts val="1190"/>
              </a:spcBef>
            </a:pPr>
            <a:r>
              <a:rPr sz="1600" spc="-10" dirty="0">
                <a:solidFill>
                  <a:srgbClr val="0070C0"/>
                </a:solidFill>
                <a:latin typeface="Comic Sans MS" panose="030F0702030302020204" pitchFamily="66" charset="0"/>
                <a:cs typeface="Carlito"/>
              </a:rPr>
              <a:t>How can we progress </a:t>
            </a:r>
            <a:r>
              <a:rPr sz="1600" spc="-5" dirty="0">
                <a:solidFill>
                  <a:srgbClr val="0070C0"/>
                </a:solidFill>
                <a:latin typeface="Comic Sans MS" panose="030F0702030302020204" pitchFamily="66" charset="0"/>
                <a:cs typeface="Carlito"/>
              </a:rPr>
              <a:t>with</a:t>
            </a:r>
            <a:r>
              <a:rPr sz="1600" spc="35" dirty="0">
                <a:solidFill>
                  <a:srgbClr val="0070C0"/>
                </a:solidFill>
                <a:latin typeface="Comic Sans MS" panose="030F0702030302020204" pitchFamily="66" charset="0"/>
                <a:cs typeface="Carlito"/>
              </a:rPr>
              <a:t> </a:t>
            </a:r>
            <a:r>
              <a:rPr sz="1600" spc="-10" dirty="0">
                <a:solidFill>
                  <a:srgbClr val="0070C0"/>
                </a:solidFill>
                <a:latin typeface="Comic Sans MS" panose="030F0702030302020204" pitchFamily="66" charset="0"/>
                <a:cs typeface="Carlito"/>
              </a:rPr>
              <a:t>fractions?</a:t>
            </a:r>
            <a:endParaRPr sz="1600" dirty="0">
              <a:solidFill>
                <a:srgbClr val="0070C0"/>
              </a:solidFill>
              <a:latin typeface="Comic Sans MS" panose="030F0702030302020204" pitchFamily="66" charset="0"/>
              <a:cs typeface="Carlito"/>
            </a:endParaRPr>
          </a:p>
          <a:p>
            <a:pPr marL="12700" marR="5080" indent="-635">
              <a:lnSpc>
                <a:spcPct val="101299"/>
              </a:lnSpc>
              <a:spcBef>
                <a:spcPts val="1070"/>
              </a:spcBef>
            </a:pPr>
            <a:r>
              <a:rPr sz="1600" b="1" u="heavy" spc="-405" dirty="0">
                <a:solidFill>
                  <a:srgbClr val="006FC0"/>
                </a:solidFill>
                <a:uFill>
                  <a:solidFill>
                    <a:srgbClr val="006FC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600" b="1" spc="-5" dirty="0">
                <a:solidFill>
                  <a:srgbClr val="006FC0"/>
                </a:solidFill>
                <a:uFill>
                  <a:solidFill>
                    <a:srgbClr val="006FC0"/>
                  </a:solidFill>
                </a:uFill>
                <a:latin typeface="Comic Sans MS" panose="030F0702030302020204" pitchFamily="66" charset="0"/>
                <a:cs typeface="Carlito"/>
              </a:rPr>
              <a:t>Using </a:t>
            </a:r>
            <a:r>
              <a:rPr sz="1600" b="1" spc="-10" dirty="0">
                <a:solidFill>
                  <a:srgbClr val="006FC0"/>
                </a:solidFill>
                <a:uFill>
                  <a:solidFill>
                    <a:srgbClr val="006FC0"/>
                  </a:solidFill>
                </a:uFill>
                <a:latin typeface="Comic Sans MS" panose="030F0702030302020204" pitchFamily="66" charset="0"/>
                <a:cs typeface="Carlito"/>
              </a:rPr>
              <a:t>quantities </a:t>
            </a:r>
            <a:r>
              <a:rPr sz="1600" b="1" spc="-5" dirty="0">
                <a:solidFill>
                  <a:srgbClr val="006FC0"/>
                </a:solidFill>
                <a:uFill>
                  <a:solidFill>
                    <a:srgbClr val="006FC0"/>
                  </a:solidFill>
                </a:uFill>
                <a:latin typeface="Comic Sans MS" panose="030F0702030302020204" pitchFamily="66" charset="0"/>
                <a:cs typeface="Carlito"/>
              </a:rPr>
              <a:t>and objects</a:t>
            </a:r>
            <a:r>
              <a:rPr sz="1600" b="1" spc="-5" dirty="0">
                <a:solidFill>
                  <a:srgbClr val="006FC0"/>
                </a:solidFill>
                <a:latin typeface="Comic Sans MS" panose="030F0702030302020204" pitchFamily="66" charset="0"/>
                <a:cs typeface="Carlito"/>
              </a:rPr>
              <a:t>, </a:t>
            </a:r>
            <a:r>
              <a:rPr lang="en-GB" sz="1600" b="1" spc="-10" dirty="0">
                <a:solidFill>
                  <a:srgbClr val="006FC0"/>
                </a:solidFill>
                <a:latin typeface="Comic Sans MS" panose="030F0702030302020204" pitchFamily="66" charset="0"/>
                <a:cs typeface="Carlito"/>
              </a:rPr>
              <a:t>children </a:t>
            </a:r>
            <a:r>
              <a:rPr sz="1600" b="1" spc="-5" dirty="0">
                <a:solidFill>
                  <a:srgbClr val="006FC0"/>
                </a:solidFill>
                <a:latin typeface="Comic Sans MS" panose="030F0702030302020204" pitchFamily="66" charset="0"/>
                <a:cs typeface="Carlito"/>
              </a:rPr>
              <a:t>add and </a:t>
            </a:r>
            <a:r>
              <a:rPr sz="1600" b="1" spc="-10" dirty="0">
                <a:solidFill>
                  <a:srgbClr val="006FC0"/>
                </a:solidFill>
                <a:latin typeface="Comic Sans MS" panose="030F0702030302020204" pitchFamily="66" charset="0"/>
                <a:cs typeface="Carlito"/>
              </a:rPr>
              <a:t>subtract two </a:t>
            </a:r>
            <a:r>
              <a:rPr sz="1600" b="1" dirty="0">
                <a:solidFill>
                  <a:srgbClr val="006FC0"/>
                </a:solidFill>
                <a:latin typeface="Comic Sans MS" panose="030F0702030302020204" pitchFamily="66" charset="0"/>
                <a:cs typeface="Carlito"/>
              </a:rPr>
              <a:t>single-digit </a:t>
            </a:r>
            <a:r>
              <a:rPr sz="1600" b="1" spc="-10" dirty="0">
                <a:solidFill>
                  <a:srgbClr val="006FC0"/>
                </a:solidFill>
                <a:latin typeface="Comic Sans MS" panose="030F0702030302020204" pitchFamily="66" charset="0"/>
                <a:cs typeface="Carlito"/>
              </a:rPr>
              <a:t>numbers </a:t>
            </a:r>
            <a:r>
              <a:rPr sz="1600" b="1" spc="-5" dirty="0">
                <a:solidFill>
                  <a:srgbClr val="006FC0"/>
                </a:solidFill>
                <a:latin typeface="Comic Sans MS" panose="030F0702030302020204" pitchFamily="66" charset="0"/>
                <a:cs typeface="Carlito"/>
              </a:rPr>
              <a:t>and </a:t>
            </a:r>
            <a:r>
              <a:rPr sz="1600" b="1" spc="-10" dirty="0">
                <a:solidFill>
                  <a:srgbClr val="006FC0"/>
                </a:solidFill>
                <a:latin typeface="Comic Sans MS" panose="030F0702030302020204" pitchFamily="66" charset="0"/>
                <a:cs typeface="Carlito"/>
              </a:rPr>
              <a:t>count </a:t>
            </a:r>
            <a:r>
              <a:rPr sz="1600" b="1" spc="-5" dirty="0">
                <a:solidFill>
                  <a:srgbClr val="006FC0"/>
                </a:solidFill>
                <a:latin typeface="Comic Sans MS" panose="030F0702030302020204" pitchFamily="66" charset="0"/>
                <a:cs typeface="Carlito"/>
              </a:rPr>
              <a:t>on or back </a:t>
            </a:r>
            <a:r>
              <a:rPr sz="1600" b="1" spc="-10" dirty="0">
                <a:solidFill>
                  <a:srgbClr val="006FC0"/>
                </a:solidFill>
                <a:latin typeface="Comic Sans MS" panose="030F0702030302020204" pitchFamily="66" charset="0"/>
                <a:cs typeface="Carlito"/>
              </a:rPr>
              <a:t>to find the </a:t>
            </a:r>
            <a:r>
              <a:rPr sz="1600" b="1" spc="-30" dirty="0">
                <a:solidFill>
                  <a:srgbClr val="006FC0"/>
                </a:solidFill>
                <a:latin typeface="Comic Sans MS" panose="030F0702030302020204" pitchFamily="66" charset="0"/>
                <a:cs typeface="Carlito"/>
              </a:rPr>
              <a:t>answer.</a:t>
            </a:r>
            <a:r>
              <a:rPr sz="1600" b="1" spc="-30" dirty="0">
                <a:solidFill>
                  <a:srgbClr val="006FC0"/>
                </a:solidFill>
                <a:uFill>
                  <a:solidFill>
                    <a:srgbClr val="006FC0"/>
                  </a:solidFill>
                </a:uFill>
                <a:latin typeface="Comic Sans MS" panose="030F0702030302020204" pitchFamily="66" charset="0"/>
                <a:cs typeface="Carlito"/>
              </a:rPr>
              <a:t> </a:t>
            </a:r>
            <a:r>
              <a:rPr sz="1600" b="1" spc="-10" dirty="0">
                <a:solidFill>
                  <a:srgbClr val="006FC0"/>
                </a:solidFill>
                <a:uFill>
                  <a:solidFill>
                    <a:srgbClr val="006FC0"/>
                  </a:solidFill>
                </a:uFill>
                <a:latin typeface="Comic Sans MS" panose="030F0702030302020204" pitchFamily="66" charset="0"/>
                <a:cs typeface="Carlito"/>
              </a:rPr>
              <a:t>The</a:t>
            </a:r>
            <a:r>
              <a:rPr lang="en-GB" sz="1600" b="1" spc="-10" dirty="0">
                <a:solidFill>
                  <a:srgbClr val="006FC0"/>
                </a:solidFill>
                <a:uFill>
                  <a:solidFill>
                    <a:srgbClr val="006FC0"/>
                  </a:solidFill>
                </a:uFill>
                <a:latin typeface="Comic Sans MS" panose="030F0702030302020204" pitchFamily="66" charset="0"/>
                <a:cs typeface="Carlito"/>
              </a:rPr>
              <a:t> children</a:t>
            </a:r>
            <a:r>
              <a:rPr sz="1600" b="1" spc="-10" dirty="0">
                <a:solidFill>
                  <a:srgbClr val="006FC0"/>
                </a:solidFill>
                <a:uFill>
                  <a:solidFill>
                    <a:srgbClr val="006FC0"/>
                  </a:solidFill>
                </a:uFill>
                <a:latin typeface="Comic Sans MS" panose="030F0702030302020204" pitchFamily="66" charset="0"/>
                <a:cs typeface="Carlito"/>
              </a:rPr>
              <a:t> </a:t>
            </a:r>
            <a:r>
              <a:rPr sz="1600" b="1" spc="-5" dirty="0">
                <a:solidFill>
                  <a:srgbClr val="006FC0"/>
                </a:solidFill>
                <a:uFill>
                  <a:solidFill>
                    <a:srgbClr val="006FC0"/>
                  </a:solidFill>
                </a:uFill>
                <a:latin typeface="Comic Sans MS" panose="030F0702030302020204" pitchFamily="66" charset="0"/>
                <a:cs typeface="Carlito"/>
              </a:rPr>
              <a:t>solve problems, including </a:t>
            </a:r>
            <a:r>
              <a:rPr sz="1600" b="1" dirty="0">
                <a:solidFill>
                  <a:srgbClr val="006FC0"/>
                </a:solidFill>
                <a:uFill>
                  <a:solidFill>
                    <a:srgbClr val="006FC0"/>
                  </a:solidFill>
                </a:uFill>
                <a:latin typeface="Comic Sans MS" panose="030F0702030302020204" pitchFamily="66" charset="0"/>
                <a:cs typeface="Carlito"/>
              </a:rPr>
              <a:t>doubling, </a:t>
            </a:r>
            <a:r>
              <a:rPr sz="1600" b="1" spc="-5" dirty="0">
                <a:solidFill>
                  <a:srgbClr val="006FC0"/>
                </a:solidFill>
                <a:uFill>
                  <a:solidFill>
                    <a:srgbClr val="006FC0"/>
                  </a:solidFill>
                </a:uFill>
                <a:latin typeface="Comic Sans MS" panose="030F0702030302020204" pitchFamily="66" charset="0"/>
                <a:cs typeface="Carlito"/>
              </a:rPr>
              <a:t>halving and</a:t>
            </a:r>
            <a:r>
              <a:rPr sz="1600" b="1" spc="40" dirty="0">
                <a:solidFill>
                  <a:srgbClr val="006FC0"/>
                </a:solidFill>
                <a:uFill>
                  <a:solidFill>
                    <a:srgbClr val="006FC0"/>
                  </a:solidFill>
                </a:uFill>
                <a:latin typeface="Comic Sans MS" panose="030F0702030302020204" pitchFamily="66" charset="0"/>
                <a:cs typeface="Carlito"/>
              </a:rPr>
              <a:t> </a:t>
            </a:r>
            <a:r>
              <a:rPr sz="1600" b="1" dirty="0">
                <a:solidFill>
                  <a:srgbClr val="006FC0"/>
                </a:solidFill>
                <a:uFill>
                  <a:solidFill>
                    <a:srgbClr val="006FC0"/>
                  </a:solidFill>
                </a:uFill>
                <a:latin typeface="Comic Sans MS" panose="030F0702030302020204" pitchFamily="66" charset="0"/>
                <a:cs typeface="Carlito"/>
              </a:rPr>
              <a:t>sharing.</a:t>
            </a:r>
            <a:endParaRPr sz="1600" b="1" dirty="0">
              <a:latin typeface="Comic Sans MS" panose="030F0702030302020204" pitchFamily="66" charset="0"/>
              <a:cs typeface="Carlito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4555429" y="3828257"/>
            <a:ext cx="982978" cy="960555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6506620" y="3562387"/>
            <a:ext cx="152412" cy="58526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4240910" y="1938987"/>
            <a:ext cx="915572" cy="91546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5822696" y="1926412"/>
            <a:ext cx="1241814" cy="928025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7829682" y="1898071"/>
            <a:ext cx="1763638" cy="897059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 txBox="1"/>
          <p:nvPr/>
        </p:nvSpPr>
        <p:spPr>
          <a:xfrm>
            <a:off x="613638" y="5229225"/>
            <a:ext cx="3007056" cy="1097865"/>
          </a:xfrm>
          <a:prstGeom prst="rect">
            <a:avLst/>
          </a:prstGeom>
        </p:spPr>
        <p:txBody>
          <a:bodyPr vert="horz" wrap="square" lIns="0" tIns="8890" rIns="0" bIns="0" rtlCol="0">
            <a:spAutoFit/>
          </a:bodyPr>
          <a:lstStyle/>
          <a:p>
            <a:pPr marL="12065" marR="5080" indent="-1905">
              <a:lnSpc>
                <a:spcPct val="102000"/>
              </a:lnSpc>
              <a:spcBef>
                <a:spcPts val="70"/>
              </a:spcBef>
            </a:pPr>
            <a:r>
              <a:rPr sz="1400" spc="-5" dirty="0">
                <a:solidFill>
                  <a:srgbClr val="6600CC"/>
                </a:solidFill>
                <a:latin typeface="Comic Sans MS" panose="030F0702030302020204" pitchFamily="66" charset="0"/>
                <a:cs typeface="Carlito"/>
              </a:rPr>
              <a:t>Children </a:t>
            </a:r>
            <a:r>
              <a:rPr sz="1400" dirty="0">
                <a:solidFill>
                  <a:srgbClr val="6600CC"/>
                </a:solidFill>
                <a:latin typeface="Comic Sans MS" panose="030F0702030302020204" pitchFamily="66" charset="0"/>
                <a:cs typeface="Carlito"/>
              </a:rPr>
              <a:t>learn </a:t>
            </a:r>
            <a:r>
              <a:rPr sz="1400" spc="-5" dirty="0">
                <a:solidFill>
                  <a:srgbClr val="6600CC"/>
                </a:solidFill>
                <a:latin typeface="Comic Sans MS" panose="030F0702030302020204" pitchFamily="66" charset="0"/>
                <a:cs typeface="Carlito"/>
              </a:rPr>
              <a:t>how </a:t>
            </a:r>
            <a:r>
              <a:rPr sz="1400" spc="-15" dirty="0">
                <a:solidFill>
                  <a:srgbClr val="6600CC"/>
                </a:solidFill>
                <a:latin typeface="Comic Sans MS" panose="030F0702030302020204" pitchFamily="66" charset="0"/>
                <a:cs typeface="Carlito"/>
              </a:rPr>
              <a:t>to </a:t>
            </a:r>
            <a:r>
              <a:rPr sz="1400" spc="-10" dirty="0">
                <a:solidFill>
                  <a:srgbClr val="6600CC"/>
                </a:solidFill>
                <a:latin typeface="Comic Sans MS" panose="030F0702030302020204" pitchFamily="66" charset="0"/>
                <a:cs typeface="Carlito"/>
              </a:rPr>
              <a:t>share practically  </a:t>
            </a:r>
            <a:r>
              <a:rPr sz="1400" spc="-5" dirty="0">
                <a:solidFill>
                  <a:srgbClr val="6600CC"/>
                </a:solidFill>
                <a:latin typeface="Comic Sans MS" panose="030F0702030302020204" pitchFamily="66" charset="0"/>
                <a:cs typeface="Carlito"/>
              </a:rPr>
              <a:t>using objects. Children  </a:t>
            </a:r>
            <a:r>
              <a:rPr sz="1400" dirty="0">
                <a:solidFill>
                  <a:srgbClr val="6600CC"/>
                </a:solidFill>
                <a:latin typeface="Comic Sans MS" panose="030F0702030302020204" pitchFamily="66" charset="0"/>
                <a:cs typeface="Carlito"/>
              </a:rPr>
              <a:t>will </a:t>
            </a:r>
            <a:r>
              <a:rPr sz="1400" spc="-5" dirty="0">
                <a:solidFill>
                  <a:srgbClr val="6600CC"/>
                </a:solidFill>
                <a:latin typeface="Comic Sans MS" panose="030F0702030302020204" pitchFamily="66" charset="0"/>
                <a:cs typeface="Carlito"/>
              </a:rPr>
              <a:t>check </a:t>
            </a:r>
            <a:r>
              <a:rPr sz="1400" dirty="0">
                <a:solidFill>
                  <a:srgbClr val="6600CC"/>
                </a:solidFill>
                <a:latin typeface="Comic Sans MS" panose="030F0702030302020204" pitchFamily="66" charset="0"/>
                <a:cs typeface="Carlito"/>
              </a:rPr>
              <a:t>it is </a:t>
            </a:r>
            <a:r>
              <a:rPr sz="1400" spc="-5" dirty="0">
                <a:solidFill>
                  <a:srgbClr val="6600CC"/>
                </a:solidFill>
                <a:latin typeface="Comic Sans MS" panose="030F0702030302020204" pitchFamily="66" charset="0"/>
                <a:cs typeface="Carlito"/>
              </a:rPr>
              <a:t>fair and that they </a:t>
            </a:r>
            <a:r>
              <a:rPr sz="1400" dirty="0">
                <a:solidFill>
                  <a:srgbClr val="6600CC"/>
                </a:solidFill>
                <a:latin typeface="Comic Sans MS" panose="030F0702030302020204" pitchFamily="66" charset="0"/>
                <a:cs typeface="Carlito"/>
              </a:rPr>
              <a:t>all</a:t>
            </a:r>
            <a:r>
              <a:rPr sz="1400" spc="-65" dirty="0">
                <a:solidFill>
                  <a:srgbClr val="6600CC"/>
                </a:solidFill>
                <a:latin typeface="Comic Sans MS" panose="030F0702030302020204" pitchFamily="66" charset="0"/>
                <a:cs typeface="Carlito"/>
              </a:rPr>
              <a:t> </a:t>
            </a:r>
            <a:r>
              <a:rPr sz="1400" spc="-15" dirty="0">
                <a:solidFill>
                  <a:srgbClr val="6600CC"/>
                </a:solidFill>
                <a:latin typeface="Comic Sans MS" panose="030F0702030302020204" pitchFamily="66" charset="0"/>
                <a:cs typeface="Carlito"/>
              </a:rPr>
              <a:t>have  </a:t>
            </a:r>
            <a:r>
              <a:rPr sz="1400" spc="-5" dirty="0">
                <a:solidFill>
                  <a:srgbClr val="6600CC"/>
                </a:solidFill>
                <a:latin typeface="Comic Sans MS" panose="030F0702030302020204" pitchFamily="66" charset="0"/>
                <a:cs typeface="Carlito"/>
              </a:rPr>
              <a:t>the same amount </a:t>
            </a:r>
            <a:r>
              <a:rPr sz="1400" dirty="0">
                <a:solidFill>
                  <a:srgbClr val="6600CC"/>
                </a:solidFill>
                <a:latin typeface="Comic Sans MS" panose="030F0702030302020204" pitchFamily="66" charset="0"/>
                <a:cs typeface="Carlito"/>
              </a:rPr>
              <a:t>(early</a:t>
            </a:r>
            <a:r>
              <a:rPr sz="1400" spc="-30" dirty="0">
                <a:solidFill>
                  <a:srgbClr val="6600CC"/>
                </a:solidFill>
                <a:latin typeface="Comic Sans MS" panose="030F0702030302020204" pitchFamily="66" charset="0"/>
                <a:cs typeface="Carlito"/>
              </a:rPr>
              <a:t> </a:t>
            </a:r>
            <a:r>
              <a:rPr sz="1400" spc="-5" dirty="0">
                <a:solidFill>
                  <a:srgbClr val="6600CC"/>
                </a:solidFill>
                <a:latin typeface="Comic Sans MS" panose="030F0702030302020204" pitchFamily="66" charset="0"/>
                <a:cs typeface="Carlito"/>
              </a:rPr>
              <a:t>division).</a:t>
            </a:r>
            <a:endParaRPr sz="1400" dirty="0">
              <a:latin typeface="Comic Sans MS" panose="030F0702030302020204" pitchFamily="66" charset="0"/>
              <a:cs typeface="Carlito"/>
            </a:endParaRPr>
          </a:p>
        </p:txBody>
      </p:sp>
      <p:grpSp>
        <p:nvGrpSpPr>
          <p:cNvPr id="15" name="object 15"/>
          <p:cNvGrpSpPr/>
          <p:nvPr/>
        </p:nvGrpSpPr>
        <p:grpSpPr>
          <a:xfrm>
            <a:off x="548830" y="2884783"/>
            <a:ext cx="3159760" cy="2167890"/>
            <a:chOff x="537413" y="2407539"/>
            <a:chExt cx="3159760" cy="2167890"/>
          </a:xfrm>
        </p:grpSpPr>
        <p:sp>
          <p:nvSpPr>
            <p:cNvPr id="16" name="object 16"/>
            <p:cNvSpPr/>
            <p:nvPr/>
          </p:nvSpPr>
          <p:spPr>
            <a:xfrm>
              <a:off x="537413" y="2407539"/>
              <a:ext cx="3159506" cy="2167509"/>
            </a:xfrm>
            <a:prstGeom prst="rect">
              <a:avLst/>
            </a:prstGeom>
            <a:blipFill>
              <a:blip r:embed="rId7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" name="object 17"/>
            <p:cNvSpPr/>
            <p:nvPr/>
          </p:nvSpPr>
          <p:spPr>
            <a:xfrm>
              <a:off x="1731518" y="3765296"/>
              <a:ext cx="105410" cy="347345"/>
            </a:xfrm>
            <a:custGeom>
              <a:avLst/>
              <a:gdLst/>
              <a:ahLst/>
              <a:cxnLst/>
              <a:rect l="l" t="t" r="r" b="b"/>
              <a:pathLst>
                <a:path w="105410" h="347345">
                  <a:moveTo>
                    <a:pt x="52450" y="0"/>
                  </a:moveTo>
                  <a:lnTo>
                    <a:pt x="0" y="86740"/>
                  </a:lnTo>
                  <a:lnTo>
                    <a:pt x="26288" y="86740"/>
                  </a:lnTo>
                  <a:lnTo>
                    <a:pt x="26288" y="346837"/>
                  </a:lnTo>
                  <a:lnTo>
                    <a:pt x="78739" y="346837"/>
                  </a:lnTo>
                  <a:lnTo>
                    <a:pt x="78739" y="86740"/>
                  </a:lnTo>
                  <a:lnTo>
                    <a:pt x="105029" y="86740"/>
                  </a:lnTo>
                  <a:lnTo>
                    <a:pt x="52450" y="0"/>
                  </a:lnTo>
                  <a:close/>
                </a:path>
              </a:pathLst>
            </a:custGeom>
            <a:solidFill>
              <a:srgbClr val="5B9BD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" name="object 18"/>
            <p:cNvSpPr/>
            <p:nvPr/>
          </p:nvSpPr>
          <p:spPr>
            <a:xfrm>
              <a:off x="1731518" y="3765296"/>
              <a:ext cx="105410" cy="347345"/>
            </a:xfrm>
            <a:custGeom>
              <a:avLst/>
              <a:gdLst/>
              <a:ahLst/>
              <a:cxnLst/>
              <a:rect l="l" t="t" r="r" b="b"/>
              <a:pathLst>
                <a:path w="105410" h="347345">
                  <a:moveTo>
                    <a:pt x="0" y="86740"/>
                  </a:moveTo>
                  <a:lnTo>
                    <a:pt x="26288" y="86740"/>
                  </a:lnTo>
                  <a:lnTo>
                    <a:pt x="26288" y="346837"/>
                  </a:lnTo>
                  <a:lnTo>
                    <a:pt x="78739" y="346837"/>
                  </a:lnTo>
                  <a:lnTo>
                    <a:pt x="78739" y="86740"/>
                  </a:lnTo>
                  <a:lnTo>
                    <a:pt x="105029" y="86740"/>
                  </a:lnTo>
                  <a:lnTo>
                    <a:pt x="52450" y="0"/>
                  </a:lnTo>
                  <a:lnTo>
                    <a:pt x="0" y="86740"/>
                  </a:lnTo>
                  <a:close/>
                </a:path>
              </a:pathLst>
            </a:custGeom>
            <a:ln w="254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" name="object 19"/>
            <p:cNvSpPr/>
            <p:nvPr/>
          </p:nvSpPr>
          <p:spPr>
            <a:xfrm>
              <a:off x="1212748" y="3795522"/>
              <a:ext cx="105410" cy="347345"/>
            </a:xfrm>
            <a:custGeom>
              <a:avLst/>
              <a:gdLst/>
              <a:ahLst/>
              <a:cxnLst/>
              <a:rect l="l" t="t" r="r" b="b"/>
              <a:pathLst>
                <a:path w="105409" h="347345">
                  <a:moveTo>
                    <a:pt x="52552" y="0"/>
                  </a:moveTo>
                  <a:lnTo>
                    <a:pt x="0" y="86740"/>
                  </a:lnTo>
                  <a:lnTo>
                    <a:pt x="26276" y="86740"/>
                  </a:lnTo>
                  <a:lnTo>
                    <a:pt x="26276" y="346837"/>
                  </a:lnTo>
                  <a:lnTo>
                    <a:pt x="78841" y="346837"/>
                  </a:lnTo>
                  <a:lnTo>
                    <a:pt x="78841" y="86740"/>
                  </a:lnTo>
                  <a:lnTo>
                    <a:pt x="105130" y="86740"/>
                  </a:lnTo>
                  <a:lnTo>
                    <a:pt x="52552" y="0"/>
                  </a:lnTo>
                  <a:close/>
                </a:path>
              </a:pathLst>
            </a:custGeom>
            <a:solidFill>
              <a:srgbClr val="5B9BD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" name="object 20"/>
            <p:cNvSpPr/>
            <p:nvPr/>
          </p:nvSpPr>
          <p:spPr>
            <a:xfrm>
              <a:off x="1212748" y="3795522"/>
              <a:ext cx="105410" cy="347345"/>
            </a:xfrm>
            <a:custGeom>
              <a:avLst/>
              <a:gdLst/>
              <a:ahLst/>
              <a:cxnLst/>
              <a:rect l="l" t="t" r="r" b="b"/>
              <a:pathLst>
                <a:path w="105409" h="347345">
                  <a:moveTo>
                    <a:pt x="0" y="86740"/>
                  </a:moveTo>
                  <a:lnTo>
                    <a:pt x="26276" y="86740"/>
                  </a:lnTo>
                  <a:lnTo>
                    <a:pt x="26276" y="346837"/>
                  </a:lnTo>
                  <a:lnTo>
                    <a:pt x="78841" y="346837"/>
                  </a:lnTo>
                  <a:lnTo>
                    <a:pt x="78841" y="86740"/>
                  </a:lnTo>
                  <a:lnTo>
                    <a:pt x="105130" y="86740"/>
                  </a:lnTo>
                  <a:lnTo>
                    <a:pt x="52552" y="0"/>
                  </a:lnTo>
                  <a:lnTo>
                    <a:pt x="0" y="86740"/>
                  </a:lnTo>
                  <a:close/>
                </a:path>
              </a:pathLst>
            </a:custGeom>
            <a:ln w="254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1" name="object 21"/>
            <p:cNvSpPr/>
            <p:nvPr/>
          </p:nvSpPr>
          <p:spPr>
            <a:xfrm>
              <a:off x="2306955" y="3765296"/>
              <a:ext cx="105410" cy="347345"/>
            </a:xfrm>
            <a:custGeom>
              <a:avLst/>
              <a:gdLst/>
              <a:ahLst/>
              <a:cxnLst/>
              <a:rect l="l" t="t" r="r" b="b"/>
              <a:pathLst>
                <a:path w="105410" h="347345">
                  <a:moveTo>
                    <a:pt x="52450" y="0"/>
                  </a:moveTo>
                  <a:lnTo>
                    <a:pt x="0" y="86740"/>
                  </a:lnTo>
                  <a:lnTo>
                    <a:pt x="26288" y="86740"/>
                  </a:lnTo>
                  <a:lnTo>
                    <a:pt x="26288" y="346837"/>
                  </a:lnTo>
                  <a:lnTo>
                    <a:pt x="78739" y="346837"/>
                  </a:lnTo>
                  <a:lnTo>
                    <a:pt x="78739" y="86740"/>
                  </a:lnTo>
                  <a:lnTo>
                    <a:pt x="105028" y="86740"/>
                  </a:lnTo>
                  <a:lnTo>
                    <a:pt x="52450" y="0"/>
                  </a:lnTo>
                  <a:close/>
                </a:path>
              </a:pathLst>
            </a:custGeom>
            <a:solidFill>
              <a:srgbClr val="5B9BD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" name="object 22"/>
            <p:cNvSpPr/>
            <p:nvPr/>
          </p:nvSpPr>
          <p:spPr>
            <a:xfrm>
              <a:off x="2306955" y="3765296"/>
              <a:ext cx="105410" cy="347345"/>
            </a:xfrm>
            <a:custGeom>
              <a:avLst/>
              <a:gdLst/>
              <a:ahLst/>
              <a:cxnLst/>
              <a:rect l="l" t="t" r="r" b="b"/>
              <a:pathLst>
                <a:path w="105410" h="347345">
                  <a:moveTo>
                    <a:pt x="0" y="86740"/>
                  </a:moveTo>
                  <a:lnTo>
                    <a:pt x="26288" y="86740"/>
                  </a:lnTo>
                  <a:lnTo>
                    <a:pt x="26288" y="346837"/>
                  </a:lnTo>
                  <a:lnTo>
                    <a:pt x="78739" y="346837"/>
                  </a:lnTo>
                  <a:lnTo>
                    <a:pt x="78739" y="86740"/>
                  </a:lnTo>
                  <a:lnTo>
                    <a:pt x="105028" y="86740"/>
                  </a:lnTo>
                  <a:lnTo>
                    <a:pt x="52450" y="0"/>
                  </a:lnTo>
                  <a:lnTo>
                    <a:pt x="0" y="86740"/>
                  </a:lnTo>
                  <a:close/>
                </a:path>
              </a:pathLst>
            </a:custGeom>
            <a:ln w="254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" name="object 23"/>
            <p:cNvSpPr/>
            <p:nvPr/>
          </p:nvSpPr>
          <p:spPr>
            <a:xfrm>
              <a:off x="2873121" y="3765296"/>
              <a:ext cx="105410" cy="347345"/>
            </a:xfrm>
            <a:custGeom>
              <a:avLst/>
              <a:gdLst/>
              <a:ahLst/>
              <a:cxnLst/>
              <a:rect l="l" t="t" r="r" b="b"/>
              <a:pathLst>
                <a:path w="105410" h="347345">
                  <a:moveTo>
                    <a:pt x="52578" y="0"/>
                  </a:moveTo>
                  <a:lnTo>
                    <a:pt x="0" y="86740"/>
                  </a:lnTo>
                  <a:lnTo>
                    <a:pt x="26289" y="86740"/>
                  </a:lnTo>
                  <a:lnTo>
                    <a:pt x="26289" y="346837"/>
                  </a:lnTo>
                  <a:lnTo>
                    <a:pt x="78867" y="346837"/>
                  </a:lnTo>
                  <a:lnTo>
                    <a:pt x="78867" y="86740"/>
                  </a:lnTo>
                  <a:lnTo>
                    <a:pt x="105156" y="86740"/>
                  </a:lnTo>
                  <a:lnTo>
                    <a:pt x="52578" y="0"/>
                  </a:lnTo>
                  <a:close/>
                </a:path>
              </a:pathLst>
            </a:custGeom>
            <a:solidFill>
              <a:srgbClr val="5B9BD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4" name="object 24"/>
            <p:cNvSpPr/>
            <p:nvPr/>
          </p:nvSpPr>
          <p:spPr>
            <a:xfrm>
              <a:off x="2873121" y="3765296"/>
              <a:ext cx="105410" cy="347345"/>
            </a:xfrm>
            <a:custGeom>
              <a:avLst/>
              <a:gdLst/>
              <a:ahLst/>
              <a:cxnLst/>
              <a:rect l="l" t="t" r="r" b="b"/>
              <a:pathLst>
                <a:path w="105410" h="347345">
                  <a:moveTo>
                    <a:pt x="0" y="86740"/>
                  </a:moveTo>
                  <a:lnTo>
                    <a:pt x="26289" y="86740"/>
                  </a:lnTo>
                  <a:lnTo>
                    <a:pt x="26289" y="346837"/>
                  </a:lnTo>
                  <a:lnTo>
                    <a:pt x="78867" y="346837"/>
                  </a:lnTo>
                  <a:lnTo>
                    <a:pt x="78867" y="86740"/>
                  </a:lnTo>
                  <a:lnTo>
                    <a:pt x="105156" y="86740"/>
                  </a:lnTo>
                  <a:lnTo>
                    <a:pt x="52578" y="0"/>
                  </a:lnTo>
                  <a:lnTo>
                    <a:pt x="0" y="86740"/>
                  </a:lnTo>
                  <a:close/>
                </a:path>
              </a:pathLst>
            </a:custGeom>
            <a:ln w="254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5" name="object 25"/>
          <p:cNvSpPr txBox="1"/>
          <p:nvPr/>
        </p:nvSpPr>
        <p:spPr>
          <a:xfrm>
            <a:off x="4448201" y="5204835"/>
            <a:ext cx="5631561" cy="1471493"/>
          </a:xfrm>
          <a:prstGeom prst="rect">
            <a:avLst/>
          </a:prstGeom>
        </p:spPr>
        <p:txBody>
          <a:bodyPr vert="horz" wrap="square" lIns="0" tIns="8890" rIns="0" bIns="0" rtlCol="0">
            <a:spAutoFit/>
          </a:bodyPr>
          <a:lstStyle/>
          <a:p>
            <a:pPr marL="12700" marR="5080" indent="-635">
              <a:lnSpc>
                <a:spcPct val="102000"/>
              </a:lnSpc>
              <a:spcBef>
                <a:spcPts val="70"/>
              </a:spcBef>
            </a:pPr>
            <a:r>
              <a:rPr sz="1400" spc="-5" dirty="0">
                <a:solidFill>
                  <a:srgbClr val="6600CC"/>
                </a:solidFill>
                <a:latin typeface="Comic Sans MS" panose="030F0702030302020204" pitchFamily="66" charset="0"/>
                <a:cs typeface="Carlito"/>
              </a:rPr>
              <a:t>Children </a:t>
            </a:r>
            <a:r>
              <a:rPr sz="1400" dirty="0">
                <a:solidFill>
                  <a:srgbClr val="6600CC"/>
                </a:solidFill>
                <a:latin typeface="Comic Sans MS" panose="030F0702030302020204" pitchFamily="66" charset="0"/>
                <a:cs typeface="Carlito"/>
              </a:rPr>
              <a:t>will </a:t>
            </a:r>
            <a:r>
              <a:rPr sz="1400" spc="-15" dirty="0">
                <a:solidFill>
                  <a:srgbClr val="6600CC"/>
                </a:solidFill>
                <a:latin typeface="Comic Sans MS" panose="030F0702030302020204" pitchFamily="66" charset="0"/>
                <a:cs typeface="Carlito"/>
              </a:rPr>
              <a:t>have </a:t>
            </a:r>
            <a:r>
              <a:rPr sz="1400" spc="-5" dirty="0">
                <a:solidFill>
                  <a:srgbClr val="6600CC"/>
                </a:solidFill>
                <a:latin typeface="Comic Sans MS" panose="030F0702030302020204" pitchFamily="66" charset="0"/>
                <a:cs typeface="Carlito"/>
              </a:rPr>
              <a:t>experiences </a:t>
            </a:r>
            <a:r>
              <a:rPr sz="1400" dirty="0">
                <a:solidFill>
                  <a:srgbClr val="6600CC"/>
                </a:solidFill>
                <a:latin typeface="Comic Sans MS" panose="030F0702030302020204" pitchFamily="66" charset="0"/>
                <a:cs typeface="Arial"/>
              </a:rPr>
              <a:t>‘</a:t>
            </a:r>
            <a:r>
              <a:rPr sz="1400" dirty="0">
                <a:solidFill>
                  <a:srgbClr val="6600CC"/>
                </a:solidFill>
                <a:latin typeface="Comic Sans MS" panose="030F0702030302020204" pitchFamily="66" charset="0"/>
                <a:cs typeface="Carlito"/>
              </a:rPr>
              <a:t>fractions</a:t>
            </a:r>
            <a:r>
              <a:rPr sz="1400" dirty="0">
                <a:solidFill>
                  <a:srgbClr val="6600CC"/>
                </a:solidFill>
                <a:latin typeface="Comic Sans MS" panose="030F0702030302020204" pitchFamily="66" charset="0"/>
                <a:cs typeface="Arial"/>
              </a:rPr>
              <a:t>’ </a:t>
            </a:r>
            <a:r>
              <a:rPr sz="1400" dirty="0">
                <a:solidFill>
                  <a:srgbClr val="6600CC"/>
                </a:solidFill>
                <a:latin typeface="Comic Sans MS" panose="030F0702030302020204" pitchFamily="66" charset="0"/>
                <a:cs typeface="Carlito"/>
              </a:rPr>
              <a:t>in a  </a:t>
            </a:r>
            <a:r>
              <a:rPr sz="1400" spc="-10" dirty="0">
                <a:solidFill>
                  <a:srgbClr val="6600CC"/>
                </a:solidFill>
                <a:latin typeface="Comic Sans MS" panose="030F0702030302020204" pitchFamily="66" charset="0"/>
                <a:cs typeface="Carlito"/>
              </a:rPr>
              <a:t>practical </a:t>
            </a:r>
            <a:r>
              <a:rPr sz="1400" spc="-35" dirty="0">
                <a:solidFill>
                  <a:srgbClr val="6600CC"/>
                </a:solidFill>
                <a:latin typeface="Comic Sans MS" panose="030F0702030302020204" pitchFamily="66" charset="0"/>
                <a:cs typeface="Carlito"/>
              </a:rPr>
              <a:t>way.</a:t>
            </a:r>
            <a:r>
              <a:rPr lang="en-GB" sz="1400" spc="-35" dirty="0">
                <a:solidFill>
                  <a:srgbClr val="6600CC"/>
                </a:solidFill>
                <a:latin typeface="Comic Sans MS" panose="030F0702030302020204" pitchFamily="66" charset="0"/>
                <a:cs typeface="Carlito"/>
              </a:rPr>
              <a:t> The language used will include:</a:t>
            </a:r>
            <a:r>
              <a:rPr lang="en-GB" sz="1400" dirty="0">
                <a:solidFill>
                  <a:srgbClr val="6600CC"/>
                </a:solidFill>
                <a:latin typeface="Comic Sans MS" panose="030F0702030302020204" pitchFamily="66" charset="0"/>
                <a:cs typeface="Carlito"/>
              </a:rPr>
              <a:t> </a:t>
            </a:r>
            <a:r>
              <a:rPr lang="en-GB" sz="1400" spc="-5" dirty="0">
                <a:solidFill>
                  <a:srgbClr val="6600CC"/>
                </a:solidFill>
                <a:latin typeface="Comic Sans MS" panose="030F0702030302020204" pitchFamily="66" charset="0"/>
                <a:cs typeface="Carlito"/>
              </a:rPr>
              <a:t>one  </a:t>
            </a:r>
            <a:r>
              <a:rPr lang="en-GB" sz="1400" spc="-20" dirty="0">
                <a:solidFill>
                  <a:srgbClr val="6600CC"/>
                </a:solidFill>
                <a:latin typeface="Comic Sans MS" panose="030F0702030302020204" pitchFamily="66" charset="0"/>
                <a:cs typeface="Carlito"/>
              </a:rPr>
              <a:t>half, </a:t>
            </a:r>
            <a:r>
              <a:rPr lang="en-GB" sz="1400" spc="-5" dirty="0">
                <a:solidFill>
                  <a:srgbClr val="6600CC"/>
                </a:solidFill>
                <a:latin typeface="Comic Sans MS" panose="030F0702030302020204" pitchFamily="66" charset="0"/>
                <a:cs typeface="Carlito"/>
              </a:rPr>
              <a:t>halves</a:t>
            </a:r>
            <a:r>
              <a:rPr sz="1400" spc="-5" dirty="0">
                <a:solidFill>
                  <a:srgbClr val="6600CC"/>
                </a:solidFill>
                <a:latin typeface="Comic Sans MS" panose="030F0702030302020204" pitchFamily="66" charset="0"/>
                <a:cs typeface="Carlito"/>
              </a:rPr>
              <a:t>, equal, two parts, </a:t>
            </a:r>
            <a:r>
              <a:rPr sz="1400" spc="-20" dirty="0">
                <a:solidFill>
                  <a:srgbClr val="6600CC"/>
                </a:solidFill>
                <a:latin typeface="Comic Sans MS" panose="030F0702030302020204" pitchFamily="66" charset="0"/>
                <a:cs typeface="Carlito"/>
              </a:rPr>
              <a:t>quarter, </a:t>
            </a:r>
            <a:r>
              <a:rPr sz="1400" spc="-10" dirty="0">
                <a:solidFill>
                  <a:srgbClr val="6600CC"/>
                </a:solidFill>
                <a:latin typeface="Comic Sans MS" panose="030F0702030302020204" pitchFamily="66" charset="0"/>
                <a:cs typeface="Carlito"/>
              </a:rPr>
              <a:t>four </a:t>
            </a:r>
            <a:r>
              <a:rPr sz="1400" spc="-5" dirty="0">
                <a:solidFill>
                  <a:srgbClr val="6600CC"/>
                </a:solidFill>
                <a:latin typeface="Comic Sans MS" panose="030F0702030302020204" pitchFamily="66" charset="0"/>
                <a:cs typeface="Carlito"/>
              </a:rPr>
              <a:t>parts</a:t>
            </a:r>
            <a:r>
              <a:rPr lang="en-GB" sz="1400" spc="-5" dirty="0">
                <a:solidFill>
                  <a:srgbClr val="6600CC"/>
                </a:solidFill>
                <a:latin typeface="Comic Sans MS" panose="030F0702030302020204" pitchFamily="66" charset="0"/>
                <a:cs typeface="Carlito"/>
              </a:rPr>
              <a:t>,</a:t>
            </a:r>
            <a:r>
              <a:rPr sz="1400" dirty="0">
                <a:solidFill>
                  <a:srgbClr val="6600CC"/>
                </a:solidFill>
                <a:latin typeface="Comic Sans MS" panose="030F0702030302020204" pitchFamily="66" charset="0"/>
                <a:cs typeface="Carlito"/>
              </a:rPr>
              <a:t> </a:t>
            </a:r>
            <a:r>
              <a:rPr sz="1400" spc="-10" dirty="0">
                <a:solidFill>
                  <a:srgbClr val="6600CC"/>
                </a:solidFill>
                <a:latin typeface="Comic Sans MS" panose="030F0702030302020204" pitchFamily="66" charset="0"/>
                <a:cs typeface="Carlito"/>
              </a:rPr>
              <a:t>share, </a:t>
            </a:r>
            <a:r>
              <a:rPr sz="1400" dirty="0">
                <a:solidFill>
                  <a:srgbClr val="6600CC"/>
                </a:solidFill>
                <a:latin typeface="Comic Sans MS" panose="030F0702030302020204" pitchFamily="66" charset="0"/>
                <a:cs typeface="Carlito"/>
              </a:rPr>
              <a:t>whole,</a:t>
            </a:r>
            <a:r>
              <a:rPr sz="1400" spc="-15" dirty="0">
                <a:solidFill>
                  <a:srgbClr val="6600CC"/>
                </a:solidFill>
                <a:latin typeface="Comic Sans MS" panose="030F0702030302020204" pitchFamily="66" charset="0"/>
                <a:cs typeface="Carlito"/>
              </a:rPr>
              <a:t> </a:t>
            </a:r>
            <a:r>
              <a:rPr sz="1400" spc="-5" dirty="0">
                <a:solidFill>
                  <a:srgbClr val="6600CC"/>
                </a:solidFill>
                <a:latin typeface="Comic Sans MS" panose="030F0702030302020204" pitchFamily="66" charset="0"/>
                <a:cs typeface="Carlito"/>
              </a:rPr>
              <a:t>split</a:t>
            </a:r>
            <a:r>
              <a:rPr lang="en-GB" sz="1400" spc="-5" dirty="0">
                <a:solidFill>
                  <a:srgbClr val="6600CC"/>
                </a:solidFill>
                <a:latin typeface="Comic Sans MS" panose="030F0702030302020204" pitchFamily="66" charset="0"/>
                <a:cs typeface="Carlito"/>
              </a:rPr>
              <a:t>.</a:t>
            </a:r>
            <a:endParaRPr lang="en-GB" sz="1400" spc="-5" dirty="0">
              <a:latin typeface="Comic Sans MS" panose="030F0702030302020204" pitchFamily="66" charset="0"/>
              <a:cs typeface="Carlito"/>
            </a:endParaRPr>
          </a:p>
          <a:p>
            <a:pPr marL="79375" marR="71120">
              <a:lnSpc>
                <a:spcPct val="101899"/>
              </a:lnSpc>
              <a:spcBef>
                <a:spcPts val="590"/>
              </a:spcBef>
            </a:pPr>
            <a:endParaRPr lang="en-GB" sz="1400" spc="-5" dirty="0">
              <a:solidFill>
                <a:srgbClr val="6600CC"/>
              </a:solidFill>
              <a:latin typeface="Comic Sans MS" panose="030F0702030302020204" pitchFamily="66" charset="0"/>
              <a:cs typeface="Carlito"/>
            </a:endParaRPr>
          </a:p>
          <a:p>
            <a:pPr marL="79375" marR="71120">
              <a:lnSpc>
                <a:spcPct val="101899"/>
              </a:lnSpc>
              <a:spcBef>
                <a:spcPts val="590"/>
              </a:spcBef>
            </a:pPr>
            <a:r>
              <a:rPr lang="en-GB" sz="1400" spc="-5" dirty="0">
                <a:solidFill>
                  <a:srgbClr val="6600CC"/>
                </a:solidFill>
                <a:latin typeface="Comic Sans MS" panose="030F0702030302020204" pitchFamily="66" charset="0"/>
                <a:cs typeface="Carlito"/>
              </a:rPr>
              <a:t>Children</a:t>
            </a:r>
            <a:r>
              <a:rPr sz="1400" spc="-5" dirty="0">
                <a:solidFill>
                  <a:srgbClr val="6600CC"/>
                </a:solidFill>
                <a:latin typeface="Comic Sans MS" panose="030F0702030302020204" pitchFamily="66" charset="0"/>
                <a:cs typeface="Carlito"/>
              </a:rPr>
              <a:t> </a:t>
            </a:r>
            <a:r>
              <a:rPr sz="1400" dirty="0">
                <a:solidFill>
                  <a:srgbClr val="6600CC"/>
                </a:solidFill>
                <a:latin typeface="Comic Sans MS" panose="030F0702030302020204" pitchFamily="66" charset="0"/>
                <a:cs typeface="Carlito"/>
              </a:rPr>
              <a:t>will </a:t>
            </a:r>
            <a:r>
              <a:rPr sz="1400" spc="-5" dirty="0">
                <a:solidFill>
                  <a:srgbClr val="6600CC"/>
                </a:solidFill>
                <a:latin typeface="Comic Sans MS" panose="030F0702030302020204" pitchFamily="66" charset="0"/>
                <a:cs typeface="Carlito"/>
              </a:rPr>
              <a:t>use </a:t>
            </a:r>
            <a:r>
              <a:rPr sz="1400" spc="-10" dirty="0">
                <a:solidFill>
                  <a:srgbClr val="6600CC"/>
                </a:solidFill>
                <a:latin typeface="Comic Sans MS" panose="030F0702030302020204" pitchFamily="66" charset="0"/>
                <a:cs typeface="Carlito"/>
              </a:rPr>
              <a:t>practical </a:t>
            </a:r>
            <a:r>
              <a:rPr sz="1400" spc="-5" dirty="0">
                <a:solidFill>
                  <a:srgbClr val="6600CC"/>
                </a:solidFill>
                <a:latin typeface="Comic Sans MS" panose="030F0702030302020204" pitchFamily="66" charset="0"/>
                <a:cs typeface="Carlito"/>
              </a:rPr>
              <a:t>objects </a:t>
            </a:r>
            <a:r>
              <a:rPr sz="1400" spc="-10" dirty="0">
                <a:solidFill>
                  <a:srgbClr val="6600CC"/>
                </a:solidFill>
                <a:latin typeface="Comic Sans MS" panose="030F0702030302020204" pitchFamily="66" charset="0"/>
                <a:cs typeface="Carlito"/>
              </a:rPr>
              <a:t>to </a:t>
            </a:r>
            <a:r>
              <a:rPr sz="1400" spc="-5" dirty="0">
                <a:solidFill>
                  <a:srgbClr val="6600CC"/>
                </a:solidFill>
                <a:latin typeface="Comic Sans MS" panose="030F0702030302020204" pitchFamily="66" charset="0"/>
                <a:cs typeface="Carlito"/>
              </a:rPr>
              <a:t>develop their  knowledge and </a:t>
            </a:r>
            <a:r>
              <a:rPr sz="1400" spc="-10" dirty="0">
                <a:solidFill>
                  <a:srgbClr val="6600CC"/>
                </a:solidFill>
                <a:latin typeface="Comic Sans MS" panose="030F0702030302020204" pitchFamily="66" charset="0"/>
                <a:cs typeface="Carlito"/>
              </a:rPr>
              <a:t>awareness</a:t>
            </a:r>
            <a:r>
              <a:rPr lang="en-GB" sz="1400" spc="-10" dirty="0">
                <a:solidFill>
                  <a:srgbClr val="6600CC"/>
                </a:solidFill>
                <a:latin typeface="Comic Sans MS" panose="030F0702030302020204" pitchFamily="66" charset="0"/>
                <a:cs typeface="Carlito"/>
              </a:rPr>
              <a:t> including some </a:t>
            </a:r>
            <a:r>
              <a:rPr sz="1400" spc="-5" dirty="0">
                <a:solidFill>
                  <a:srgbClr val="6600CC"/>
                </a:solidFill>
                <a:latin typeface="Comic Sans MS" panose="030F0702030302020204" pitchFamily="66" charset="0"/>
                <a:cs typeface="Carlito"/>
              </a:rPr>
              <a:t>pictorial </a:t>
            </a:r>
            <a:r>
              <a:rPr sz="1400" spc="-10" dirty="0">
                <a:solidFill>
                  <a:srgbClr val="6600CC"/>
                </a:solidFill>
                <a:latin typeface="Comic Sans MS" panose="030F0702030302020204" pitchFamily="66" charset="0"/>
                <a:cs typeface="Carlito"/>
              </a:rPr>
              <a:t>prompts</a:t>
            </a:r>
            <a:r>
              <a:rPr lang="en-GB" sz="1400" spc="-10" dirty="0">
                <a:solidFill>
                  <a:srgbClr val="6600CC"/>
                </a:solidFill>
                <a:latin typeface="Comic Sans MS" panose="030F0702030302020204" pitchFamily="66" charset="0"/>
                <a:cs typeface="Carlito"/>
              </a:rPr>
              <a:t>.</a:t>
            </a:r>
            <a:endParaRPr sz="1400" dirty="0">
              <a:latin typeface="Comic Sans MS" panose="030F0702030302020204" pitchFamily="66" charset="0"/>
              <a:cs typeface="Carlito"/>
            </a:endParaRPr>
          </a:p>
        </p:txBody>
      </p:sp>
      <p:sp>
        <p:nvSpPr>
          <p:cNvPr id="26" name="object 26"/>
          <p:cNvSpPr/>
          <p:nvPr/>
        </p:nvSpPr>
        <p:spPr>
          <a:xfrm>
            <a:off x="8224513" y="3137682"/>
            <a:ext cx="973975" cy="1495425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 txBox="1"/>
          <p:nvPr/>
        </p:nvSpPr>
        <p:spPr>
          <a:xfrm>
            <a:off x="10096245" y="7154291"/>
            <a:ext cx="140335" cy="1524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8100">
              <a:lnSpc>
                <a:spcPts val="1045"/>
              </a:lnSpc>
            </a:pPr>
            <a:fld id="{81D60167-4931-47E6-BA6A-407CBD079E47}" type="slidenum">
              <a:rPr sz="1000" spc="-5" dirty="0">
                <a:latin typeface="Carlito"/>
                <a:cs typeface="Carlito"/>
              </a:rPr>
              <a:t>3</a:t>
            </a:fld>
            <a:endParaRPr sz="1000">
              <a:latin typeface="Carlito"/>
              <a:cs typeface="Carlito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B25CDDF-ADF6-44FA-B950-D00EDCC669D9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385300" y="130438"/>
            <a:ext cx="1012024" cy="1018120"/>
          </a:xfrm>
          <a:prstGeom prst="rect">
            <a:avLst/>
          </a:prstGeom>
        </p:spPr>
      </p:pic>
      <p:sp>
        <p:nvSpPr>
          <p:cNvPr id="28" name="TextBox 27">
            <a:extLst>
              <a:ext uri="{FF2B5EF4-FFF2-40B4-BE49-F238E27FC236}">
                <a16:creationId xmlns:a16="http://schemas.microsoft.com/office/drawing/2014/main" id="{6AB04C71-892E-70B7-C633-AE65FFE5035C}"/>
              </a:ext>
            </a:extLst>
          </p:cNvPr>
          <p:cNvSpPr txBox="1"/>
          <p:nvPr/>
        </p:nvSpPr>
        <p:spPr>
          <a:xfrm>
            <a:off x="1100080" y="2062057"/>
            <a:ext cx="2375658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800" dirty="0">
                <a:solidFill>
                  <a:srgbClr val="00B050"/>
                </a:solidFill>
                <a:latin typeface="Comic Sans MS" panose="030F0702030302020204" pitchFamily="66" charset="0"/>
              </a:rPr>
              <a:t>Concrete</a:t>
            </a:r>
          </a:p>
        </p:txBody>
      </p:sp>
      <p:cxnSp>
        <p:nvCxnSpPr>
          <p:cNvPr id="33" name="Straight Connector 32">
            <a:extLst>
              <a:ext uri="{FF2B5EF4-FFF2-40B4-BE49-F238E27FC236}">
                <a16:creationId xmlns:a16="http://schemas.microsoft.com/office/drawing/2014/main" id="{42889D79-9B3D-0A99-2A4B-359F5379B2E1}"/>
              </a:ext>
            </a:extLst>
          </p:cNvPr>
          <p:cNvCxnSpPr>
            <a:stCxn id="31" idx="2"/>
            <a:endCxn id="31" idx="6"/>
          </p:cNvCxnSpPr>
          <p:nvPr/>
        </p:nvCxnSpPr>
        <p:spPr>
          <a:xfrm>
            <a:off x="4295789" y="4308535"/>
            <a:ext cx="1508099" cy="0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718905" y="128174"/>
            <a:ext cx="3700144" cy="38215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b="0" spc="-600" dirty="0">
                <a:latin typeface="Comic Sans MS" panose="030F0702030302020204" pitchFamily="66" charset="0"/>
                <a:cs typeface="Times New Roman"/>
              </a:rPr>
              <a:t> </a:t>
            </a:r>
            <a:r>
              <a:rPr spc="-55" dirty="0">
                <a:latin typeface="Comic Sans MS" panose="030F0702030302020204" pitchFamily="66" charset="0"/>
              </a:rPr>
              <a:t>Year </a:t>
            </a:r>
            <a:r>
              <a:rPr dirty="0">
                <a:latin typeface="Comic Sans MS" panose="030F0702030302020204" pitchFamily="66" charset="0"/>
              </a:rPr>
              <a:t>1</a:t>
            </a:r>
            <a:r>
              <a:rPr spc="-15" dirty="0">
                <a:latin typeface="Comic Sans MS" panose="030F0702030302020204" pitchFamily="66" charset="0"/>
              </a:rPr>
              <a:t> </a:t>
            </a:r>
            <a:r>
              <a:rPr spc="-10" dirty="0">
                <a:latin typeface="Comic Sans MS" panose="030F0702030302020204" pitchFamily="66" charset="0"/>
              </a:rPr>
              <a:t>Fractions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584352" y="602799"/>
            <a:ext cx="9791548" cy="816890"/>
          </a:xfrm>
          <a:prstGeom prst="rect">
            <a:avLst/>
          </a:prstGeom>
        </p:spPr>
        <p:txBody>
          <a:bodyPr vert="horz" wrap="square" lIns="0" tIns="151130" rIns="0" bIns="0" rtlCol="0">
            <a:spAutoFit/>
          </a:bodyPr>
          <a:lstStyle/>
          <a:p>
            <a:pPr marL="3268345">
              <a:lnSpc>
                <a:spcPct val="100000"/>
              </a:lnSpc>
              <a:spcBef>
                <a:spcPts val="1190"/>
              </a:spcBef>
            </a:pPr>
            <a:r>
              <a:rPr spc="-10" dirty="0">
                <a:solidFill>
                  <a:srgbClr val="0070C0"/>
                </a:solidFill>
                <a:latin typeface="Comic Sans MS" panose="030F0702030302020204" pitchFamily="66" charset="0"/>
                <a:cs typeface="Carlito"/>
              </a:rPr>
              <a:t>How can we progress </a:t>
            </a:r>
            <a:r>
              <a:rPr spc="-5" dirty="0">
                <a:solidFill>
                  <a:srgbClr val="0070C0"/>
                </a:solidFill>
                <a:latin typeface="Comic Sans MS" panose="030F0702030302020204" pitchFamily="66" charset="0"/>
                <a:cs typeface="Carlito"/>
              </a:rPr>
              <a:t>with</a:t>
            </a:r>
            <a:r>
              <a:rPr spc="30" dirty="0">
                <a:solidFill>
                  <a:srgbClr val="0070C0"/>
                </a:solidFill>
                <a:latin typeface="Comic Sans MS" panose="030F0702030302020204" pitchFamily="66" charset="0"/>
                <a:cs typeface="Carlito"/>
              </a:rPr>
              <a:t> </a:t>
            </a:r>
            <a:r>
              <a:rPr spc="-10" dirty="0">
                <a:solidFill>
                  <a:srgbClr val="0070C0"/>
                </a:solidFill>
                <a:latin typeface="Comic Sans MS" panose="030F0702030302020204" pitchFamily="66" charset="0"/>
                <a:cs typeface="Carlito"/>
              </a:rPr>
              <a:t>fractions?</a:t>
            </a:r>
            <a:endParaRPr dirty="0">
              <a:solidFill>
                <a:srgbClr val="0070C0"/>
              </a:solidFill>
              <a:latin typeface="Comic Sans MS" panose="030F0702030302020204" pitchFamily="66" charset="0"/>
              <a:cs typeface="Carlito"/>
            </a:endParaRPr>
          </a:p>
          <a:p>
            <a:pPr marL="12700">
              <a:lnSpc>
                <a:spcPct val="100000"/>
              </a:lnSpc>
              <a:spcBef>
                <a:spcPts val="1095"/>
              </a:spcBef>
            </a:pPr>
            <a:r>
              <a:rPr sz="1600" b="1" spc="-10" dirty="0">
                <a:solidFill>
                  <a:srgbClr val="006FC0"/>
                </a:solidFill>
                <a:latin typeface="Comic Sans MS" panose="030F0702030302020204" pitchFamily="66" charset="0"/>
                <a:cs typeface="Carlito"/>
              </a:rPr>
              <a:t>Recognise, </a:t>
            </a:r>
            <a:r>
              <a:rPr sz="1600" b="1" spc="-5" dirty="0">
                <a:solidFill>
                  <a:srgbClr val="006FC0"/>
                </a:solidFill>
                <a:latin typeface="Comic Sans MS" panose="030F0702030302020204" pitchFamily="66" charset="0"/>
                <a:cs typeface="Carlito"/>
              </a:rPr>
              <a:t>find and name a half </a:t>
            </a:r>
            <a:r>
              <a:rPr sz="1600" b="1" dirty="0">
                <a:solidFill>
                  <a:srgbClr val="006FC0"/>
                </a:solidFill>
                <a:latin typeface="Comic Sans MS" panose="030F0702030302020204" pitchFamily="66" charset="0"/>
                <a:cs typeface="Carlito"/>
              </a:rPr>
              <a:t>as one of </a:t>
            </a:r>
            <a:r>
              <a:rPr sz="1600" b="1" spc="-10" dirty="0">
                <a:solidFill>
                  <a:srgbClr val="006FC0"/>
                </a:solidFill>
                <a:latin typeface="Comic Sans MS" panose="030F0702030302020204" pitchFamily="66" charset="0"/>
                <a:cs typeface="Carlito"/>
              </a:rPr>
              <a:t>two </a:t>
            </a:r>
            <a:r>
              <a:rPr sz="1600" b="1" spc="-5" dirty="0">
                <a:solidFill>
                  <a:srgbClr val="006FC0"/>
                </a:solidFill>
                <a:latin typeface="Comic Sans MS" panose="030F0702030302020204" pitchFamily="66" charset="0"/>
                <a:cs typeface="Carlito"/>
              </a:rPr>
              <a:t>equal parts of an object, shape or</a:t>
            </a:r>
            <a:r>
              <a:rPr sz="1600" b="1" spc="150" dirty="0">
                <a:solidFill>
                  <a:srgbClr val="006FC0"/>
                </a:solidFill>
                <a:latin typeface="Comic Sans MS" panose="030F0702030302020204" pitchFamily="66" charset="0"/>
                <a:cs typeface="Carlito"/>
              </a:rPr>
              <a:t> </a:t>
            </a:r>
            <a:r>
              <a:rPr sz="1600" b="1" spc="-20" dirty="0">
                <a:solidFill>
                  <a:srgbClr val="006FC0"/>
                </a:solidFill>
                <a:latin typeface="Comic Sans MS" panose="030F0702030302020204" pitchFamily="66" charset="0"/>
                <a:cs typeface="Carlito"/>
              </a:rPr>
              <a:t>quantity.</a:t>
            </a:r>
            <a:endParaRPr sz="1600" dirty="0">
              <a:latin typeface="Comic Sans MS" panose="030F0702030302020204" pitchFamily="66" charset="0"/>
              <a:cs typeface="Carlito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332521" y="1387626"/>
            <a:ext cx="8501279" cy="28982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3185795" algn="l"/>
              </a:tabLst>
            </a:pPr>
            <a:r>
              <a:rPr sz="1800" spc="-15" dirty="0">
                <a:solidFill>
                  <a:srgbClr val="00AE50"/>
                </a:solidFill>
                <a:latin typeface="Comic Sans MS" panose="030F0702030302020204" pitchFamily="66" charset="0"/>
                <a:cs typeface="Carlito"/>
              </a:rPr>
              <a:t>Concrete	</a:t>
            </a:r>
            <a:r>
              <a:rPr sz="1800" spc="-10" dirty="0">
                <a:solidFill>
                  <a:srgbClr val="00AE50"/>
                </a:solidFill>
                <a:latin typeface="Comic Sans MS" panose="030F0702030302020204" pitchFamily="66" charset="0"/>
                <a:cs typeface="Carlito"/>
              </a:rPr>
              <a:t>Pictorial</a:t>
            </a:r>
            <a:r>
              <a:rPr lang="en-GB" sz="1800" spc="-10" dirty="0">
                <a:solidFill>
                  <a:srgbClr val="00AE50"/>
                </a:solidFill>
                <a:latin typeface="Comic Sans MS" panose="030F0702030302020204" pitchFamily="66" charset="0"/>
                <a:cs typeface="Carlito"/>
              </a:rPr>
              <a:t>                                    Abstract</a:t>
            </a:r>
            <a:endParaRPr sz="1800" dirty="0">
              <a:latin typeface="Comic Sans MS" panose="030F0702030302020204" pitchFamily="66" charset="0"/>
              <a:cs typeface="Carlito"/>
            </a:endParaRPr>
          </a:p>
        </p:txBody>
      </p:sp>
      <p:grpSp>
        <p:nvGrpSpPr>
          <p:cNvPr id="5" name="object 5"/>
          <p:cNvGrpSpPr/>
          <p:nvPr/>
        </p:nvGrpSpPr>
        <p:grpSpPr>
          <a:xfrm>
            <a:off x="584352" y="1884809"/>
            <a:ext cx="1640839" cy="1356360"/>
            <a:chOff x="571652" y="1766570"/>
            <a:chExt cx="1640839" cy="1356360"/>
          </a:xfrm>
        </p:grpSpPr>
        <p:sp>
          <p:nvSpPr>
            <p:cNvPr id="6" name="object 6"/>
            <p:cNvSpPr/>
            <p:nvPr/>
          </p:nvSpPr>
          <p:spPr>
            <a:xfrm>
              <a:off x="851255" y="1779270"/>
              <a:ext cx="1080769" cy="1212214"/>
            </a:xfrm>
            <a:prstGeom prst="rect">
              <a:avLst/>
            </a:prstGeom>
            <a:blipFill>
              <a:blip r:embed="rId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584352" y="1779270"/>
              <a:ext cx="1615440" cy="1330960"/>
            </a:xfrm>
            <a:custGeom>
              <a:avLst/>
              <a:gdLst/>
              <a:ahLst/>
              <a:cxnLst/>
              <a:rect l="l" t="t" r="r" b="b"/>
              <a:pathLst>
                <a:path w="1615439" h="1330960">
                  <a:moveTo>
                    <a:pt x="807567" y="0"/>
                  </a:moveTo>
                  <a:lnTo>
                    <a:pt x="754465" y="1414"/>
                  </a:lnTo>
                  <a:lnTo>
                    <a:pt x="702280" y="5601"/>
                  </a:lnTo>
                  <a:lnTo>
                    <a:pt x="651120" y="12471"/>
                  </a:lnTo>
                  <a:lnTo>
                    <a:pt x="601090" y="21937"/>
                  </a:lnTo>
                  <a:lnTo>
                    <a:pt x="552297" y="33913"/>
                  </a:lnTo>
                  <a:lnTo>
                    <a:pt x="504848" y="48309"/>
                  </a:lnTo>
                  <a:lnTo>
                    <a:pt x="458848" y="65039"/>
                  </a:lnTo>
                  <a:lnTo>
                    <a:pt x="414404" y="84014"/>
                  </a:lnTo>
                  <a:lnTo>
                    <a:pt x="371623" y="105148"/>
                  </a:lnTo>
                  <a:lnTo>
                    <a:pt x="330610" y="128353"/>
                  </a:lnTo>
                  <a:lnTo>
                    <a:pt x="291472" y="153541"/>
                  </a:lnTo>
                  <a:lnTo>
                    <a:pt x="254316" y="180624"/>
                  </a:lnTo>
                  <a:lnTo>
                    <a:pt x="219248" y="209515"/>
                  </a:lnTo>
                  <a:lnTo>
                    <a:pt x="186374" y="240127"/>
                  </a:lnTo>
                  <a:lnTo>
                    <a:pt x="155801" y="272372"/>
                  </a:lnTo>
                  <a:lnTo>
                    <a:pt x="127635" y="306162"/>
                  </a:lnTo>
                  <a:lnTo>
                    <a:pt x="101982" y="341409"/>
                  </a:lnTo>
                  <a:lnTo>
                    <a:pt x="78948" y="378027"/>
                  </a:lnTo>
                  <a:lnTo>
                    <a:pt x="58641" y="415926"/>
                  </a:lnTo>
                  <a:lnTo>
                    <a:pt x="41166" y="455021"/>
                  </a:lnTo>
                  <a:lnTo>
                    <a:pt x="26630" y="495223"/>
                  </a:lnTo>
                  <a:lnTo>
                    <a:pt x="15138" y="536445"/>
                  </a:lnTo>
                  <a:lnTo>
                    <a:pt x="6799" y="578599"/>
                  </a:lnTo>
                  <a:lnTo>
                    <a:pt x="1717" y="621597"/>
                  </a:lnTo>
                  <a:lnTo>
                    <a:pt x="0" y="665353"/>
                  </a:lnTo>
                  <a:lnTo>
                    <a:pt x="1717" y="709108"/>
                  </a:lnTo>
                  <a:lnTo>
                    <a:pt x="6799" y="752108"/>
                  </a:lnTo>
                  <a:lnTo>
                    <a:pt x="15138" y="794265"/>
                  </a:lnTo>
                  <a:lnTo>
                    <a:pt x="26630" y="835490"/>
                  </a:lnTo>
                  <a:lnTo>
                    <a:pt x="41166" y="875697"/>
                  </a:lnTo>
                  <a:lnTo>
                    <a:pt x="58641" y="914797"/>
                  </a:lnTo>
                  <a:lnTo>
                    <a:pt x="78948" y="952703"/>
                  </a:lnTo>
                  <a:lnTo>
                    <a:pt x="101982" y="989327"/>
                  </a:lnTo>
                  <a:lnTo>
                    <a:pt x="127635" y="1024581"/>
                  </a:lnTo>
                  <a:lnTo>
                    <a:pt x="155801" y="1058378"/>
                  </a:lnTo>
                  <a:lnTo>
                    <a:pt x="186374" y="1090630"/>
                  </a:lnTo>
                  <a:lnTo>
                    <a:pt x="219248" y="1121249"/>
                  </a:lnTo>
                  <a:lnTo>
                    <a:pt x="254316" y="1150148"/>
                  </a:lnTo>
                  <a:lnTo>
                    <a:pt x="291472" y="1177239"/>
                  </a:lnTo>
                  <a:lnTo>
                    <a:pt x="330610" y="1202434"/>
                  </a:lnTo>
                  <a:lnTo>
                    <a:pt x="371623" y="1225646"/>
                  </a:lnTo>
                  <a:lnTo>
                    <a:pt x="414404" y="1246787"/>
                  </a:lnTo>
                  <a:lnTo>
                    <a:pt x="458848" y="1265769"/>
                  </a:lnTo>
                  <a:lnTo>
                    <a:pt x="504848" y="1282505"/>
                  </a:lnTo>
                  <a:lnTo>
                    <a:pt x="552297" y="1296906"/>
                  </a:lnTo>
                  <a:lnTo>
                    <a:pt x="601090" y="1308886"/>
                  </a:lnTo>
                  <a:lnTo>
                    <a:pt x="651120" y="1318356"/>
                  </a:lnTo>
                  <a:lnTo>
                    <a:pt x="702280" y="1325229"/>
                  </a:lnTo>
                  <a:lnTo>
                    <a:pt x="754465" y="1329417"/>
                  </a:lnTo>
                  <a:lnTo>
                    <a:pt x="807567" y="1330833"/>
                  </a:lnTo>
                  <a:lnTo>
                    <a:pt x="860652" y="1329417"/>
                  </a:lnTo>
                  <a:lnTo>
                    <a:pt x="912821" y="1325229"/>
                  </a:lnTo>
                  <a:lnTo>
                    <a:pt x="963968" y="1318356"/>
                  </a:lnTo>
                  <a:lnTo>
                    <a:pt x="1013986" y="1308886"/>
                  </a:lnTo>
                  <a:lnTo>
                    <a:pt x="1062768" y="1296906"/>
                  </a:lnTo>
                  <a:lnTo>
                    <a:pt x="1110208" y="1282505"/>
                  </a:lnTo>
                  <a:lnTo>
                    <a:pt x="1156201" y="1265769"/>
                  </a:lnTo>
                  <a:lnTo>
                    <a:pt x="1200638" y="1246787"/>
                  </a:lnTo>
                  <a:lnTo>
                    <a:pt x="1243414" y="1225646"/>
                  </a:lnTo>
                  <a:lnTo>
                    <a:pt x="1284423" y="1202434"/>
                  </a:lnTo>
                  <a:lnTo>
                    <a:pt x="1323557" y="1177239"/>
                  </a:lnTo>
                  <a:lnTo>
                    <a:pt x="1360711" y="1150148"/>
                  </a:lnTo>
                  <a:lnTo>
                    <a:pt x="1395777" y="1121249"/>
                  </a:lnTo>
                  <a:lnTo>
                    <a:pt x="1428650" y="1090630"/>
                  </a:lnTo>
                  <a:lnTo>
                    <a:pt x="1459223" y="1058378"/>
                  </a:lnTo>
                  <a:lnTo>
                    <a:pt x="1487390" y="1024581"/>
                  </a:lnTo>
                  <a:lnTo>
                    <a:pt x="1513044" y="989327"/>
                  </a:lnTo>
                  <a:lnTo>
                    <a:pt x="1536078" y="952703"/>
                  </a:lnTo>
                  <a:lnTo>
                    <a:pt x="1556387" y="914797"/>
                  </a:lnTo>
                  <a:lnTo>
                    <a:pt x="1573863" y="875697"/>
                  </a:lnTo>
                  <a:lnTo>
                    <a:pt x="1588400" y="835490"/>
                  </a:lnTo>
                  <a:lnTo>
                    <a:pt x="1599892" y="794265"/>
                  </a:lnTo>
                  <a:lnTo>
                    <a:pt x="1608233" y="752108"/>
                  </a:lnTo>
                  <a:lnTo>
                    <a:pt x="1613315" y="709108"/>
                  </a:lnTo>
                  <a:lnTo>
                    <a:pt x="1615033" y="665353"/>
                  </a:lnTo>
                  <a:lnTo>
                    <a:pt x="1613315" y="621597"/>
                  </a:lnTo>
                  <a:lnTo>
                    <a:pt x="1608233" y="578599"/>
                  </a:lnTo>
                  <a:lnTo>
                    <a:pt x="1599892" y="536445"/>
                  </a:lnTo>
                  <a:lnTo>
                    <a:pt x="1588400" y="495223"/>
                  </a:lnTo>
                  <a:lnTo>
                    <a:pt x="1573863" y="455021"/>
                  </a:lnTo>
                  <a:lnTo>
                    <a:pt x="1556387" y="415926"/>
                  </a:lnTo>
                  <a:lnTo>
                    <a:pt x="1536078" y="378027"/>
                  </a:lnTo>
                  <a:lnTo>
                    <a:pt x="1513044" y="341409"/>
                  </a:lnTo>
                  <a:lnTo>
                    <a:pt x="1487390" y="306162"/>
                  </a:lnTo>
                  <a:lnTo>
                    <a:pt x="1459223" y="272372"/>
                  </a:lnTo>
                  <a:lnTo>
                    <a:pt x="1428650" y="240127"/>
                  </a:lnTo>
                  <a:lnTo>
                    <a:pt x="1395777" y="209515"/>
                  </a:lnTo>
                  <a:lnTo>
                    <a:pt x="1360711" y="180624"/>
                  </a:lnTo>
                  <a:lnTo>
                    <a:pt x="1323557" y="153541"/>
                  </a:lnTo>
                  <a:lnTo>
                    <a:pt x="1284423" y="128353"/>
                  </a:lnTo>
                  <a:lnTo>
                    <a:pt x="1243414" y="105148"/>
                  </a:lnTo>
                  <a:lnTo>
                    <a:pt x="1200638" y="84014"/>
                  </a:lnTo>
                  <a:lnTo>
                    <a:pt x="1156201" y="65039"/>
                  </a:lnTo>
                  <a:lnTo>
                    <a:pt x="1110208" y="48309"/>
                  </a:lnTo>
                  <a:lnTo>
                    <a:pt x="1062768" y="33913"/>
                  </a:lnTo>
                  <a:lnTo>
                    <a:pt x="1013986" y="21937"/>
                  </a:lnTo>
                  <a:lnTo>
                    <a:pt x="963968" y="12471"/>
                  </a:lnTo>
                  <a:lnTo>
                    <a:pt x="912821" y="5601"/>
                  </a:lnTo>
                  <a:lnTo>
                    <a:pt x="860652" y="1414"/>
                  </a:lnTo>
                  <a:lnTo>
                    <a:pt x="807567" y="0"/>
                  </a:lnTo>
                  <a:close/>
                </a:path>
              </a:pathLst>
            </a:custGeom>
            <a:ln w="25399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8" name="object 8"/>
          <p:cNvSpPr/>
          <p:nvPr/>
        </p:nvSpPr>
        <p:spPr>
          <a:xfrm>
            <a:off x="2616073" y="1796567"/>
            <a:ext cx="1030312" cy="119491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2321432" y="1951547"/>
            <a:ext cx="152412" cy="585271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4111752" y="1796542"/>
            <a:ext cx="1005928" cy="1518031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5203571" y="1807464"/>
            <a:ext cx="926668" cy="1566799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8948928" y="1670812"/>
            <a:ext cx="525780" cy="472440"/>
          </a:xfrm>
          <a:custGeom>
            <a:avLst/>
            <a:gdLst/>
            <a:ahLst/>
            <a:cxnLst/>
            <a:rect l="l" t="t" r="r" b="b"/>
            <a:pathLst>
              <a:path w="525779" h="472439">
                <a:moveTo>
                  <a:pt x="0" y="472439"/>
                </a:moveTo>
                <a:lnTo>
                  <a:pt x="525779" y="472439"/>
                </a:lnTo>
                <a:lnTo>
                  <a:pt x="525779" y="0"/>
                </a:lnTo>
                <a:lnTo>
                  <a:pt x="0" y="0"/>
                </a:lnTo>
                <a:lnTo>
                  <a:pt x="0" y="472439"/>
                </a:lnTo>
                <a:close/>
              </a:path>
            </a:pathLst>
          </a:custGeom>
          <a:ln w="57150">
            <a:solidFill>
              <a:srgbClr val="B366B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 txBox="1"/>
          <p:nvPr/>
        </p:nvSpPr>
        <p:spPr>
          <a:xfrm>
            <a:off x="7695442" y="1542720"/>
            <a:ext cx="1177670" cy="537327"/>
          </a:xfrm>
          <a:prstGeom prst="rect">
            <a:avLst/>
          </a:prstGeom>
        </p:spPr>
        <p:txBody>
          <a:bodyPr vert="horz" wrap="square" lIns="0" tIns="31750" rIns="0" bIns="0" rtlCol="0">
            <a:spAutoFit/>
          </a:bodyPr>
          <a:lstStyle/>
          <a:p>
            <a:pPr marL="158750">
              <a:lnSpc>
                <a:spcPct val="100000"/>
              </a:lnSpc>
              <a:spcBef>
                <a:spcPts val="250"/>
              </a:spcBef>
            </a:pPr>
            <a:endParaRPr sz="1800" dirty="0">
              <a:latin typeface="Carlito"/>
              <a:cs typeface="Carlito"/>
            </a:endParaRPr>
          </a:p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1400" spc="-5" dirty="0">
                <a:latin typeface="Comic Sans MS" panose="030F0702030302020204" pitchFamily="66" charset="0"/>
                <a:cs typeface="Carlito"/>
              </a:rPr>
              <a:t>Half of 10</a:t>
            </a:r>
            <a:r>
              <a:rPr sz="1400" spc="-50" dirty="0">
                <a:latin typeface="Comic Sans MS" panose="030F0702030302020204" pitchFamily="66" charset="0"/>
                <a:cs typeface="Carlito"/>
              </a:rPr>
              <a:t> </a:t>
            </a:r>
            <a:r>
              <a:rPr sz="1400" dirty="0">
                <a:latin typeface="Comic Sans MS" panose="030F0702030302020204" pitchFamily="66" charset="0"/>
                <a:cs typeface="Carlito"/>
              </a:rPr>
              <a:t>=</a:t>
            </a:r>
          </a:p>
        </p:txBody>
      </p:sp>
      <p:sp>
        <p:nvSpPr>
          <p:cNvPr id="14" name="object 14"/>
          <p:cNvSpPr/>
          <p:nvPr/>
        </p:nvSpPr>
        <p:spPr>
          <a:xfrm>
            <a:off x="8948928" y="2264918"/>
            <a:ext cx="525780" cy="472440"/>
          </a:xfrm>
          <a:custGeom>
            <a:avLst/>
            <a:gdLst/>
            <a:ahLst/>
            <a:cxnLst/>
            <a:rect l="l" t="t" r="r" b="b"/>
            <a:pathLst>
              <a:path w="525779" h="472439">
                <a:moveTo>
                  <a:pt x="0" y="472439"/>
                </a:moveTo>
                <a:lnTo>
                  <a:pt x="525779" y="472439"/>
                </a:lnTo>
                <a:lnTo>
                  <a:pt x="525779" y="0"/>
                </a:lnTo>
                <a:lnTo>
                  <a:pt x="0" y="0"/>
                </a:lnTo>
                <a:lnTo>
                  <a:pt x="0" y="472439"/>
                </a:lnTo>
                <a:close/>
              </a:path>
            </a:pathLst>
          </a:custGeom>
          <a:ln w="57150">
            <a:solidFill>
              <a:srgbClr val="B366B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8948928" y="2901823"/>
            <a:ext cx="525780" cy="472440"/>
          </a:xfrm>
          <a:custGeom>
            <a:avLst/>
            <a:gdLst/>
            <a:ahLst/>
            <a:cxnLst/>
            <a:rect l="l" t="t" r="r" b="b"/>
            <a:pathLst>
              <a:path w="525779" h="472439">
                <a:moveTo>
                  <a:pt x="0" y="472439"/>
                </a:moveTo>
                <a:lnTo>
                  <a:pt x="525779" y="472439"/>
                </a:lnTo>
                <a:lnTo>
                  <a:pt x="525779" y="0"/>
                </a:lnTo>
                <a:lnTo>
                  <a:pt x="0" y="0"/>
                </a:lnTo>
                <a:lnTo>
                  <a:pt x="0" y="472439"/>
                </a:lnTo>
                <a:close/>
              </a:path>
            </a:pathLst>
          </a:custGeom>
          <a:ln w="57150">
            <a:solidFill>
              <a:srgbClr val="B366B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17" name="object 17"/>
          <p:cNvGrpSpPr/>
          <p:nvPr/>
        </p:nvGrpSpPr>
        <p:grpSpPr>
          <a:xfrm>
            <a:off x="939774" y="4403725"/>
            <a:ext cx="2553970" cy="1320165"/>
            <a:chOff x="939774" y="4403725"/>
            <a:chExt cx="2553970" cy="1320165"/>
          </a:xfrm>
        </p:grpSpPr>
        <p:sp>
          <p:nvSpPr>
            <p:cNvPr id="18" name="object 18"/>
            <p:cNvSpPr/>
            <p:nvPr/>
          </p:nvSpPr>
          <p:spPr>
            <a:xfrm>
              <a:off x="1080452" y="4599051"/>
              <a:ext cx="2413000" cy="927100"/>
            </a:xfrm>
            <a:prstGeom prst="rect">
              <a:avLst/>
            </a:prstGeom>
            <a:blipFill>
              <a:blip r:embed="rId7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" name="object 19"/>
            <p:cNvSpPr/>
            <p:nvPr/>
          </p:nvSpPr>
          <p:spPr>
            <a:xfrm>
              <a:off x="952474" y="4416425"/>
              <a:ext cx="760095" cy="1294765"/>
            </a:xfrm>
            <a:custGeom>
              <a:avLst/>
              <a:gdLst/>
              <a:ahLst/>
              <a:cxnLst/>
              <a:rect l="l" t="t" r="r" b="b"/>
              <a:pathLst>
                <a:path w="760094" h="1294764">
                  <a:moveTo>
                    <a:pt x="380009" y="0"/>
                  </a:moveTo>
                  <a:lnTo>
                    <a:pt x="311700" y="10424"/>
                  </a:lnTo>
                  <a:lnTo>
                    <a:pt x="247409" y="40481"/>
                  </a:lnTo>
                  <a:lnTo>
                    <a:pt x="188208" y="88344"/>
                  </a:lnTo>
                  <a:lnTo>
                    <a:pt x="160852" y="118383"/>
                  </a:lnTo>
                  <a:lnTo>
                    <a:pt x="135171" y="152188"/>
                  </a:lnTo>
                  <a:lnTo>
                    <a:pt x="111299" y="189531"/>
                  </a:lnTo>
                  <a:lnTo>
                    <a:pt x="89371" y="230185"/>
                  </a:lnTo>
                  <a:lnTo>
                    <a:pt x="69520" y="273920"/>
                  </a:lnTo>
                  <a:lnTo>
                    <a:pt x="51880" y="320510"/>
                  </a:lnTo>
                  <a:lnTo>
                    <a:pt x="36587" y="369725"/>
                  </a:lnTo>
                  <a:lnTo>
                    <a:pt x="23773" y="421337"/>
                  </a:lnTo>
                  <a:lnTo>
                    <a:pt x="13573" y="475118"/>
                  </a:lnTo>
                  <a:lnTo>
                    <a:pt x="6122" y="530839"/>
                  </a:lnTo>
                  <a:lnTo>
                    <a:pt x="1552" y="588273"/>
                  </a:lnTo>
                  <a:lnTo>
                    <a:pt x="0" y="647191"/>
                  </a:lnTo>
                  <a:lnTo>
                    <a:pt x="1552" y="706091"/>
                  </a:lnTo>
                  <a:lnTo>
                    <a:pt x="6122" y="763510"/>
                  </a:lnTo>
                  <a:lnTo>
                    <a:pt x="13573" y="819221"/>
                  </a:lnTo>
                  <a:lnTo>
                    <a:pt x="23773" y="872995"/>
                  </a:lnTo>
                  <a:lnTo>
                    <a:pt x="36587" y="924603"/>
                  </a:lnTo>
                  <a:lnTo>
                    <a:pt x="51880" y="973817"/>
                  </a:lnTo>
                  <a:lnTo>
                    <a:pt x="69520" y="1020407"/>
                  </a:lnTo>
                  <a:lnTo>
                    <a:pt x="89371" y="1064146"/>
                  </a:lnTo>
                  <a:lnTo>
                    <a:pt x="111299" y="1104804"/>
                  </a:lnTo>
                  <a:lnTo>
                    <a:pt x="135171" y="1142154"/>
                  </a:lnTo>
                  <a:lnTo>
                    <a:pt x="160852" y="1175965"/>
                  </a:lnTo>
                  <a:lnTo>
                    <a:pt x="188208" y="1206010"/>
                  </a:lnTo>
                  <a:lnTo>
                    <a:pt x="217105" y="1232061"/>
                  </a:lnTo>
                  <a:lnTo>
                    <a:pt x="278985" y="1271261"/>
                  </a:lnTo>
                  <a:lnTo>
                    <a:pt x="345419" y="1291738"/>
                  </a:lnTo>
                  <a:lnTo>
                    <a:pt x="380009" y="1294383"/>
                  </a:lnTo>
                  <a:lnTo>
                    <a:pt x="414606" y="1291738"/>
                  </a:lnTo>
                  <a:lnTo>
                    <a:pt x="481049" y="1271261"/>
                  </a:lnTo>
                  <a:lnTo>
                    <a:pt x="542930" y="1232061"/>
                  </a:lnTo>
                  <a:lnTo>
                    <a:pt x="571826" y="1206010"/>
                  </a:lnTo>
                  <a:lnTo>
                    <a:pt x="599180" y="1175965"/>
                  </a:lnTo>
                  <a:lnTo>
                    <a:pt x="624857" y="1142154"/>
                  </a:lnTo>
                  <a:lnTo>
                    <a:pt x="648725" y="1104804"/>
                  </a:lnTo>
                  <a:lnTo>
                    <a:pt x="670649" y="1064146"/>
                  </a:lnTo>
                  <a:lnTo>
                    <a:pt x="690495" y="1020407"/>
                  </a:lnTo>
                  <a:lnTo>
                    <a:pt x="708130" y="973817"/>
                  </a:lnTo>
                  <a:lnTo>
                    <a:pt x="723419" y="924603"/>
                  </a:lnTo>
                  <a:lnTo>
                    <a:pt x="736228" y="872995"/>
                  </a:lnTo>
                  <a:lnTo>
                    <a:pt x="746424" y="819221"/>
                  </a:lnTo>
                  <a:lnTo>
                    <a:pt x="753873" y="763510"/>
                  </a:lnTo>
                  <a:lnTo>
                    <a:pt x="758441" y="706091"/>
                  </a:lnTo>
                  <a:lnTo>
                    <a:pt x="759993" y="647191"/>
                  </a:lnTo>
                  <a:lnTo>
                    <a:pt x="758441" y="588273"/>
                  </a:lnTo>
                  <a:lnTo>
                    <a:pt x="753873" y="530839"/>
                  </a:lnTo>
                  <a:lnTo>
                    <a:pt x="746424" y="475118"/>
                  </a:lnTo>
                  <a:lnTo>
                    <a:pt x="736228" y="421337"/>
                  </a:lnTo>
                  <a:lnTo>
                    <a:pt x="723419" y="369725"/>
                  </a:lnTo>
                  <a:lnTo>
                    <a:pt x="708130" y="320510"/>
                  </a:lnTo>
                  <a:lnTo>
                    <a:pt x="690495" y="273920"/>
                  </a:lnTo>
                  <a:lnTo>
                    <a:pt x="670649" y="230185"/>
                  </a:lnTo>
                  <a:lnTo>
                    <a:pt x="648725" y="189531"/>
                  </a:lnTo>
                  <a:lnTo>
                    <a:pt x="624857" y="152188"/>
                  </a:lnTo>
                  <a:lnTo>
                    <a:pt x="599180" y="118383"/>
                  </a:lnTo>
                  <a:lnTo>
                    <a:pt x="571826" y="88344"/>
                  </a:lnTo>
                  <a:lnTo>
                    <a:pt x="542930" y="62301"/>
                  </a:lnTo>
                  <a:lnTo>
                    <a:pt x="481049" y="23113"/>
                  </a:lnTo>
                  <a:lnTo>
                    <a:pt x="414606" y="2644"/>
                  </a:lnTo>
                  <a:lnTo>
                    <a:pt x="380009" y="0"/>
                  </a:lnTo>
                  <a:close/>
                </a:path>
              </a:pathLst>
            </a:custGeom>
            <a:ln w="254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20" name="object 20"/>
          <p:cNvGrpSpPr/>
          <p:nvPr/>
        </p:nvGrpSpPr>
        <p:grpSpPr>
          <a:xfrm>
            <a:off x="4019550" y="4395342"/>
            <a:ext cx="2011680" cy="1579245"/>
            <a:chOff x="4019550" y="4395342"/>
            <a:chExt cx="2011680" cy="1579245"/>
          </a:xfrm>
        </p:grpSpPr>
        <p:sp>
          <p:nvSpPr>
            <p:cNvPr id="21" name="object 21"/>
            <p:cNvSpPr/>
            <p:nvPr/>
          </p:nvSpPr>
          <p:spPr>
            <a:xfrm>
              <a:off x="4910455" y="4716652"/>
              <a:ext cx="1120775" cy="1257935"/>
            </a:xfrm>
            <a:prstGeom prst="rect">
              <a:avLst/>
            </a:prstGeom>
            <a:blipFill>
              <a:blip r:embed="rId8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" name="object 22"/>
            <p:cNvSpPr/>
            <p:nvPr/>
          </p:nvSpPr>
          <p:spPr>
            <a:xfrm>
              <a:off x="4019550" y="4395342"/>
              <a:ext cx="1035685" cy="1029335"/>
            </a:xfrm>
            <a:prstGeom prst="rect">
              <a:avLst/>
            </a:prstGeom>
            <a:blipFill>
              <a:blip r:embed="rId9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" name="object 23"/>
            <p:cNvSpPr/>
            <p:nvPr/>
          </p:nvSpPr>
          <p:spPr>
            <a:xfrm>
              <a:off x="5169535" y="4633467"/>
              <a:ext cx="144779" cy="628015"/>
            </a:xfrm>
            <a:prstGeom prst="rect">
              <a:avLst/>
            </a:prstGeom>
            <a:blipFill>
              <a:blip r:embed="rId10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6" name="object 26"/>
          <p:cNvSpPr/>
          <p:nvPr/>
        </p:nvSpPr>
        <p:spPr>
          <a:xfrm>
            <a:off x="9043796" y="4244213"/>
            <a:ext cx="525780" cy="472440"/>
          </a:xfrm>
          <a:custGeom>
            <a:avLst/>
            <a:gdLst/>
            <a:ahLst/>
            <a:cxnLst/>
            <a:rect l="l" t="t" r="r" b="b"/>
            <a:pathLst>
              <a:path w="525779" h="472439">
                <a:moveTo>
                  <a:pt x="0" y="472439"/>
                </a:moveTo>
                <a:lnTo>
                  <a:pt x="525779" y="472439"/>
                </a:lnTo>
                <a:lnTo>
                  <a:pt x="525779" y="0"/>
                </a:lnTo>
                <a:lnTo>
                  <a:pt x="0" y="0"/>
                </a:lnTo>
                <a:lnTo>
                  <a:pt x="0" y="472439"/>
                </a:lnTo>
                <a:close/>
              </a:path>
            </a:pathLst>
          </a:custGeom>
          <a:ln w="57150">
            <a:solidFill>
              <a:srgbClr val="B366B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9043796" y="4838827"/>
            <a:ext cx="525780" cy="472440"/>
          </a:xfrm>
          <a:custGeom>
            <a:avLst/>
            <a:gdLst/>
            <a:ahLst/>
            <a:cxnLst/>
            <a:rect l="l" t="t" r="r" b="b"/>
            <a:pathLst>
              <a:path w="525779" h="472439">
                <a:moveTo>
                  <a:pt x="0" y="472439"/>
                </a:moveTo>
                <a:lnTo>
                  <a:pt x="525779" y="472439"/>
                </a:lnTo>
                <a:lnTo>
                  <a:pt x="525779" y="0"/>
                </a:lnTo>
                <a:lnTo>
                  <a:pt x="0" y="0"/>
                </a:lnTo>
                <a:lnTo>
                  <a:pt x="0" y="472439"/>
                </a:lnTo>
                <a:close/>
              </a:path>
            </a:pathLst>
          </a:custGeom>
          <a:ln w="57150">
            <a:solidFill>
              <a:srgbClr val="B366B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9043796" y="5424678"/>
            <a:ext cx="525780" cy="472440"/>
          </a:xfrm>
          <a:custGeom>
            <a:avLst/>
            <a:gdLst/>
            <a:ahLst/>
            <a:cxnLst/>
            <a:rect l="l" t="t" r="r" b="b"/>
            <a:pathLst>
              <a:path w="525779" h="472439">
                <a:moveTo>
                  <a:pt x="0" y="472440"/>
                </a:moveTo>
                <a:lnTo>
                  <a:pt x="525779" y="472440"/>
                </a:lnTo>
                <a:lnTo>
                  <a:pt x="525779" y="0"/>
                </a:lnTo>
                <a:lnTo>
                  <a:pt x="0" y="0"/>
                </a:lnTo>
                <a:lnTo>
                  <a:pt x="0" y="472440"/>
                </a:lnTo>
                <a:close/>
              </a:path>
            </a:pathLst>
          </a:custGeom>
          <a:ln w="57150">
            <a:solidFill>
              <a:srgbClr val="B366B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 txBox="1"/>
          <p:nvPr/>
        </p:nvSpPr>
        <p:spPr>
          <a:xfrm>
            <a:off x="10096245" y="7154291"/>
            <a:ext cx="140335" cy="1524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8100">
              <a:lnSpc>
                <a:spcPts val="1045"/>
              </a:lnSpc>
            </a:pPr>
            <a:fld id="{81D60167-4931-47E6-BA6A-407CBD079E47}" type="slidenum">
              <a:rPr sz="1000" spc="-5" dirty="0">
                <a:latin typeface="Carlito"/>
                <a:cs typeface="Carlito"/>
              </a:rPr>
              <a:t>4</a:t>
            </a:fld>
            <a:endParaRPr sz="1000">
              <a:latin typeface="Carlito"/>
              <a:cs typeface="Carlito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C4A188A5-1983-2DCA-93BB-BFDC5F769B8E}"/>
              </a:ext>
            </a:extLst>
          </p:cNvPr>
          <p:cNvSpPr txBox="1"/>
          <p:nvPr/>
        </p:nvSpPr>
        <p:spPr>
          <a:xfrm>
            <a:off x="470804" y="3545396"/>
            <a:ext cx="9847905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2700">
              <a:lnSpc>
                <a:spcPct val="100000"/>
              </a:lnSpc>
              <a:spcBef>
                <a:spcPts val="1140"/>
              </a:spcBef>
            </a:pPr>
            <a:r>
              <a:rPr lang="en-GB" sz="1600" b="1" spc="-10" dirty="0">
                <a:solidFill>
                  <a:srgbClr val="006FC0"/>
                </a:solidFill>
                <a:latin typeface="Comic Sans MS" panose="030F0702030302020204" pitchFamily="66" charset="0"/>
                <a:cs typeface="Carlito"/>
              </a:rPr>
              <a:t>Recognise, </a:t>
            </a:r>
            <a:r>
              <a:rPr lang="en-GB" sz="1600" b="1" spc="-5" dirty="0">
                <a:solidFill>
                  <a:srgbClr val="006FC0"/>
                </a:solidFill>
                <a:latin typeface="Comic Sans MS" panose="030F0702030302020204" pitchFamily="66" charset="0"/>
                <a:cs typeface="Carlito"/>
              </a:rPr>
              <a:t>find and name a quarter as one </a:t>
            </a:r>
            <a:r>
              <a:rPr lang="en-GB" sz="1600" b="1" dirty="0">
                <a:solidFill>
                  <a:srgbClr val="006FC0"/>
                </a:solidFill>
                <a:latin typeface="Comic Sans MS" panose="030F0702030302020204" pitchFamily="66" charset="0"/>
                <a:cs typeface="Carlito"/>
              </a:rPr>
              <a:t>of </a:t>
            </a:r>
            <a:r>
              <a:rPr lang="en-GB" sz="1600" b="1" spc="-10" dirty="0">
                <a:solidFill>
                  <a:srgbClr val="006FC0"/>
                </a:solidFill>
                <a:latin typeface="Comic Sans MS" panose="030F0702030302020204" pitchFamily="66" charset="0"/>
                <a:cs typeface="Carlito"/>
              </a:rPr>
              <a:t>four </a:t>
            </a:r>
            <a:r>
              <a:rPr lang="en-GB" sz="1600" b="1" spc="-5" dirty="0">
                <a:solidFill>
                  <a:srgbClr val="006FC0"/>
                </a:solidFill>
                <a:latin typeface="Comic Sans MS" panose="030F0702030302020204" pitchFamily="66" charset="0"/>
                <a:cs typeface="Carlito"/>
              </a:rPr>
              <a:t>equal parts of an object, shape or</a:t>
            </a:r>
            <a:r>
              <a:rPr lang="en-GB" sz="1600" b="1" spc="135" dirty="0">
                <a:solidFill>
                  <a:srgbClr val="006FC0"/>
                </a:solidFill>
                <a:latin typeface="Comic Sans MS" panose="030F0702030302020204" pitchFamily="66" charset="0"/>
                <a:cs typeface="Carlito"/>
              </a:rPr>
              <a:t> </a:t>
            </a:r>
            <a:r>
              <a:rPr lang="en-GB" sz="1600" b="1" spc="-5" dirty="0">
                <a:solidFill>
                  <a:srgbClr val="006FC0"/>
                </a:solidFill>
                <a:latin typeface="Comic Sans MS" panose="030F0702030302020204" pitchFamily="66" charset="0"/>
                <a:cs typeface="Carlito"/>
              </a:rPr>
              <a:t>quantity</a:t>
            </a:r>
            <a:r>
              <a:rPr lang="en-GB" sz="1600" b="1" spc="-5" dirty="0">
                <a:solidFill>
                  <a:srgbClr val="006FC0"/>
                </a:solidFill>
                <a:latin typeface="Comic Sans MS" panose="030F0702030302020204" pitchFamily="66" charset="0"/>
                <a:cs typeface="Comic Sans MS"/>
              </a:rPr>
              <a:t>.</a:t>
            </a:r>
            <a:endParaRPr lang="en-GB" sz="1600" dirty="0">
              <a:latin typeface="Comic Sans MS" panose="030F0702030302020204" pitchFamily="66" charset="0"/>
              <a:cs typeface="Comic Sans MS"/>
            </a:endParaRPr>
          </a:p>
        </p:txBody>
      </p:sp>
      <p:sp>
        <p:nvSpPr>
          <p:cNvPr id="34" name="object 4">
            <a:extLst>
              <a:ext uri="{FF2B5EF4-FFF2-40B4-BE49-F238E27FC236}">
                <a16:creationId xmlns:a16="http://schemas.microsoft.com/office/drawing/2014/main" id="{9CBB788A-FC80-51E2-9763-FA07B49DAB4D}"/>
              </a:ext>
            </a:extLst>
          </p:cNvPr>
          <p:cNvSpPr txBox="1"/>
          <p:nvPr/>
        </p:nvSpPr>
        <p:spPr>
          <a:xfrm>
            <a:off x="1332206" y="3983345"/>
            <a:ext cx="8501279" cy="28982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3185795" algn="l"/>
              </a:tabLst>
            </a:pPr>
            <a:r>
              <a:rPr sz="1800" spc="-15" dirty="0">
                <a:solidFill>
                  <a:srgbClr val="00AE50"/>
                </a:solidFill>
                <a:latin typeface="Comic Sans MS" panose="030F0702030302020204" pitchFamily="66" charset="0"/>
                <a:cs typeface="Carlito"/>
              </a:rPr>
              <a:t>Concrete	</a:t>
            </a:r>
            <a:r>
              <a:rPr sz="1800" spc="-10" dirty="0">
                <a:solidFill>
                  <a:srgbClr val="00AE50"/>
                </a:solidFill>
                <a:latin typeface="Comic Sans MS" panose="030F0702030302020204" pitchFamily="66" charset="0"/>
                <a:cs typeface="Carlito"/>
              </a:rPr>
              <a:t>Pictorial</a:t>
            </a:r>
            <a:r>
              <a:rPr lang="en-GB" sz="1800" spc="-10" dirty="0">
                <a:solidFill>
                  <a:srgbClr val="00AE50"/>
                </a:solidFill>
                <a:latin typeface="Comic Sans MS" panose="030F0702030302020204" pitchFamily="66" charset="0"/>
                <a:cs typeface="Carlito"/>
              </a:rPr>
              <a:t>                                    Abstract</a:t>
            </a:r>
            <a:endParaRPr sz="1800" dirty="0">
              <a:latin typeface="Comic Sans MS" panose="030F0702030302020204" pitchFamily="66" charset="0"/>
              <a:cs typeface="Carlito"/>
            </a:endParaRPr>
          </a:p>
        </p:txBody>
      </p:sp>
      <p:sp>
        <p:nvSpPr>
          <p:cNvPr id="35" name="object 13">
            <a:extLst>
              <a:ext uri="{FF2B5EF4-FFF2-40B4-BE49-F238E27FC236}">
                <a16:creationId xmlns:a16="http://schemas.microsoft.com/office/drawing/2014/main" id="{4FF70E6F-A185-72DA-4433-F27977E4DAA9}"/>
              </a:ext>
            </a:extLst>
          </p:cNvPr>
          <p:cNvSpPr txBox="1"/>
          <p:nvPr/>
        </p:nvSpPr>
        <p:spPr>
          <a:xfrm>
            <a:off x="7737038" y="2105882"/>
            <a:ext cx="1177670" cy="537327"/>
          </a:xfrm>
          <a:prstGeom prst="rect">
            <a:avLst/>
          </a:prstGeom>
        </p:spPr>
        <p:txBody>
          <a:bodyPr vert="horz" wrap="square" lIns="0" tIns="31750" rIns="0" bIns="0" rtlCol="0">
            <a:spAutoFit/>
          </a:bodyPr>
          <a:lstStyle/>
          <a:p>
            <a:pPr marL="158750">
              <a:lnSpc>
                <a:spcPct val="100000"/>
              </a:lnSpc>
              <a:spcBef>
                <a:spcPts val="250"/>
              </a:spcBef>
            </a:pPr>
            <a:endParaRPr sz="1800" dirty="0">
              <a:latin typeface="Carlito"/>
              <a:cs typeface="Carlito"/>
            </a:endParaRPr>
          </a:p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1400" spc="-5" dirty="0">
                <a:latin typeface="Comic Sans MS" panose="030F0702030302020204" pitchFamily="66" charset="0"/>
                <a:cs typeface="Carlito"/>
              </a:rPr>
              <a:t>Half of </a:t>
            </a:r>
            <a:r>
              <a:rPr lang="en-GB" sz="1400" spc="-5" dirty="0">
                <a:latin typeface="Comic Sans MS" panose="030F0702030302020204" pitchFamily="66" charset="0"/>
                <a:cs typeface="Carlito"/>
              </a:rPr>
              <a:t>8 </a:t>
            </a:r>
            <a:r>
              <a:rPr sz="1400" dirty="0">
                <a:latin typeface="Comic Sans MS" panose="030F0702030302020204" pitchFamily="66" charset="0"/>
                <a:cs typeface="Carlito"/>
              </a:rPr>
              <a:t>=</a:t>
            </a:r>
          </a:p>
        </p:txBody>
      </p:sp>
      <p:sp>
        <p:nvSpPr>
          <p:cNvPr id="36" name="object 13">
            <a:extLst>
              <a:ext uri="{FF2B5EF4-FFF2-40B4-BE49-F238E27FC236}">
                <a16:creationId xmlns:a16="http://schemas.microsoft.com/office/drawing/2014/main" id="{6E39E46B-DB20-3E07-9B2F-24DC3CD591AE}"/>
              </a:ext>
            </a:extLst>
          </p:cNvPr>
          <p:cNvSpPr txBox="1"/>
          <p:nvPr/>
        </p:nvSpPr>
        <p:spPr>
          <a:xfrm>
            <a:off x="7910334" y="2739154"/>
            <a:ext cx="1177670" cy="598882"/>
          </a:xfrm>
          <a:prstGeom prst="rect">
            <a:avLst/>
          </a:prstGeom>
        </p:spPr>
        <p:txBody>
          <a:bodyPr vert="horz" wrap="square" lIns="0" tIns="31750" rIns="0" bIns="0" rtlCol="0">
            <a:spAutoFit/>
          </a:bodyPr>
          <a:lstStyle/>
          <a:p>
            <a:pPr marL="158750">
              <a:lnSpc>
                <a:spcPct val="100000"/>
              </a:lnSpc>
              <a:spcBef>
                <a:spcPts val="250"/>
              </a:spcBef>
            </a:pPr>
            <a:endParaRPr sz="1800" dirty="0">
              <a:latin typeface="Carlito"/>
              <a:cs typeface="Carlito"/>
            </a:endParaRPr>
          </a:p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lang="en-GB" spc="-5" dirty="0">
                <a:latin typeface="Comic Sans MS" panose="030F0702030302020204" pitchFamily="66" charset="0"/>
                <a:cs typeface="Carlito"/>
              </a:rPr>
              <a:t>½</a:t>
            </a:r>
            <a:r>
              <a:rPr lang="en-GB" sz="1400" spc="-5" dirty="0">
                <a:latin typeface="Comic Sans MS" panose="030F0702030302020204" pitchFamily="66" charset="0"/>
                <a:cs typeface="Carlito"/>
              </a:rPr>
              <a:t> of 4</a:t>
            </a:r>
            <a:r>
              <a:rPr sz="1400" spc="-50" dirty="0">
                <a:latin typeface="Comic Sans MS" panose="030F0702030302020204" pitchFamily="66" charset="0"/>
                <a:cs typeface="Carlito"/>
              </a:rPr>
              <a:t> </a:t>
            </a:r>
            <a:r>
              <a:rPr sz="1400" dirty="0">
                <a:latin typeface="Comic Sans MS" panose="030F0702030302020204" pitchFamily="66" charset="0"/>
                <a:cs typeface="Carlito"/>
              </a:rPr>
              <a:t>=</a:t>
            </a:r>
          </a:p>
        </p:txBody>
      </p:sp>
      <p:sp>
        <p:nvSpPr>
          <p:cNvPr id="37" name="object 13">
            <a:extLst>
              <a:ext uri="{FF2B5EF4-FFF2-40B4-BE49-F238E27FC236}">
                <a16:creationId xmlns:a16="http://schemas.microsoft.com/office/drawing/2014/main" id="{F6857535-26E7-F2D4-A32E-E63E5E0E0E1B}"/>
              </a:ext>
            </a:extLst>
          </p:cNvPr>
          <p:cNvSpPr txBox="1"/>
          <p:nvPr/>
        </p:nvSpPr>
        <p:spPr>
          <a:xfrm>
            <a:off x="7277866" y="4144540"/>
            <a:ext cx="1677439" cy="537327"/>
          </a:xfrm>
          <a:prstGeom prst="rect">
            <a:avLst/>
          </a:prstGeom>
        </p:spPr>
        <p:txBody>
          <a:bodyPr vert="horz" wrap="square" lIns="0" tIns="31750" rIns="0" bIns="0" rtlCol="0">
            <a:spAutoFit/>
          </a:bodyPr>
          <a:lstStyle/>
          <a:p>
            <a:pPr marL="158750">
              <a:lnSpc>
                <a:spcPct val="100000"/>
              </a:lnSpc>
              <a:spcBef>
                <a:spcPts val="250"/>
              </a:spcBef>
            </a:pPr>
            <a:endParaRPr sz="1800" dirty="0">
              <a:latin typeface="Carlito"/>
              <a:cs typeface="Carlito"/>
            </a:endParaRPr>
          </a:p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lang="en-GB" sz="1400" spc="-5" dirty="0">
                <a:latin typeface="Comic Sans MS" panose="030F0702030302020204" pitchFamily="66" charset="0"/>
                <a:cs typeface="Carlito"/>
              </a:rPr>
              <a:t>A quarter of </a:t>
            </a:r>
            <a:r>
              <a:rPr sz="1400" spc="-50" dirty="0">
                <a:latin typeface="Comic Sans MS" panose="030F0702030302020204" pitchFamily="66" charset="0"/>
                <a:cs typeface="Carlito"/>
              </a:rPr>
              <a:t> </a:t>
            </a:r>
            <a:r>
              <a:rPr lang="en-GB" sz="1400" spc="-50" dirty="0">
                <a:latin typeface="Comic Sans MS" panose="030F0702030302020204" pitchFamily="66" charset="0"/>
                <a:cs typeface="Carlito"/>
              </a:rPr>
              <a:t>8 </a:t>
            </a:r>
            <a:r>
              <a:rPr sz="1400" dirty="0">
                <a:latin typeface="Comic Sans MS" panose="030F0702030302020204" pitchFamily="66" charset="0"/>
                <a:cs typeface="Carlito"/>
              </a:rPr>
              <a:t>=</a:t>
            </a:r>
          </a:p>
        </p:txBody>
      </p:sp>
      <p:sp>
        <p:nvSpPr>
          <p:cNvPr id="38" name="object 13">
            <a:extLst>
              <a:ext uri="{FF2B5EF4-FFF2-40B4-BE49-F238E27FC236}">
                <a16:creationId xmlns:a16="http://schemas.microsoft.com/office/drawing/2014/main" id="{5C579219-B318-BCAF-99E9-CBC82791E28D}"/>
              </a:ext>
            </a:extLst>
          </p:cNvPr>
          <p:cNvSpPr txBox="1"/>
          <p:nvPr/>
        </p:nvSpPr>
        <p:spPr>
          <a:xfrm>
            <a:off x="7277867" y="4737516"/>
            <a:ext cx="1677439" cy="537327"/>
          </a:xfrm>
          <a:prstGeom prst="rect">
            <a:avLst/>
          </a:prstGeom>
        </p:spPr>
        <p:txBody>
          <a:bodyPr vert="horz" wrap="square" lIns="0" tIns="31750" rIns="0" bIns="0" rtlCol="0">
            <a:spAutoFit/>
          </a:bodyPr>
          <a:lstStyle/>
          <a:p>
            <a:pPr marL="158750">
              <a:lnSpc>
                <a:spcPct val="100000"/>
              </a:lnSpc>
              <a:spcBef>
                <a:spcPts val="250"/>
              </a:spcBef>
            </a:pPr>
            <a:endParaRPr sz="1800" dirty="0">
              <a:latin typeface="Carlito"/>
              <a:cs typeface="Carlito"/>
            </a:endParaRPr>
          </a:p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lang="en-GB" sz="1400" spc="-5" dirty="0">
                <a:latin typeface="Comic Sans MS" panose="030F0702030302020204" pitchFamily="66" charset="0"/>
                <a:cs typeface="Carlito"/>
              </a:rPr>
              <a:t>A quarter of </a:t>
            </a:r>
            <a:r>
              <a:rPr sz="1400" spc="-50" dirty="0">
                <a:latin typeface="Comic Sans MS" panose="030F0702030302020204" pitchFamily="66" charset="0"/>
                <a:cs typeface="Carlito"/>
              </a:rPr>
              <a:t> </a:t>
            </a:r>
            <a:r>
              <a:rPr lang="en-GB" sz="1400" spc="-50" dirty="0">
                <a:latin typeface="Comic Sans MS" panose="030F0702030302020204" pitchFamily="66" charset="0"/>
                <a:cs typeface="Carlito"/>
              </a:rPr>
              <a:t>20 </a:t>
            </a:r>
            <a:r>
              <a:rPr sz="1400" dirty="0">
                <a:latin typeface="Comic Sans MS" panose="030F0702030302020204" pitchFamily="66" charset="0"/>
                <a:cs typeface="Carlito"/>
              </a:rPr>
              <a:t>=</a:t>
            </a:r>
          </a:p>
        </p:txBody>
      </p:sp>
      <p:sp>
        <p:nvSpPr>
          <p:cNvPr id="39" name="object 13">
            <a:extLst>
              <a:ext uri="{FF2B5EF4-FFF2-40B4-BE49-F238E27FC236}">
                <a16:creationId xmlns:a16="http://schemas.microsoft.com/office/drawing/2014/main" id="{DA720CBC-3475-A2B1-4CAA-A0A057E2CB07}"/>
              </a:ext>
            </a:extLst>
          </p:cNvPr>
          <p:cNvSpPr txBox="1"/>
          <p:nvPr/>
        </p:nvSpPr>
        <p:spPr>
          <a:xfrm>
            <a:off x="7903522" y="5292492"/>
            <a:ext cx="1677439" cy="568104"/>
          </a:xfrm>
          <a:prstGeom prst="rect">
            <a:avLst/>
          </a:prstGeom>
        </p:spPr>
        <p:txBody>
          <a:bodyPr vert="horz" wrap="square" lIns="0" tIns="31750" rIns="0" bIns="0" rtlCol="0">
            <a:spAutoFit/>
          </a:bodyPr>
          <a:lstStyle/>
          <a:p>
            <a:pPr marL="158750">
              <a:lnSpc>
                <a:spcPct val="100000"/>
              </a:lnSpc>
              <a:spcBef>
                <a:spcPts val="250"/>
              </a:spcBef>
            </a:pPr>
            <a:endParaRPr sz="1800" dirty="0">
              <a:latin typeface="Carlito"/>
              <a:cs typeface="Carlito"/>
            </a:endParaRPr>
          </a:p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lang="en-GB" sz="1600" spc="-5" dirty="0">
                <a:latin typeface="Comic Sans MS" panose="030F0702030302020204" pitchFamily="66" charset="0"/>
                <a:cs typeface="Carlito"/>
              </a:rPr>
              <a:t>¼</a:t>
            </a:r>
            <a:r>
              <a:rPr lang="en-GB" sz="1400" spc="-5" dirty="0">
                <a:latin typeface="Comic Sans MS" panose="030F0702030302020204" pitchFamily="66" charset="0"/>
                <a:cs typeface="Carlito"/>
              </a:rPr>
              <a:t> of 12 </a:t>
            </a:r>
            <a:r>
              <a:rPr sz="1400" spc="-50" dirty="0">
                <a:latin typeface="Comic Sans MS" panose="030F0702030302020204" pitchFamily="66" charset="0"/>
                <a:cs typeface="Carlito"/>
              </a:rPr>
              <a:t> </a:t>
            </a:r>
            <a:r>
              <a:rPr sz="1400" dirty="0">
                <a:latin typeface="Comic Sans MS" panose="030F0702030302020204" pitchFamily="66" charset="0"/>
                <a:cs typeface="Carlito"/>
              </a:rPr>
              <a:t>=</a:t>
            </a:r>
          </a:p>
        </p:txBody>
      </p:sp>
      <p:pic>
        <p:nvPicPr>
          <p:cNvPr id="40" name="Picture 39">
            <a:extLst>
              <a:ext uri="{FF2B5EF4-FFF2-40B4-BE49-F238E27FC236}">
                <a16:creationId xmlns:a16="http://schemas.microsoft.com/office/drawing/2014/main" id="{FB558560-1395-1CAC-3DE2-ECEA2DA4DED4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9306686" y="138811"/>
            <a:ext cx="1012024" cy="1018120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624522" y="1053856"/>
            <a:ext cx="9444355" cy="643766"/>
          </a:xfrm>
          <a:prstGeom prst="rect">
            <a:avLst/>
          </a:prstGeom>
        </p:spPr>
        <p:txBody>
          <a:bodyPr vert="horz" wrap="square" lIns="0" tIns="14986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80"/>
              </a:spcBef>
            </a:pPr>
            <a:r>
              <a:rPr sz="1600" b="1" spc="-10" dirty="0" err="1">
                <a:solidFill>
                  <a:srgbClr val="006FC0"/>
                </a:solidFill>
                <a:latin typeface="Comic Sans MS" panose="030F0702030302020204" pitchFamily="66" charset="0"/>
                <a:cs typeface="Carlito"/>
              </a:rPr>
              <a:t>Recognise</a:t>
            </a:r>
            <a:r>
              <a:rPr sz="1600" b="1" spc="-10" dirty="0">
                <a:solidFill>
                  <a:srgbClr val="006FC0"/>
                </a:solidFill>
                <a:latin typeface="Comic Sans MS" panose="030F0702030302020204" pitchFamily="66" charset="0"/>
                <a:cs typeface="Carlito"/>
              </a:rPr>
              <a:t>,</a:t>
            </a:r>
            <a:r>
              <a:rPr lang="en-GB" sz="1600" b="1" spc="-10" dirty="0">
                <a:solidFill>
                  <a:srgbClr val="006FC0"/>
                </a:solidFill>
                <a:latin typeface="Comic Sans MS" panose="030F0702030302020204" pitchFamily="66" charset="0"/>
                <a:cs typeface="Carlito"/>
              </a:rPr>
              <a:t> </a:t>
            </a:r>
            <a:r>
              <a:rPr sz="1600" b="1" spc="-5" dirty="0">
                <a:solidFill>
                  <a:srgbClr val="006FC0"/>
                </a:solidFill>
                <a:latin typeface="Comic Sans MS" panose="030F0702030302020204" pitchFamily="66" charset="0"/>
                <a:cs typeface="Carlito"/>
              </a:rPr>
              <a:t>find</a:t>
            </a:r>
            <a:r>
              <a:rPr lang="en-GB" sz="1600" b="1" spc="-5" dirty="0">
                <a:solidFill>
                  <a:srgbClr val="006FC0"/>
                </a:solidFill>
                <a:latin typeface="Comic Sans MS" panose="030F0702030302020204" pitchFamily="66" charset="0"/>
                <a:cs typeface="Carlito"/>
              </a:rPr>
              <a:t>, </a:t>
            </a:r>
            <a:r>
              <a:rPr sz="1600" b="1" spc="-5" dirty="0">
                <a:solidFill>
                  <a:srgbClr val="006FC0"/>
                </a:solidFill>
                <a:latin typeface="Comic Sans MS" panose="030F0702030302020204" pitchFamily="66" charset="0"/>
                <a:cs typeface="Carlito"/>
              </a:rPr>
              <a:t>name and </a:t>
            </a:r>
            <a:r>
              <a:rPr sz="1600" b="1" spc="-10" dirty="0">
                <a:solidFill>
                  <a:srgbClr val="006FC0"/>
                </a:solidFill>
                <a:latin typeface="Comic Sans MS" panose="030F0702030302020204" pitchFamily="66" charset="0"/>
                <a:cs typeface="Carlito"/>
              </a:rPr>
              <a:t>write fractions </a:t>
            </a:r>
            <a:r>
              <a:rPr sz="1600" b="1" spc="-5" dirty="0">
                <a:solidFill>
                  <a:srgbClr val="006FC0"/>
                </a:solidFill>
                <a:latin typeface="Comic Sans MS" panose="030F0702030302020204" pitchFamily="66" charset="0"/>
                <a:cs typeface="Carlito"/>
              </a:rPr>
              <a:t>1/3, 1/4, 2/4 and 3/4 of a length, shape, set of objects or</a:t>
            </a:r>
            <a:r>
              <a:rPr sz="1600" b="1" spc="240" dirty="0">
                <a:solidFill>
                  <a:srgbClr val="006FC0"/>
                </a:solidFill>
                <a:latin typeface="Comic Sans MS" panose="030F0702030302020204" pitchFamily="66" charset="0"/>
                <a:cs typeface="Carlito"/>
              </a:rPr>
              <a:t> </a:t>
            </a:r>
            <a:r>
              <a:rPr sz="1600" b="1" spc="-20" dirty="0">
                <a:solidFill>
                  <a:srgbClr val="006FC0"/>
                </a:solidFill>
                <a:latin typeface="Comic Sans MS" panose="030F0702030302020204" pitchFamily="66" charset="0"/>
                <a:cs typeface="Carlito"/>
              </a:rPr>
              <a:t>quantity.</a:t>
            </a:r>
            <a:endParaRPr sz="1600" dirty="0">
              <a:latin typeface="Comic Sans MS" panose="030F0702030302020204" pitchFamily="66" charset="0"/>
              <a:cs typeface="Carlito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8057768" y="1925179"/>
            <a:ext cx="797560" cy="793115"/>
          </a:xfrm>
          <a:prstGeom prst="rect">
            <a:avLst/>
          </a:prstGeom>
        </p:spPr>
        <p:txBody>
          <a:bodyPr vert="horz" wrap="square" lIns="0" tIns="14478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40"/>
              </a:spcBef>
            </a:pPr>
            <a:endParaRPr sz="1800" dirty="0">
              <a:latin typeface="Carlito"/>
              <a:cs typeface="Carlito"/>
            </a:endParaRPr>
          </a:p>
          <a:p>
            <a:pPr marL="118745">
              <a:lnSpc>
                <a:spcPct val="100000"/>
              </a:lnSpc>
              <a:spcBef>
                <a:spcPts val="919"/>
              </a:spcBef>
            </a:pPr>
            <a:r>
              <a:rPr sz="1600" spc="-5" dirty="0">
                <a:latin typeface="Comic Sans MS"/>
                <a:cs typeface="Comic Sans MS"/>
              </a:rPr>
              <a:t>of 8</a:t>
            </a:r>
            <a:r>
              <a:rPr sz="1600" spc="-45" dirty="0">
                <a:latin typeface="Comic Sans MS"/>
                <a:cs typeface="Comic Sans MS"/>
              </a:rPr>
              <a:t> </a:t>
            </a:r>
            <a:r>
              <a:rPr sz="1600" spc="-5" dirty="0">
                <a:latin typeface="Comic Sans MS"/>
                <a:cs typeface="Comic Sans MS"/>
              </a:rPr>
              <a:t>=</a:t>
            </a:r>
            <a:endParaRPr sz="1600" dirty="0">
              <a:latin typeface="Comic Sans MS"/>
              <a:cs typeface="Comic Sans MS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2286524" y="2188932"/>
            <a:ext cx="1095374" cy="73850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7" name="object 7"/>
          <p:cNvGrpSpPr/>
          <p:nvPr/>
        </p:nvGrpSpPr>
        <p:grpSpPr>
          <a:xfrm>
            <a:off x="774381" y="2048323"/>
            <a:ext cx="2491105" cy="1657350"/>
            <a:chOff x="541553" y="2195639"/>
            <a:chExt cx="2491105" cy="1657350"/>
          </a:xfrm>
        </p:grpSpPr>
        <p:sp>
          <p:nvSpPr>
            <p:cNvPr id="8" name="object 8"/>
            <p:cNvSpPr/>
            <p:nvPr/>
          </p:nvSpPr>
          <p:spPr>
            <a:xfrm>
              <a:off x="713892" y="2499360"/>
              <a:ext cx="1095374" cy="742950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1936876" y="3113913"/>
              <a:ext cx="1095375" cy="738504"/>
            </a:xfrm>
            <a:prstGeom prst="rect">
              <a:avLst/>
            </a:prstGeom>
            <a:blipFill>
              <a:blip r:embed="rId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555840" y="2209927"/>
              <a:ext cx="1381125" cy="1130935"/>
            </a:xfrm>
            <a:custGeom>
              <a:avLst/>
              <a:gdLst/>
              <a:ahLst/>
              <a:cxnLst/>
              <a:rect l="l" t="t" r="r" b="b"/>
              <a:pathLst>
                <a:path w="1381125" h="1130935">
                  <a:moveTo>
                    <a:pt x="690524" y="0"/>
                  </a:moveTo>
                  <a:lnTo>
                    <a:pt x="638987" y="1550"/>
                  </a:lnTo>
                  <a:lnTo>
                    <a:pt x="588480" y="6129"/>
                  </a:lnTo>
                  <a:lnTo>
                    <a:pt x="539135" y="13627"/>
                  </a:lnTo>
                  <a:lnTo>
                    <a:pt x="491086" y="23935"/>
                  </a:lnTo>
                  <a:lnTo>
                    <a:pt x="444466" y="36943"/>
                  </a:lnTo>
                  <a:lnTo>
                    <a:pt x="399410" y="52542"/>
                  </a:lnTo>
                  <a:lnTo>
                    <a:pt x="356050" y="70623"/>
                  </a:lnTo>
                  <a:lnTo>
                    <a:pt x="314520" y="91076"/>
                  </a:lnTo>
                  <a:lnTo>
                    <a:pt x="274953" y="113792"/>
                  </a:lnTo>
                  <a:lnTo>
                    <a:pt x="237483" y="138662"/>
                  </a:lnTo>
                  <a:lnTo>
                    <a:pt x="202244" y="165576"/>
                  </a:lnTo>
                  <a:lnTo>
                    <a:pt x="169368" y="194425"/>
                  </a:lnTo>
                  <a:lnTo>
                    <a:pt x="138991" y="225099"/>
                  </a:lnTo>
                  <a:lnTo>
                    <a:pt x="111243" y="257490"/>
                  </a:lnTo>
                  <a:lnTo>
                    <a:pt x="86261" y="291487"/>
                  </a:lnTo>
                  <a:lnTo>
                    <a:pt x="64176" y="326982"/>
                  </a:lnTo>
                  <a:lnTo>
                    <a:pt x="45123" y="363865"/>
                  </a:lnTo>
                  <a:lnTo>
                    <a:pt x="29234" y="402027"/>
                  </a:lnTo>
                  <a:lnTo>
                    <a:pt x="16644" y="441359"/>
                  </a:lnTo>
                  <a:lnTo>
                    <a:pt x="7486" y="481750"/>
                  </a:lnTo>
                  <a:lnTo>
                    <a:pt x="1893" y="523093"/>
                  </a:lnTo>
                  <a:lnTo>
                    <a:pt x="0" y="565276"/>
                  </a:lnTo>
                  <a:lnTo>
                    <a:pt x="1893" y="607460"/>
                  </a:lnTo>
                  <a:lnTo>
                    <a:pt x="7486" y="648803"/>
                  </a:lnTo>
                  <a:lnTo>
                    <a:pt x="16644" y="689194"/>
                  </a:lnTo>
                  <a:lnTo>
                    <a:pt x="29234" y="728526"/>
                  </a:lnTo>
                  <a:lnTo>
                    <a:pt x="45123" y="766688"/>
                  </a:lnTo>
                  <a:lnTo>
                    <a:pt x="64176" y="803571"/>
                  </a:lnTo>
                  <a:lnTo>
                    <a:pt x="86261" y="839066"/>
                  </a:lnTo>
                  <a:lnTo>
                    <a:pt x="111243" y="873063"/>
                  </a:lnTo>
                  <a:lnTo>
                    <a:pt x="138991" y="905454"/>
                  </a:lnTo>
                  <a:lnTo>
                    <a:pt x="169368" y="936128"/>
                  </a:lnTo>
                  <a:lnTo>
                    <a:pt x="202244" y="964977"/>
                  </a:lnTo>
                  <a:lnTo>
                    <a:pt x="237483" y="991891"/>
                  </a:lnTo>
                  <a:lnTo>
                    <a:pt x="274953" y="1016761"/>
                  </a:lnTo>
                  <a:lnTo>
                    <a:pt x="314520" y="1039477"/>
                  </a:lnTo>
                  <a:lnTo>
                    <a:pt x="356050" y="1059930"/>
                  </a:lnTo>
                  <a:lnTo>
                    <a:pt x="399410" y="1078011"/>
                  </a:lnTo>
                  <a:lnTo>
                    <a:pt x="444466" y="1093610"/>
                  </a:lnTo>
                  <a:lnTo>
                    <a:pt x="491086" y="1106618"/>
                  </a:lnTo>
                  <a:lnTo>
                    <a:pt x="539135" y="1116926"/>
                  </a:lnTo>
                  <a:lnTo>
                    <a:pt x="588480" y="1124424"/>
                  </a:lnTo>
                  <a:lnTo>
                    <a:pt x="638987" y="1129003"/>
                  </a:lnTo>
                  <a:lnTo>
                    <a:pt x="690524" y="1130553"/>
                  </a:lnTo>
                  <a:lnTo>
                    <a:pt x="742062" y="1129003"/>
                  </a:lnTo>
                  <a:lnTo>
                    <a:pt x="792570" y="1124424"/>
                  </a:lnTo>
                  <a:lnTo>
                    <a:pt x="841916" y="1116926"/>
                  </a:lnTo>
                  <a:lnTo>
                    <a:pt x="889965" y="1106618"/>
                  </a:lnTo>
                  <a:lnTo>
                    <a:pt x="936585" y="1093610"/>
                  </a:lnTo>
                  <a:lnTo>
                    <a:pt x="981641" y="1078011"/>
                  </a:lnTo>
                  <a:lnTo>
                    <a:pt x="1025001" y="1059930"/>
                  </a:lnTo>
                  <a:lnTo>
                    <a:pt x="1066530" y="1039477"/>
                  </a:lnTo>
                  <a:lnTo>
                    <a:pt x="1106096" y="1016761"/>
                  </a:lnTo>
                  <a:lnTo>
                    <a:pt x="1143564" y="991891"/>
                  </a:lnTo>
                  <a:lnTo>
                    <a:pt x="1178802" y="964977"/>
                  </a:lnTo>
                  <a:lnTo>
                    <a:pt x="1211676" y="936128"/>
                  </a:lnTo>
                  <a:lnTo>
                    <a:pt x="1242053" y="905454"/>
                  </a:lnTo>
                  <a:lnTo>
                    <a:pt x="1269799" y="873063"/>
                  </a:lnTo>
                  <a:lnTo>
                    <a:pt x="1294780" y="839066"/>
                  </a:lnTo>
                  <a:lnTo>
                    <a:pt x="1316863" y="803571"/>
                  </a:lnTo>
                  <a:lnTo>
                    <a:pt x="1335915" y="766688"/>
                  </a:lnTo>
                  <a:lnTo>
                    <a:pt x="1351803" y="728526"/>
                  </a:lnTo>
                  <a:lnTo>
                    <a:pt x="1364392" y="689194"/>
                  </a:lnTo>
                  <a:lnTo>
                    <a:pt x="1373549" y="648803"/>
                  </a:lnTo>
                  <a:lnTo>
                    <a:pt x="1379142" y="607460"/>
                  </a:lnTo>
                  <a:lnTo>
                    <a:pt x="1381036" y="565276"/>
                  </a:lnTo>
                  <a:lnTo>
                    <a:pt x="1379142" y="523093"/>
                  </a:lnTo>
                  <a:lnTo>
                    <a:pt x="1373549" y="481750"/>
                  </a:lnTo>
                  <a:lnTo>
                    <a:pt x="1364392" y="441359"/>
                  </a:lnTo>
                  <a:lnTo>
                    <a:pt x="1351803" y="402027"/>
                  </a:lnTo>
                  <a:lnTo>
                    <a:pt x="1335915" y="363865"/>
                  </a:lnTo>
                  <a:lnTo>
                    <a:pt x="1316863" y="326982"/>
                  </a:lnTo>
                  <a:lnTo>
                    <a:pt x="1294780" y="291487"/>
                  </a:lnTo>
                  <a:lnTo>
                    <a:pt x="1269799" y="257490"/>
                  </a:lnTo>
                  <a:lnTo>
                    <a:pt x="1242053" y="225099"/>
                  </a:lnTo>
                  <a:lnTo>
                    <a:pt x="1211676" y="194425"/>
                  </a:lnTo>
                  <a:lnTo>
                    <a:pt x="1178802" y="165576"/>
                  </a:lnTo>
                  <a:lnTo>
                    <a:pt x="1143564" y="138662"/>
                  </a:lnTo>
                  <a:lnTo>
                    <a:pt x="1106096" y="113792"/>
                  </a:lnTo>
                  <a:lnTo>
                    <a:pt x="1066530" y="91076"/>
                  </a:lnTo>
                  <a:lnTo>
                    <a:pt x="1025001" y="70623"/>
                  </a:lnTo>
                  <a:lnTo>
                    <a:pt x="981641" y="52542"/>
                  </a:lnTo>
                  <a:lnTo>
                    <a:pt x="936585" y="36943"/>
                  </a:lnTo>
                  <a:lnTo>
                    <a:pt x="889965" y="23935"/>
                  </a:lnTo>
                  <a:lnTo>
                    <a:pt x="841916" y="13627"/>
                  </a:lnTo>
                  <a:lnTo>
                    <a:pt x="792570" y="6129"/>
                  </a:lnTo>
                  <a:lnTo>
                    <a:pt x="742062" y="1550"/>
                  </a:lnTo>
                  <a:lnTo>
                    <a:pt x="690524" y="0"/>
                  </a:lnTo>
                  <a:close/>
                </a:path>
              </a:pathLst>
            </a:custGeom>
            <a:ln w="2857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1" name="object 11"/>
          <p:cNvSpPr/>
          <p:nvPr/>
        </p:nvSpPr>
        <p:spPr>
          <a:xfrm>
            <a:off x="4756965" y="2131274"/>
            <a:ext cx="1233985" cy="1032601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12" name="object 12"/>
          <p:cNvGrpSpPr/>
          <p:nvPr/>
        </p:nvGrpSpPr>
        <p:grpSpPr>
          <a:xfrm>
            <a:off x="8022588" y="2859758"/>
            <a:ext cx="843280" cy="880744"/>
            <a:chOff x="8018843" y="2867596"/>
            <a:chExt cx="843280" cy="880744"/>
          </a:xfrm>
        </p:grpSpPr>
        <p:sp>
          <p:nvSpPr>
            <p:cNvPr id="13" name="object 13"/>
            <p:cNvSpPr/>
            <p:nvPr/>
          </p:nvSpPr>
          <p:spPr>
            <a:xfrm>
              <a:off x="8161020" y="3069082"/>
              <a:ext cx="107948" cy="113664"/>
            </a:xfrm>
            <a:prstGeom prst="rect">
              <a:avLst/>
            </a:prstGeom>
            <a:blipFill>
              <a:blip r:embed="rId5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4"/>
            <p:cNvSpPr/>
            <p:nvPr/>
          </p:nvSpPr>
          <p:spPr>
            <a:xfrm>
              <a:off x="8460105" y="3070352"/>
              <a:ext cx="107823" cy="113664"/>
            </a:xfrm>
            <a:prstGeom prst="rect">
              <a:avLst/>
            </a:prstGeom>
            <a:blipFill>
              <a:blip r:embed="rId6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15"/>
            <p:cNvSpPr/>
            <p:nvPr/>
          </p:nvSpPr>
          <p:spPr>
            <a:xfrm>
              <a:off x="8164830" y="3422142"/>
              <a:ext cx="107823" cy="113029"/>
            </a:xfrm>
            <a:prstGeom prst="rect">
              <a:avLst/>
            </a:prstGeom>
            <a:blipFill>
              <a:blip r:embed="rId7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" name="object 16"/>
            <p:cNvSpPr/>
            <p:nvPr/>
          </p:nvSpPr>
          <p:spPr>
            <a:xfrm>
              <a:off x="8468360" y="3423412"/>
              <a:ext cx="103504" cy="118110"/>
            </a:xfrm>
            <a:prstGeom prst="rect">
              <a:avLst/>
            </a:prstGeom>
            <a:blipFill>
              <a:blip r:embed="rId8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" name="object 17"/>
            <p:cNvSpPr/>
            <p:nvPr/>
          </p:nvSpPr>
          <p:spPr>
            <a:xfrm>
              <a:off x="8750300" y="3068955"/>
              <a:ext cx="107948" cy="113664"/>
            </a:xfrm>
            <a:prstGeom prst="rect">
              <a:avLst/>
            </a:prstGeom>
            <a:blipFill>
              <a:blip r:embed="rId5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" name="object 18"/>
            <p:cNvSpPr/>
            <p:nvPr/>
          </p:nvSpPr>
          <p:spPr>
            <a:xfrm>
              <a:off x="8754110" y="3422015"/>
              <a:ext cx="107948" cy="113029"/>
            </a:xfrm>
            <a:prstGeom prst="rect">
              <a:avLst/>
            </a:prstGeom>
            <a:blipFill>
              <a:blip r:embed="rId7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" name="object 19"/>
            <p:cNvSpPr/>
            <p:nvPr/>
          </p:nvSpPr>
          <p:spPr>
            <a:xfrm>
              <a:off x="8033131" y="2881884"/>
              <a:ext cx="693420" cy="852169"/>
            </a:xfrm>
            <a:custGeom>
              <a:avLst/>
              <a:gdLst/>
              <a:ahLst/>
              <a:cxnLst/>
              <a:rect l="l" t="t" r="r" b="b"/>
              <a:pathLst>
                <a:path w="693420" h="852170">
                  <a:moveTo>
                    <a:pt x="346455" y="0"/>
                  </a:moveTo>
                  <a:lnTo>
                    <a:pt x="302988" y="3317"/>
                  </a:lnTo>
                  <a:lnTo>
                    <a:pt x="261134" y="13004"/>
                  </a:lnTo>
                  <a:lnTo>
                    <a:pt x="221218" y="28661"/>
                  </a:lnTo>
                  <a:lnTo>
                    <a:pt x="183564" y="49891"/>
                  </a:lnTo>
                  <a:lnTo>
                    <a:pt x="148497" y="76295"/>
                  </a:lnTo>
                  <a:lnTo>
                    <a:pt x="116342" y="107474"/>
                  </a:lnTo>
                  <a:lnTo>
                    <a:pt x="87421" y="143029"/>
                  </a:lnTo>
                  <a:lnTo>
                    <a:pt x="62060" y="182563"/>
                  </a:lnTo>
                  <a:lnTo>
                    <a:pt x="40583" y="225677"/>
                  </a:lnTo>
                  <a:lnTo>
                    <a:pt x="23314" y="271971"/>
                  </a:lnTo>
                  <a:lnTo>
                    <a:pt x="10578" y="321049"/>
                  </a:lnTo>
                  <a:lnTo>
                    <a:pt x="2698" y="372510"/>
                  </a:lnTo>
                  <a:lnTo>
                    <a:pt x="0" y="425957"/>
                  </a:lnTo>
                  <a:lnTo>
                    <a:pt x="2698" y="479380"/>
                  </a:lnTo>
                  <a:lnTo>
                    <a:pt x="10578" y="530824"/>
                  </a:lnTo>
                  <a:lnTo>
                    <a:pt x="23314" y="579892"/>
                  </a:lnTo>
                  <a:lnTo>
                    <a:pt x="40583" y="626182"/>
                  </a:lnTo>
                  <a:lnTo>
                    <a:pt x="62060" y="669296"/>
                  </a:lnTo>
                  <a:lnTo>
                    <a:pt x="87421" y="708835"/>
                  </a:lnTo>
                  <a:lnTo>
                    <a:pt x="116342" y="744398"/>
                  </a:lnTo>
                  <a:lnTo>
                    <a:pt x="148497" y="775585"/>
                  </a:lnTo>
                  <a:lnTo>
                    <a:pt x="183564" y="801999"/>
                  </a:lnTo>
                  <a:lnTo>
                    <a:pt x="221218" y="823238"/>
                  </a:lnTo>
                  <a:lnTo>
                    <a:pt x="261134" y="838904"/>
                  </a:lnTo>
                  <a:lnTo>
                    <a:pt x="302988" y="848596"/>
                  </a:lnTo>
                  <a:lnTo>
                    <a:pt x="346455" y="851915"/>
                  </a:lnTo>
                  <a:lnTo>
                    <a:pt x="389923" y="848596"/>
                  </a:lnTo>
                  <a:lnTo>
                    <a:pt x="431777" y="838904"/>
                  </a:lnTo>
                  <a:lnTo>
                    <a:pt x="471693" y="823238"/>
                  </a:lnTo>
                  <a:lnTo>
                    <a:pt x="509347" y="801999"/>
                  </a:lnTo>
                  <a:lnTo>
                    <a:pt x="544414" y="775585"/>
                  </a:lnTo>
                  <a:lnTo>
                    <a:pt x="576569" y="744398"/>
                  </a:lnTo>
                  <a:lnTo>
                    <a:pt x="605490" y="708835"/>
                  </a:lnTo>
                  <a:lnTo>
                    <a:pt x="630851" y="669296"/>
                  </a:lnTo>
                  <a:lnTo>
                    <a:pt x="652328" y="626182"/>
                  </a:lnTo>
                  <a:lnTo>
                    <a:pt x="669597" y="579892"/>
                  </a:lnTo>
                  <a:lnTo>
                    <a:pt x="682333" y="530824"/>
                  </a:lnTo>
                  <a:lnTo>
                    <a:pt x="690213" y="479380"/>
                  </a:lnTo>
                  <a:lnTo>
                    <a:pt x="692912" y="425957"/>
                  </a:lnTo>
                  <a:lnTo>
                    <a:pt x="690213" y="372510"/>
                  </a:lnTo>
                  <a:lnTo>
                    <a:pt x="682333" y="321049"/>
                  </a:lnTo>
                  <a:lnTo>
                    <a:pt x="669597" y="271971"/>
                  </a:lnTo>
                  <a:lnTo>
                    <a:pt x="652328" y="225677"/>
                  </a:lnTo>
                  <a:lnTo>
                    <a:pt x="630851" y="182563"/>
                  </a:lnTo>
                  <a:lnTo>
                    <a:pt x="605490" y="143029"/>
                  </a:lnTo>
                  <a:lnTo>
                    <a:pt x="576569" y="107474"/>
                  </a:lnTo>
                  <a:lnTo>
                    <a:pt x="544414" y="76295"/>
                  </a:lnTo>
                  <a:lnTo>
                    <a:pt x="509347" y="49891"/>
                  </a:lnTo>
                  <a:lnTo>
                    <a:pt x="471693" y="28661"/>
                  </a:lnTo>
                  <a:lnTo>
                    <a:pt x="431777" y="13004"/>
                  </a:lnTo>
                  <a:lnTo>
                    <a:pt x="389923" y="3317"/>
                  </a:lnTo>
                  <a:lnTo>
                    <a:pt x="346455" y="0"/>
                  </a:lnTo>
                  <a:close/>
                </a:path>
              </a:pathLst>
            </a:custGeom>
            <a:ln w="2857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0" name="object 20"/>
          <p:cNvSpPr/>
          <p:nvPr/>
        </p:nvSpPr>
        <p:spPr>
          <a:xfrm>
            <a:off x="9049384" y="3070225"/>
            <a:ext cx="107948" cy="113664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9057640" y="3423285"/>
            <a:ext cx="103504" cy="118110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9049384" y="2272477"/>
            <a:ext cx="525780" cy="472440"/>
          </a:xfrm>
          <a:custGeom>
            <a:avLst/>
            <a:gdLst/>
            <a:ahLst/>
            <a:cxnLst/>
            <a:rect l="l" t="t" r="r" b="b"/>
            <a:pathLst>
              <a:path w="525779" h="472439">
                <a:moveTo>
                  <a:pt x="0" y="472439"/>
                </a:moveTo>
                <a:lnTo>
                  <a:pt x="525779" y="472439"/>
                </a:lnTo>
                <a:lnTo>
                  <a:pt x="525779" y="0"/>
                </a:lnTo>
                <a:lnTo>
                  <a:pt x="0" y="0"/>
                </a:lnTo>
                <a:lnTo>
                  <a:pt x="0" y="472439"/>
                </a:lnTo>
                <a:close/>
              </a:path>
            </a:pathLst>
          </a:custGeom>
          <a:ln w="57150">
            <a:solidFill>
              <a:srgbClr val="B366B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 txBox="1"/>
          <p:nvPr/>
        </p:nvSpPr>
        <p:spPr>
          <a:xfrm>
            <a:off x="7925910" y="2200453"/>
            <a:ext cx="107222" cy="598882"/>
          </a:xfrm>
          <a:prstGeom prst="rect">
            <a:avLst/>
          </a:prstGeom>
        </p:spPr>
        <p:txBody>
          <a:bodyPr vert="horz" wrap="square" lIns="0" tIns="1054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30"/>
              </a:spcBef>
            </a:pPr>
            <a:r>
              <a:rPr sz="1600" u="heavy" spc="-5" dirty="0">
                <a:uFill>
                  <a:solidFill>
                    <a:srgbClr val="000000"/>
                  </a:solidFill>
                </a:uFill>
                <a:latin typeface="XCCW Joined 4a" panose="03050602040000000000" pitchFamily="66" charset="0"/>
                <a:cs typeface="Comic Sans MS"/>
              </a:rPr>
              <a:t>2</a:t>
            </a:r>
            <a:endParaRPr sz="1600" dirty="0">
              <a:latin typeface="XCCW Joined 4a" panose="03050602040000000000" pitchFamily="66" charset="0"/>
              <a:cs typeface="Comic Sans MS"/>
            </a:endParaRPr>
          </a:p>
          <a:p>
            <a:pPr>
              <a:lnSpc>
                <a:spcPct val="100000"/>
              </a:lnSpc>
            </a:pPr>
            <a:r>
              <a:rPr sz="1600" spc="-5" dirty="0">
                <a:latin typeface="XCCW Joined 4a" panose="03050602040000000000" pitchFamily="66" charset="0"/>
                <a:cs typeface="Comic Sans MS"/>
              </a:rPr>
              <a:t>4</a:t>
            </a:r>
            <a:endParaRPr sz="1600" dirty="0">
              <a:latin typeface="XCCW Joined 4a" panose="03050602040000000000" pitchFamily="66" charset="0"/>
              <a:cs typeface="Comic Sans MS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10096245" y="7154291"/>
            <a:ext cx="140335" cy="1524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8100">
              <a:lnSpc>
                <a:spcPts val="1045"/>
              </a:lnSpc>
            </a:pPr>
            <a:fld id="{81D60167-4931-47E6-BA6A-407CBD079E47}" type="slidenum">
              <a:rPr sz="1000" spc="-5" dirty="0">
                <a:latin typeface="Carlito"/>
                <a:cs typeface="Carlito"/>
              </a:rPr>
              <a:t>5</a:t>
            </a:fld>
            <a:endParaRPr sz="1000">
              <a:latin typeface="Carlito"/>
              <a:cs typeface="Carlito"/>
            </a:endParaRPr>
          </a:p>
        </p:txBody>
      </p:sp>
      <p:sp>
        <p:nvSpPr>
          <p:cNvPr id="32" name="object 2">
            <a:extLst>
              <a:ext uri="{FF2B5EF4-FFF2-40B4-BE49-F238E27FC236}">
                <a16:creationId xmlns:a16="http://schemas.microsoft.com/office/drawing/2014/main" id="{BCEEDABB-69C0-B64E-927F-6DEF3A5B4210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3908642" y="299724"/>
            <a:ext cx="3700144" cy="38215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b="0" spc="-600" dirty="0">
                <a:latin typeface="Comic Sans MS" panose="030F0702030302020204" pitchFamily="66" charset="0"/>
                <a:cs typeface="Times New Roman"/>
              </a:rPr>
              <a:t> </a:t>
            </a:r>
            <a:r>
              <a:rPr spc="-55" dirty="0">
                <a:latin typeface="Comic Sans MS" panose="030F0702030302020204" pitchFamily="66" charset="0"/>
              </a:rPr>
              <a:t>Year </a:t>
            </a:r>
            <a:r>
              <a:rPr lang="en-GB" spc="-55" dirty="0">
                <a:latin typeface="Comic Sans MS" panose="030F0702030302020204" pitchFamily="66" charset="0"/>
              </a:rPr>
              <a:t>2</a:t>
            </a:r>
            <a:r>
              <a:rPr spc="-15" dirty="0">
                <a:latin typeface="Comic Sans MS" panose="030F0702030302020204" pitchFamily="66" charset="0"/>
              </a:rPr>
              <a:t> </a:t>
            </a:r>
            <a:r>
              <a:rPr spc="-10" dirty="0">
                <a:latin typeface="Comic Sans MS" panose="030F0702030302020204" pitchFamily="66" charset="0"/>
              </a:rPr>
              <a:t>Fractions</a:t>
            </a:r>
          </a:p>
        </p:txBody>
      </p:sp>
      <p:sp>
        <p:nvSpPr>
          <p:cNvPr id="35" name="object 4">
            <a:extLst>
              <a:ext uri="{FF2B5EF4-FFF2-40B4-BE49-F238E27FC236}">
                <a16:creationId xmlns:a16="http://schemas.microsoft.com/office/drawing/2014/main" id="{D092FD10-D9C4-45B8-F34C-66B6AC829EFF}"/>
              </a:ext>
            </a:extLst>
          </p:cNvPr>
          <p:cNvSpPr txBox="1"/>
          <p:nvPr/>
        </p:nvSpPr>
        <p:spPr>
          <a:xfrm>
            <a:off x="1123319" y="1765583"/>
            <a:ext cx="8501279" cy="28982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3185795" algn="l"/>
              </a:tabLst>
            </a:pPr>
            <a:r>
              <a:rPr sz="1800" spc="-15" dirty="0">
                <a:solidFill>
                  <a:srgbClr val="00AE50"/>
                </a:solidFill>
                <a:latin typeface="Comic Sans MS" panose="030F0702030302020204" pitchFamily="66" charset="0"/>
                <a:cs typeface="Carlito"/>
              </a:rPr>
              <a:t>Concrete</a:t>
            </a:r>
            <a:r>
              <a:rPr lang="en-GB" sz="1800" spc="-15" dirty="0">
                <a:solidFill>
                  <a:srgbClr val="00AE50"/>
                </a:solidFill>
                <a:latin typeface="Comic Sans MS" panose="030F0702030302020204" pitchFamily="66" charset="0"/>
                <a:cs typeface="Carlito"/>
              </a:rPr>
              <a:t>                                  </a:t>
            </a:r>
            <a:r>
              <a:rPr sz="1800" spc="-15" dirty="0">
                <a:solidFill>
                  <a:srgbClr val="00AE50"/>
                </a:solidFill>
                <a:latin typeface="Comic Sans MS" panose="030F0702030302020204" pitchFamily="66" charset="0"/>
                <a:cs typeface="Carlito"/>
              </a:rPr>
              <a:t>	</a:t>
            </a:r>
            <a:r>
              <a:rPr lang="en-GB" sz="1800" spc="-15" dirty="0">
                <a:solidFill>
                  <a:srgbClr val="00AE50"/>
                </a:solidFill>
                <a:latin typeface="Comic Sans MS" panose="030F0702030302020204" pitchFamily="66" charset="0"/>
                <a:cs typeface="Carlito"/>
              </a:rPr>
              <a:t>   </a:t>
            </a:r>
            <a:r>
              <a:rPr sz="1800" spc="-10" dirty="0">
                <a:solidFill>
                  <a:srgbClr val="00AE50"/>
                </a:solidFill>
                <a:latin typeface="Comic Sans MS" panose="030F0702030302020204" pitchFamily="66" charset="0"/>
                <a:cs typeface="Carlito"/>
              </a:rPr>
              <a:t>Pictorial</a:t>
            </a:r>
            <a:r>
              <a:rPr lang="en-GB" sz="1800" spc="-10" dirty="0">
                <a:solidFill>
                  <a:srgbClr val="00AE50"/>
                </a:solidFill>
                <a:latin typeface="Comic Sans MS" panose="030F0702030302020204" pitchFamily="66" charset="0"/>
                <a:cs typeface="Carlito"/>
              </a:rPr>
              <a:t>                                    Abstract</a:t>
            </a:r>
            <a:endParaRPr sz="1800" dirty="0">
              <a:latin typeface="Comic Sans MS" panose="030F0702030302020204" pitchFamily="66" charset="0"/>
              <a:cs typeface="Carlito"/>
            </a:endParaRPr>
          </a:p>
        </p:txBody>
      </p:sp>
      <p:sp>
        <p:nvSpPr>
          <p:cNvPr id="39" name="object 5">
            <a:extLst>
              <a:ext uri="{FF2B5EF4-FFF2-40B4-BE49-F238E27FC236}">
                <a16:creationId xmlns:a16="http://schemas.microsoft.com/office/drawing/2014/main" id="{2152C26B-7E17-F7AF-38B5-C4634DEEBD1F}"/>
              </a:ext>
            </a:extLst>
          </p:cNvPr>
          <p:cNvSpPr txBox="1"/>
          <p:nvPr/>
        </p:nvSpPr>
        <p:spPr>
          <a:xfrm>
            <a:off x="7298471" y="3603400"/>
            <a:ext cx="1724179" cy="784830"/>
          </a:xfrm>
          <a:prstGeom prst="rect">
            <a:avLst/>
          </a:prstGeom>
        </p:spPr>
        <p:txBody>
          <a:bodyPr vert="horz" wrap="square" lIns="0" tIns="14478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40"/>
              </a:spcBef>
            </a:pPr>
            <a:endParaRPr sz="1800" dirty="0">
              <a:latin typeface="Carlito"/>
              <a:cs typeface="Carlito"/>
            </a:endParaRPr>
          </a:p>
          <a:p>
            <a:pPr marL="118745">
              <a:lnSpc>
                <a:spcPct val="100000"/>
              </a:lnSpc>
              <a:spcBef>
                <a:spcPts val="919"/>
              </a:spcBef>
            </a:pPr>
            <a:r>
              <a:rPr lang="en-GB" sz="1600" spc="-5" dirty="0">
                <a:latin typeface="Comic Sans MS"/>
                <a:cs typeface="Comic Sans MS"/>
              </a:rPr>
              <a:t>Half </a:t>
            </a:r>
            <a:r>
              <a:rPr sz="1600" spc="-5" dirty="0">
                <a:latin typeface="Comic Sans MS"/>
                <a:cs typeface="Comic Sans MS"/>
              </a:rPr>
              <a:t>of </a:t>
            </a:r>
            <a:r>
              <a:rPr lang="en-GB" sz="1600" spc="-5" dirty="0">
                <a:latin typeface="Comic Sans MS"/>
                <a:cs typeface="Comic Sans MS"/>
              </a:rPr>
              <a:t>24</a:t>
            </a:r>
            <a:r>
              <a:rPr sz="1600" spc="-45" dirty="0">
                <a:latin typeface="Comic Sans MS"/>
                <a:cs typeface="Comic Sans MS"/>
              </a:rPr>
              <a:t> </a:t>
            </a:r>
            <a:r>
              <a:rPr sz="1600" spc="-5" dirty="0">
                <a:latin typeface="Comic Sans MS"/>
                <a:cs typeface="Comic Sans MS"/>
              </a:rPr>
              <a:t>=</a:t>
            </a:r>
            <a:endParaRPr sz="1600" dirty="0">
              <a:latin typeface="Comic Sans MS"/>
              <a:cs typeface="Comic Sans MS"/>
            </a:endParaRPr>
          </a:p>
        </p:txBody>
      </p:sp>
      <p:sp>
        <p:nvSpPr>
          <p:cNvPr id="40" name="Oval 39">
            <a:extLst>
              <a:ext uri="{FF2B5EF4-FFF2-40B4-BE49-F238E27FC236}">
                <a16:creationId xmlns:a16="http://schemas.microsoft.com/office/drawing/2014/main" id="{964ACB18-A9C4-7362-5E8A-17DA652FAA09}"/>
              </a:ext>
            </a:extLst>
          </p:cNvPr>
          <p:cNvSpPr/>
          <p:nvPr/>
        </p:nvSpPr>
        <p:spPr>
          <a:xfrm>
            <a:off x="8635563" y="3881645"/>
            <a:ext cx="971364" cy="784830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42" name="Straight Connector 41">
            <a:extLst>
              <a:ext uri="{FF2B5EF4-FFF2-40B4-BE49-F238E27FC236}">
                <a16:creationId xmlns:a16="http://schemas.microsoft.com/office/drawing/2014/main" id="{E0F924EE-F44E-94AB-1D84-E34C7B206F87}"/>
              </a:ext>
            </a:extLst>
          </p:cNvPr>
          <p:cNvCxnSpPr>
            <a:stCxn id="40" idx="0"/>
            <a:endCxn id="40" idx="4"/>
          </p:cNvCxnSpPr>
          <p:nvPr/>
        </p:nvCxnSpPr>
        <p:spPr>
          <a:xfrm>
            <a:off x="9121245" y="3881645"/>
            <a:ext cx="0" cy="78483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>
            <a:extLst>
              <a:ext uri="{FF2B5EF4-FFF2-40B4-BE49-F238E27FC236}">
                <a16:creationId xmlns:a16="http://schemas.microsoft.com/office/drawing/2014/main" id="{4159E706-804E-D603-B802-7BC12926ABBE}"/>
              </a:ext>
            </a:extLst>
          </p:cNvPr>
          <p:cNvCxnSpPr/>
          <p:nvPr/>
        </p:nvCxnSpPr>
        <p:spPr>
          <a:xfrm>
            <a:off x="8862058" y="4147269"/>
            <a:ext cx="0" cy="30480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5" name="Picture 44">
            <a:extLst>
              <a:ext uri="{FF2B5EF4-FFF2-40B4-BE49-F238E27FC236}">
                <a16:creationId xmlns:a16="http://schemas.microsoft.com/office/drawing/2014/main" id="{AA652EED-39B6-30B2-1B1B-202323B2CDAD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163400" y="4132015"/>
            <a:ext cx="54869" cy="335309"/>
          </a:xfrm>
          <a:prstGeom prst="rect">
            <a:avLst/>
          </a:prstGeom>
        </p:spPr>
      </p:pic>
      <p:sp>
        <p:nvSpPr>
          <p:cNvPr id="46" name="Oval 45">
            <a:extLst>
              <a:ext uri="{FF2B5EF4-FFF2-40B4-BE49-F238E27FC236}">
                <a16:creationId xmlns:a16="http://schemas.microsoft.com/office/drawing/2014/main" id="{AAFD2D9D-7224-43F8-0EB7-4DE402A48601}"/>
              </a:ext>
            </a:extLst>
          </p:cNvPr>
          <p:cNvSpPr/>
          <p:nvPr/>
        </p:nvSpPr>
        <p:spPr>
          <a:xfrm>
            <a:off x="9336398" y="4157354"/>
            <a:ext cx="76200" cy="80446"/>
          </a:xfrm>
          <a:prstGeom prst="ellipse">
            <a:avLst/>
          </a:prstGeom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Oval 46">
            <a:extLst>
              <a:ext uri="{FF2B5EF4-FFF2-40B4-BE49-F238E27FC236}">
                <a16:creationId xmlns:a16="http://schemas.microsoft.com/office/drawing/2014/main" id="{D2B096C8-DFD5-F664-44D5-1588CF4345E8}"/>
              </a:ext>
            </a:extLst>
          </p:cNvPr>
          <p:cNvSpPr/>
          <p:nvPr/>
        </p:nvSpPr>
        <p:spPr>
          <a:xfrm>
            <a:off x="9352553" y="4380597"/>
            <a:ext cx="76200" cy="80446"/>
          </a:xfrm>
          <a:prstGeom prst="ellipse">
            <a:avLst/>
          </a:prstGeom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Oval 47">
            <a:extLst>
              <a:ext uri="{FF2B5EF4-FFF2-40B4-BE49-F238E27FC236}">
                <a16:creationId xmlns:a16="http://schemas.microsoft.com/office/drawing/2014/main" id="{2D6AA3DB-B9C3-B8C7-EDE5-DFC98DCD5147}"/>
              </a:ext>
            </a:extLst>
          </p:cNvPr>
          <p:cNvSpPr/>
          <p:nvPr/>
        </p:nvSpPr>
        <p:spPr>
          <a:xfrm>
            <a:off x="8954695" y="4174381"/>
            <a:ext cx="76200" cy="80446"/>
          </a:xfrm>
          <a:prstGeom prst="ellipse">
            <a:avLst/>
          </a:prstGeom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Oval 48">
            <a:extLst>
              <a:ext uri="{FF2B5EF4-FFF2-40B4-BE49-F238E27FC236}">
                <a16:creationId xmlns:a16="http://schemas.microsoft.com/office/drawing/2014/main" id="{806893E9-5C88-21FE-90E1-0F8E81DE6161}"/>
              </a:ext>
            </a:extLst>
          </p:cNvPr>
          <p:cNvSpPr/>
          <p:nvPr/>
        </p:nvSpPr>
        <p:spPr>
          <a:xfrm>
            <a:off x="8934515" y="4411846"/>
            <a:ext cx="76200" cy="80446"/>
          </a:xfrm>
          <a:prstGeom prst="ellipse">
            <a:avLst/>
          </a:prstGeom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9C451115-E00D-5540-29E6-69811E16CE2F}"/>
              </a:ext>
            </a:extLst>
          </p:cNvPr>
          <p:cNvSpPr txBox="1"/>
          <p:nvPr/>
        </p:nvSpPr>
        <p:spPr>
          <a:xfrm>
            <a:off x="346665" y="4663644"/>
            <a:ext cx="9277933" cy="77457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0000"/>
              </a:lnSpc>
              <a:spcBef>
                <a:spcPts val="995"/>
              </a:spcBef>
            </a:pPr>
            <a:r>
              <a:rPr lang="en-GB" sz="1800" b="1" spc="-20" dirty="0">
                <a:solidFill>
                  <a:srgbClr val="006FC0"/>
                </a:solidFill>
                <a:latin typeface="Comic Sans MS" panose="030F0702030302020204" pitchFamily="66" charset="0"/>
                <a:cs typeface="Carlito"/>
              </a:rPr>
              <a:t>Write </a:t>
            </a:r>
            <a:r>
              <a:rPr lang="en-GB" sz="1800" b="1" spc="-5" dirty="0">
                <a:solidFill>
                  <a:srgbClr val="006FC0"/>
                </a:solidFill>
                <a:latin typeface="Comic Sans MS" panose="030F0702030302020204" pitchFamily="66" charset="0"/>
                <a:cs typeface="Carlito"/>
              </a:rPr>
              <a:t>simple </a:t>
            </a:r>
            <a:r>
              <a:rPr lang="en-GB" sz="1800" b="1" spc="-10" dirty="0">
                <a:solidFill>
                  <a:srgbClr val="006FC0"/>
                </a:solidFill>
                <a:latin typeface="Comic Sans MS" panose="030F0702030302020204" pitchFamily="66" charset="0"/>
                <a:cs typeface="Carlito"/>
              </a:rPr>
              <a:t>fractions </a:t>
            </a:r>
            <a:r>
              <a:rPr lang="en-GB" sz="1800" b="1" spc="-5" dirty="0">
                <a:solidFill>
                  <a:srgbClr val="006FC0"/>
                </a:solidFill>
                <a:latin typeface="Comic Sans MS" panose="030F0702030302020204" pitchFamily="66" charset="0"/>
                <a:cs typeface="Carlito"/>
              </a:rPr>
              <a:t>and </a:t>
            </a:r>
            <a:r>
              <a:rPr lang="en-GB" sz="1800" b="1" spc="-10" dirty="0">
                <a:solidFill>
                  <a:srgbClr val="006FC0"/>
                </a:solidFill>
                <a:latin typeface="Comic Sans MS" panose="030F0702030302020204" pitchFamily="66" charset="0"/>
                <a:cs typeface="Carlito"/>
              </a:rPr>
              <a:t>recognise the </a:t>
            </a:r>
            <a:r>
              <a:rPr lang="en-GB" sz="1800" b="1" spc="-5" dirty="0">
                <a:solidFill>
                  <a:srgbClr val="006FC0"/>
                </a:solidFill>
                <a:latin typeface="Comic Sans MS" panose="030F0702030302020204" pitchFamily="66" charset="0"/>
                <a:cs typeface="Carlito"/>
              </a:rPr>
              <a:t>equivalence </a:t>
            </a:r>
            <a:r>
              <a:rPr lang="en-GB" sz="1800" b="1" dirty="0">
                <a:solidFill>
                  <a:srgbClr val="006FC0"/>
                </a:solidFill>
                <a:latin typeface="Comic Sans MS" panose="030F0702030302020204" pitchFamily="66" charset="0"/>
                <a:cs typeface="Carlito"/>
              </a:rPr>
              <a:t>of 2 quarters and one half</a:t>
            </a:r>
            <a:r>
              <a:rPr lang="en-GB" sz="1800" b="1" spc="-5" dirty="0">
                <a:solidFill>
                  <a:srgbClr val="006FC0"/>
                </a:solidFill>
                <a:latin typeface="Comic Sans MS" panose="030F0702030302020204" pitchFamily="66" charset="0"/>
                <a:cs typeface="Carlito"/>
              </a:rPr>
              <a:t>.</a:t>
            </a:r>
          </a:p>
          <a:p>
            <a:pPr algn="ctr">
              <a:lnSpc>
                <a:spcPct val="100000"/>
              </a:lnSpc>
              <a:spcBef>
                <a:spcPts val="995"/>
              </a:spcBef>
            </a:pPr>
            <a:r>
              <a:rPr lang="en-GB" b="1" spc="-5" dirty="0">
                <a:solidFill>
                  <a:srgbClr val="006FC0"/>
                </a:solidFill>
                <a:latin typeface="Comic Sans MS" panose="030F0702030302020204" pitchFamily="66" charset="0"/>
                <a:cs typeface="Carlito"/>
              </a:rPr>
              <a:t>                                                       </a:t>
            </a:r>
            <a:endParaRPr lang="en-GB" sz="1800" dirty="0">
              <a:latin typeface="Comic Sans MS" panose="030F0702030302020204" pitchFamily="66" charset="0"/>
              <a:cs typeface="Carlito"/>
            </a:endParaRPr>
          </a:p>
        </p:txBody>
      </p:sp>
      <p:pic>
        <p:nvPicPr>
          <p:cNvPr id="52" name="Picture 51">
            <a:extLst>
              <a:ext uri="{FF2B5EF4-FFF2-40B4-BE49-F238E27FC236}">
                <a16:creationId xmlns:a16="http://schemas.microsoft.com/office/drawing/2014/main" id="{61B91068-B24E-BB38-0B2E-DD79E038444A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072628" y="5556984"/>
            <a:ext cx="5742930" cy="1621677"/>
          </a:xfrm>
          <a:prstGeom prst="rect">
            <a:avLst/>
          </a:prstGeom>
        </p:spPr>
      </p:pic>
      <p:pic>
        <p:nvPicPr>
          <p:cNvPr id="54" name="Picture 53">
            <a:extLst>
              <a:ext uri="{FF2B5EF4-FFF2-40B4-BE49-F238E27FC236}">
                <a16:creationId xmlns:a16="http://schemas.microsoft.com/office/drawing/2014/main" id="{61B4897A-715F-CDB7-D6CA-46C69A7EA645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7925910" y="5712656"/>
            <a:ext cx="1649254" cy="1289576"/>
          </a:xfrm>
          <a:prstGeom prst="rect">
            <a:avLst/>
          </a:prstGeom>
        </p:spPr>
      </p:pic>
      <p:pic>
        <p:nvPicPr>
          <p:cNvPr id="58" name="Picture 57">
            <a:extLst>
              <a:ext uri="{FF2B5EF4-FFF2-40B4-BE49-F238E27FC236}">
                <a16:creationId xmlns:a16="http://schemas.microsoft.com/office/drawing/2014/main" id="{39384721-362F-9F00-0137-6E962D175FB7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9224556" y="205877"/>
            <a:ext cx="1012024" cy="1018120"/>
          </a:xfrm>
          <a:prstGeom prst="rect">
            <a:avLst/>
          </a:prstGeom>
        </p:spPr>
      </p:pic>
      <p:pic>
        <p:nvPicPr>
          <p:cNvPr id="60" name="Picture 59">
            <a:extLst>
              <a:ext uri="{FF2B5EF4-FFF2-40B4-BE49-F238E27FC236}">
                <a16:creationId xmlns:a16="http://schemas.microsoft.com/office/drawing/2014/main" id="{2056D5A4-215B-F10A-5429-CB85EBB015DB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1439127" y="5189613"/>
            <a:ext cx="7718205" cy="493819"/>
          </a:xfrm>
          <a:prstGeom prst="rect">
            <a:avLst/>
          </a:prstGeom>
        </p:spPr>
      </p:pic>
      <p:grpSp>
        <p:nvGrpSpPr>
          <p:cNvPr id="2" name="Group 1"/>
          <p:cNvGrpSpPr/>
          <p:nvPr/>
        </p:nvGrpSpPr>
        <p:grpSpPr>
          <a:xfrm>
            <a:off x="754679" y="3348352"/>
            <a:ext cx="1381125" cy="1130935"/>
            <a:chOff x="638809" y="3636553"/>
            <a:chExt cx="1381125" cy="1130935"/>
          </a:xfrm>
        </p:grpSpPr>
        <p:sp>
          <p:nvSpPr>
            <p:cNvPr id="43" name="object 8"/>
            <p:cNvSpPr/>
            <p:nvPr/>
          </p:nvSpPr>
          <p:spPr>
            <a:xfrm>
              <a:off x="796861" y="3925986"/>
              <a:ext cx="1095374" cy="742950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3" name="object 10"/>
            <p:cNvSpPr/>
            <p:nvPr/>
          </p:nvSpPr>
          <p:spPr>
            <a:xfrm>
              <a:off x="638809" y="3636553"/>
              <a:ext cx="1381125" cy="1130935"/>
            </a:xfrm>
            <a:custGeom>
              <a:avLst/>
              <a:gdLst/>
              <a:ahLst/>
              <a:cxnLst/>
              <a:rect l="l" t="t" r="r" b="b"/>
              <a:pathLst>
                <a:path w="1381125" h="1130935">
                  <a:moveTo>
                    <a:pt x="690524" y="0"/>
                  </a:moveTo>
                  <a:lnTo>
                    <a:pt x="638987" y="1550"/>
                  </a:lnTo>
                  <a:lnTo>
                    <a:pt x="588480" y="6129"/>
                  </a:lnTo>
                  <a:lnTo>
                    <a:pt x="539135" y="13627"/>
                  </a:lnTo>
                  <a:lnTo>
                    <a:pt x="491086" y="23935"/>
                  </a:lnTo>
                  <a:lnTo>
                    <a:pt x="444466" y="36943"/>
                  </a:lnTo>
                  <a:lnTo>
                    <a:pt x="399410" y="52542"/>
                  </a:lnTo>
                  <a:lnTo>
                    <a:pt x="356050" y="70623"/>
                  </a:lnTo>
                  <a:lnTo>
                    <a:pt x="314520" y="91076"/>
                  </a:lnTo>
                  <a:lnTo>
                    <a:pt x="274953" y="113792"/>
                  </a:lnTo>
                  <a:lnTo>
                    <a:pt x="237483" y="138662"/>
                  </a:lnTo>
                  <a:lnTo>
                    <a:pt x="202244" y="165576"/>
                  </a:lnTo>
                  <a:lnTo>
                    <a:pt x="169368" y="194425"/>
                  </a:lnTo>
                  <a:lnTo>
                    <a:pt x="138991" y="225099"/>
                  </a:lnTo>
                  <a:lnTo>
                    <a:pt x="111243" y="257490"/>
                  </a:lnTo>
                  <a:lnTo>
                    <a:pt x="86261" y="291487"/>
                  </a:lnTo>
                  <a:lnTo>
                    <a:pt x="64176" y="326982"/>
                  </a:lnTo>
                  <a:lnTo>
                    <a:pt x="45123" y="363865"/>
                  </a:lnTo>
                  <a:lnTo>
                    <a:pt x="29234" y="402027"/>
                  </a:lnTo>
                  <a:lnTo>
                    <a:pt x="16644" y="441359"/>
                  </a:lnTo>
                  <a:lnTo>
                    <a:pt x="7486" y="481750"/>
                  </a:lnTo>
                  <a:lnTo>
                    <a:pt x="1893" y="523093"/>
                  </a:lnTo>
                  <a:lnTo>
                    <a:pt x="0" y="565276"/>
                  </a:lnTo>
                  <a:lnTo>
                    <a:pt x="1893" y="607460"/>
                  </a:lnTo>
                  <a:lnTo>
                    <a:pt x="7486" y="648803"/>
                  </a:lnTo>
                  <a:lnTo>
                    <a:pt x="16644" y="689194"/>
                  </a:lnTo>
                  <a:lnTo>
                    <a:pt x="29234" y="728526"/>
                  </a:lnTo>
                  <a:lnTo>
                    <a:pt x="45123" y="766688"/>
                  </a:lnTo>
                  <a:lnTo>
                    <a:pt x="64176" y="803571"/>
                  </a:lnTo>
                  <a:lnTo>
                    <a:pt x="86261" y="839066"/>
                  </a:lnTo>
                  <a:lnTo>
                    <a:pt x="111243" y="873063"/>
                  </a:lnTo>
                  <a:lnTo>
                    <a:pt x="138991" y="905454"/>
                  </a:lnTo>
                  <a:lnTo>
                    <a:pt x="169368" y="936128"/>
                  </a:lnTo>
                  <a:lnTo>
                    <a:pt x="202244" y="964977"/>
                  </a:lnTo>
                  <a:lnTo>
                    <a:pt x="237483" y="991891"/>
                  </a:lnTo>
                  <a:lnTo>
                    <a:pt x="274953" y="1016761"/>
                  </a:lnTo>
                  <a:lnTo>
                    <a:pt x="314520" y="1039477"/>
                  </a:lnTo>
                  <a:lnTo>
                    <a:pt x="356050" y="1059930"/>
                  </a:lnTo>
                  <a:lnTo>
                    <a:pt x="399410" y="1078011"/>
                  </a:lnTo>
                  <a:lnTo>
                    <a:pt x="444466" y="1093610"/>
                  </a:lnTo>
                  <a:lnTo>
                    <a:pt x="491086" y="1106618"/>
                  </a:lnTo>
                  <a:lnTo>
                    <a:pt x="539135" y="1116926"/>
                  </a:lnTo>
                  <a:lnTo>
                    <a:pt x="588480" y="1124424"/>
                  </a:lnTo>
                  <a:lnTo>
                    <a:pt x="638987" y="1129003"/>
                  </a:lnTo>
                  <a:lnTo>
                    <a:pt x="690524" y="1130553"/>
                  </a:lnTo>
                  <a:lnTo>
                    <a:pt x="742062" y="1129003"/>
                  </a:lnTo>
                  <a:lnTo>
                    <a:pt x="792570" y="1124424"/>
                  </a:lnTo>
                  <a:lnTo>
                    <a:pt x="841916" y="1116926"/>
                  </a:lnTo>
                  <a:lnTo>
                    <a:pt x="889965" y="1106618"/>
                  </a:lnTo>
                  <a:lnTo>
                    <a:pt x="936585" y="1093610"/>
                  </a:lnTo>
                  <a:lnTo>
                    <a:pt x="981641" y="1078011"/>
                  </a:lnTo>
                  <a:lnTo>
                    <a:pt x="1025001" y="1059930"/>
                  </a:lnTo>
                  <a:lnTo>
                    <a:pt x="1066530" y="1039477"/>
                  </a:lnTo>
                  <a:lnTo>
                    <a:pt x="1106096" y="1016761"/>
                  </a:lnTo>
                  <a:lnTo>
                    <a:pt x="1143564" y="991891"/>
                  </a:lnTo>
                  <a:lnTo>
                    <a:pt x="1178802" y="964977"/>
                  </a:lnTo>
                  <a:lnTo>
                    <a:pt x="1211676" y="936128"/>
                  </a:lnTo>
                  <a:lnTo>
                    <a:pt x="1242053" y="905454"/>
                  </a:lnTo>
                  <a:lnTo>
                    <a:pt x="1269799" y="873063"/>
                  </a:lnTo>
                  <a:lnTo>
                    <a:pt x="1294780" y="839066"/>
                  </a:lnTo>
                  <a:lnTo>
                    <a:pt x="1316863" y="803571"/>
                  </a:lnTo>
                  <a:lnTo>
                    <a:pt x="1335915" y="766688"/>
                  </a:lnTo>
                  <a:lnTo>
                    <a:pt x="1351803" y="728526"/>
                  </a:lnTo>
                  <a:lnTo>
                    <a:pt x="1364392" y="689194"/>
                  </a:lnTo>
                  <a:lnTo>
                    <a:pt x="1373549" y="648803"/>
                  </a:lnTo>
                  <a:lnTo>
                    <a:pt x="1379142" y="607460"/>
                  </a:lnTo>
                  <a:lnTo>
                    <a:pt x="1381036" y="565276"/>
                  </a:lnTo>
                  <a:lnTo>
                    <a:pt x="1379142" y="523093"/>
                  </a:lnTo>
                  <a:lnTo>
                    <a:pt x="1373549" y="481750"/>
                  </a:lnTo>
                  <a:lnTo>
                    <a:pt x="1364392" y="441359"/>
                  </a:lnTo>
                  <a:lnTo>
                    <a:pt x="1351803" y="402027"/>
                  </a:lnTo>
                  <a:lnTo>
                    <a:pt x="1335915" y="363865"/>
                  </a:lnTo>
                  <a:lnTo>
                    <a:pt x="1316863" y="326982"/>
                  </a:lnTo>
                  <a:lnTo>
                    <a:pt x="1294780" y="291487"/>
                  </a:lnTo>
                  <a:lnTo>
                    <a:pt x="1269799" y="257490"/>
                  </a:lnTo>
                  <a:lnTo>
                    <a:pt x="1242053" y="225099"/>
                  </a:lnTo>
                  <a:lnTo>
                    <a:pt x="1211676" y="194425"/>
                  </a:lnTo>
                  <a:lnTo>
                    <a:pt x="1178802" y="165576"/>
                  </a:lnTo>
                  <a:lnTo>
                    <a:pt x="1143564" y="138662"/>
                  </a:lnTo>
                  <a:lnTo>
                    <a:pt x="1106096" y="113792"/>
                  </a:lnTo>
                  <a:lnTo>
                    <a:pt x="1066530" y="91076"/>
                  </a:lnTo>
                  <a:lnTo>
                    <a:pt x="1025001" y="70623"/>
                  </a:lnTo>
                  <a:lnTo>
                    <a:pt x="981641" y="52542"/>
                  </a:lnTo>
                  <a:lnTo>
                    <a:pt x="936585" y="36943"/>
                  </a:lnTo>
                  <a:lnTo>
                    <a:pt x="889965" y="23935"/>
                  </a:lnTo>
                  <a:lnTo>
                    <a:pt x="841916" y="13627"/>
                  </a:lnTo>
                  <a:lnTo>
                    <a:pt x="792570" y="6129"/>
                  </a:lnTo>
                  <a:lnTo>
                    <a:pt x="742062" y="1550"/>
                  </a:lnTo>
                  <a:lnTo>
                    <a:pt x="690524" y="0"/>
                  </a:lnTo>
                  <a:close/>
                </a:path>
              </a:pathLst>
            </a:custGeom>
            <a:ln w="2857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4" name="TextBox 23">
            <a:extLst>
              <a:ext uri="{FF2B5EF4-FFF2-40B4-BE49-F238E27FC236}">
                <a16:creationId xmlns:a16="http://schemas.microsoft.com/office/drawing/2014/main" id="{FBBD305A-0485-1E43-8CB0-2E56149117AE}"/>
              </a:ext>
            </a:extLst>
          </p:cNvPr>
          <p:cNvSpPr txBox="1"/>
          <p:nvPr/>
        </p:nvSpPr>
        <p:spPr>
          <a:xfrm>
            <a:off x="3399357" y="738285"/>
            <a:ext cx="4209429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>
                <a:solidFill>
                  <a:srgbClr val="0070C0"/>
                </a:solidFill>
                <a:latin typeface="Comic Sans MS" panose="030F0702030302020204" pitchFamily="66" charset="0"/>
              </a:rPr>
              <a:t>How can we progress with fractions?</a:t>
            </a:r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39517748-CBE7-7CA6-9950-5F841E5F7177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4535099" y="3202255"/>
            <a:ext cx="1623201" cy="1158340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643216" y="1059047"/>
            <a:ext cx="9072245" cy="630301"/>
          </a:xfrm>
          <a:prstGeom prst="rect">
            <a:avLst/>
          </a:prstGeom>
        </p:spPr>
        <p:txBody>
          <a:bodyPr vert="horz" wrap="square" lIns="0" tIns="167005" rIns="0" bIns="0" rtlCol="0">
            <a:spAutoFit/>
          </a:bodyPr>
          <a:lstStyle/>
          <a:p>
            <a:pPr marL="12700" marR="5080">
              <a:lnSpc>
                <a:spcPts val="1800"/>
              </a:lnSpc>
              <a:spcBef>
                <a:spcPts val="1240"/>
              </a:spcBef>
            </a:pPr>
            <a:r>
              <a:rPr sz="1600" b="1" spc="-10" dirty="0">
                <a:solidFill>
                  <a:srgbClr val="0070C0"/>
                </a:solidFill>
                <a:latin typeface="Comic Sans MS" panose="030F0702030302020204" pitchFamily="66" charset="0"/>
                <a:cs typeface="Carlito"/>
              </a:rPr>
              <a:t>Count </a:t>
            </a:r>
            <a:r>
              <a:rPr sz="1600" b="1" dirty="0">
                <a:solidFill>
                  <a:srgbClr val="0070C0"/>
                </a:solidFill>
                <a:latin typeface="Comic Sans MS" panose="030F0702030302020204" pitchFamily="66" charset="0"/>
                <a:cs typeface="Carlito"/>
              </a:rPr>
              <a:t>up </a:t>
            </a:r>
            <a:r>
              <a:rPr sz="1600" b="1" spc="-5" dirty="0">
                <a:solidFill>
                  <a:srgbClr val="0070C0"/>
                </a:solidFill>
                <a:latin typeface="Comic Sans MS" panose="030F0702030302020204" pitchFamily="66" charset="0"/>
                <a:cs typeface="Carlito"/>
              </a:rPr>
              <a:t>and down in </a:t>
            </a:r>
            <a:r>
              <a:rPr sz="1600" b="1" spc="-10" dirty="0">
                <a:solidFill>
                  <a:srgbClr val="0070C0"/>
                </a:solidFill>
                <a:latin typeface="Comic Sans MS" panose="030F0702030302020204" pitchFamily="66" charset="0"/>
                <a:cs typeface="Carlito"/>
              </a:rPr>
              <a:t>tenths: recognise </a:t>
            </a:r>
            <a:r>
              <a:rPr sz="1600" b="1" spc="-5" dirty="0">
                <a:solidFill>
                  <a:srgbClr val="0070C0"/>
                </a:solidFill>
                <a:latin typeface="Comic Sans MS" panose="030F0702030302020204" pitchFamily="66" charset="0"/>
                <a:cs typeface="Carlito"/>
              </a:rPr>
              <a:t>that </a:t>
            </a:r>
            <a:r>
              <a:rPr sz="1600" b="1" spc="-10" dirty="0">
                <a:solidFill>
                  <a:srgbClr val="0070C0"/>
                </a:solidFill>
                <a:latin typeface="Comic Sans MS" panose="030F0702030302020204" pitchFamily="66" charset="0"/>
                <a:cs typeface="Carlito"/>
              </a:rPr>
              <a:t>tenths </a:t>
            </a:r>
            <a:r>
              <a:rPr sz="1600" b="1" dirty="0">
                <a:solidFill>
                  <a:srgbClr val="0070C0"/>
                </a:solidFill>
                <a:latin typeface="Comic Sans MS" panose="030F0702030302020204" pitchFamily="66" charset="0"/>
                <a:cs typeface="Carlito"/>
              </a:rPr>
              <a:t>arise </a:t>
            </a:r>
            <a:r>
              <a:rPr sz="1600" b="1" spc="-10" dirty="0">
                <a:solidFill>
                  <a:srgbClr val="0070C0"/>
                </a:solidFill>
                <a:latin typeface="Comic Sans MS" panose="030F0702030302020204" pitchFamily="66" charset="0"/>
                <a:cs typeface="Carlito"/>
              </a:rPr>
              <a:t>from </a:t>
            </a:r>
            <a:r>
              <a:rPr sz="1600" b="1" spc="-5" dirty="0">
                <a:solidFill>
                  <a:srgbClr val="0070C0"/>
                </a:solidFill>
                <a:latin typeface="Comic Sans MS" panose="030F0702030302020204" pitchFamily="66" charset="0"/>
                <a:cs typeface="Carlito"/>
              </a:rPr>
              <a:t>dividing </a:t>
            </a:r>
            <a:r>
              <a:rPr sz="1600" b="1" dirty="0">
                <a:solidFill>
                  <a:srgbClr val="0070C0"/>
                </a:solidFill>
                <a:latin typeface="Comic Sans MS" panose="030F0702030302020204" pitchFamily="66" charset="0"/>
                <a:cs typeface="Carlito"/>
              </a:rPr>
              <a:t>an </a:t>
            </a:r>
            <a:r>
              <a:rPr sz="1600" b="1" spc="-5" dirty="0">
                <a:solidFill>
                  <a:srgbClr val="0070C0"/>
                </a:solidFill>
                <a:latin typeface="Comic Sans MS" panose="030F0702030302020204" pitchFamily="66" charset="0"/>
                <a:cs typeface="Carlito"/>
              </a:rPr>
              <a:t>object </a:t>
            </a:r>
            <a:r>
              <a:rPr sz="1600" b="1" spc="-15" dirty="0">
                <a:solidFill>
                  <a:srgbClr val="0070C0"/>
                </a:solidFill>
                <a:latin typeface="Comic Sans MS" panose="030F0702030302020204" pitchFamily="66" charset="0"/>
                <a:cs typeface="Carlito"/>
              </a:rPr>
              <a:t>into ten </a:t>
            </a:r>
            <a:r>
              <a:rPr sz="1600" b="1" spc="-5" dirty="0">
                <a:solidFill>
                  <a:srgbClr val="0070C0"/>
                </a:solidFill>
                <a:latin typeface="Comic Sans MS" panose="030F0702030302020204" pitchFamily="66" charset="0"/>
                <a:cs typeface="Carlito"/>
              </a:rPr>
              <a:t>equal parts and </a:t>
            </a:r>
            <a:r>
              <a:rPr sz="1600" b="1" dirty="0">
                <a:solidFill>
                  <a:srgbClr val="0070C0"/>
                </a:solidFill>
                <a:latin typeface="Comic Sans MS" panose="030F0702030302020204" pitchFamily="66" charset="0"/>
                <a:cs typeface="Carlito"/>
              </a:rPr>
              <a:t>in  </a:t>
            </a:r>
            <a:r>
              <a:rPr sz="1600" b="1" spc="-5" dirty="0">
                <a:solidFill>
                  <a:srgbClr val="0070C0"/>
                </a:solidFill>
                <a:latin typeface="Comic Sans MS" panose="030F0702030302020204" pitchFamily="66" charset="0"/>
                <a:cs typeface="Carlito"/>
              </a:rPr>
              <a:t>dividing </a:t>
            </a:r>
            <a:r>
              <a:rPr sz="1600" b="1" dirty="0">
                <a:solidFill>
                  <a:srgbClr val="0070C0"/>
                </a:solidFill>
                <a:latin typeface="Comic Sans MS" panose="030F0702030302020204" pitchFamily="66" charset="0"/>
                <a:cs typeface="Carlito"/>
              </a:rPr>
              <a:t>one</a:t>
            </a:r>
            <a:r>
              <a:rPr sz="1600" b="1" i="1" dirty="0">
                <a:solidFill>
                  <a:srgbClr val="0070C0"/>
                </a:solidFill>
                <a:latin typeface="Comic Sans MS" panose="030F0702030302020204" pitchFamily="66" charset="0"/>
                <a:cs typeface="Carlito"/>
              </a:rPr>
              <a:t>-</a:t>
            </a:r>
            <a:r>
              <a:rPr sz="1600" b="1" dirty="0">
                <a:solidFill>
                  <a:srgbClr val="0070C0"/>
                </a:solidFill>
                <a:latin typeface="Comic Sans MS" panose="030F0702030302020204" pitchFamily="66" charset="0"/>
                <a:cs typeface="Carlito"/>
              </a:rPr>
              <a:t>digit </a:t>
            </a:r>
            <a:r>
              <a:rPr sz="1600" b="1" spc="-10" dirty="0">
                <a:solidFill>
                  <a:srgbClr val="0070C0"/>
                </a:solidFill>
                <a:latin typeface="Comic Sans MS" panose="030F0702030302020204" pitchFamily="66" charset="0"/>
                <a:cs typeface="Carlito"/>
              </a:rPr>
              <a:t>numbers </a:t>
            </a:r>
            <a:r>
              <a:rPr sz="1600" b="1" spc="-5" dirty="0">
                <a:solidFill>
                  <a:srgbClr val="0070C0"/>
                </a:solidFill>
                <a:latin typeface="Comic Sans MS" panose="030F0702030302020204" pitchFamily="66" charset="0"/>
                <a:cs typeface="Carlito"/>
              </a:rPr>
              <a:t>or quantities by</a:t>
            </a:r>
            <a:r>
              <a:rPr sz="1600" b="1" spc="25" dirty="0">
                <a:solidFill>
                  <a:srgbClr val="0070C0"/>
                </a:solidFill>
                <a:latin typeface="Comic Sans MS" panose="030F0702030302020204" pitchFamily="66" charset="0"/>
                <a:cs typeface="Carlito"/>
              </a:rPr>
              <a:t> </a:t>
            </a:r>
            <a:r>
              <a:rPr sz="1600" b="1" spc="-10" dirty="0">
                <a:solidFill>
                  <a:srgbClr val="0070C0"/>
                </a:solidFill>
                <a:latin typeface="Comic Sans MS" panose="030F0702030302020204" pitchFamily="66" charset="0"/>
                <a:cs typeface="Carlito"/>
              </a:rPr>
              <a:t>ten</a:t>
            </a:r>
            <a:r>
              <a:rPr sz="1600" spc="-10" dirty="0">
                <a:latin typeface="Comic Sans MS" panose="030F0702030302020204" pitchFamily="66" charset="0"/>
                <a:cs typeface="Carlito"/>
              </a:rPr>
              <a:t>.</a:t>
            </a:r>
            <a:endParaRPr sz="1600" dirty="0">
              <a:latin typeface="Comic Sans MS" panose="030F0702030302020204" pitchFamily="66" charset="0"/>
              <a:cs typeface="Carlito"/>
            </a:endParaRPr>
          </a:p>
        </p:txBody>
      </p:sp>
      <p:grpSp>
        <p:nvGrpSpPr>
          <p:cNvPr id="7" name="object 7"/>
          <p:cNvGrpSpPr/>
          <p:nvPr/>
        </p:nvGrpSpPr>
        <p:grpSpPr>
          <a:xfrm>
            <a:off x="643216" y="2321394"/>
            <a:ext cx="3780154" cy="701675"/>
            <a:chOff x="643216" y="2321394"/>
            <a:chExt cx="3780154" cy="701675"/>
          </a:xfrm>
        </p:grpSpPr>
        <p:sp>
          <p:nvSpPr>
            <p:cNvPr id="8" name="object 8"/>
            <p:cNvSpPr/>
            <p:nvPr/>
          </p:nvSpPr>
          <p:spPr>
            <a:xfrm>
              <a:off x="643216" y="2321394"/>
              <a:ext cx="3779901" cy="384086"/>
            </a:xfrm>
            <a:prstGeom prst="rect">
              <a:avLst/>
            </a:prstGeom>
            <a:blipFill>
              <a:blip r:embed="rId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2501645" y="2728087"/>
              <a:ext cx="85725" cy="294640"/>
            </a:xfrm>
            <a:custGeom>
              <a:avLst/>
              <a:gdLst/>
              <a:ahLst/>
              <a:cxnLst/>
              <a:rect l="l" t="t" r="r" b="b"/>
              <a:pathLst>
                <a:path w="85725" h="294639">
                  <a:moveTo>
                    <a:pt x="28575" y="37846"/>
                  </a:moveTo>
                  <a:lnTo>
                    <a:pt x="19685" y="294386"/>
                  </a:lnTo>
                  <a:lnTo>
                    <a:pt x="48260" y="294386"/>
                  </a:lnTo>
                  <a:lnTo>
                    <a:pt x="57150" y="38100"/>
                  </a:lnTo>
                  <a:lnTo>
                    <a:pt x="28575" y="37846"/>
                  </a:lnTo>
                  <a:close/>
                </a:path>
                <a:path w="85725" h="294639">
                  <a:moveTo>
                    <a:pt x="29210" y="31368"/>
                  </a:moveTo>
                  <a:lnTo>
                    <a:pt x="28575" y="37846"/>
                  </a:lnTo>
                  <a:lnTo>
                    <a:pt x="57150" y="38100"/>
                  </a:lnTo>
                  <a:lnTo>
                    <a:pt x="57785" y="31623"/>
                  </a:lnTo>
                  <a:lnTo>
                    <a:pt x="29210" y="31368"/>
                  </a:lnTo>
                  <a:close/>
                </a:path>
                <a:path w="85725" h="294639">
                  <a:moveTo>
                    <a:pt x="78740" y="31368"/>
                  </a:moveTo>
                  <a:lnTo>
                    <a:pt x="29210" y="31368"/>
                  </a:lnTo>
                  <a:lnTo>
                    <a:pt x="57785" y="31623"/>
                  </a:lnTo>
                  <a:lnTo>
                    <a:pt x="57150" y="38100"/>
                  </a:lnTo>
                  <a:lnTo>
                    <a:pt x="85725" y="38100"/>
                  </a:lnTo>
                  <a:lnTo>
                    <a:pt x="78740" y="31368"/>
                  </a:lnTo>
                  <a:close/>
                </a:path>
                <a:path w="85725" h="294639">
                  <a:moveTo>
                    <a:pt x="44450" y="0"/>
                  </a:moveTo>
                  <a:lnTo>
                    <a:pt x="0" y="37464"/>
                  </a:lnTo>
                  <a:lnTo>
                    <a:pt x="28575" y="37846"/>
                  </a:lnTo>
                  <a:lnTo>
                    <a:pt x="29210" y="31368"/>
                  </a:lnTo>
                  <a:lnTo>
                    <a:pt x="78740" y="31368"/>
                  </a:lnTo>
                  <a:lnTo>
                    <a:pt x="44450" y="0"/>
                  </a:lnTo>
                  <a:close/>
                </a:path>
              </a:pathLst>
            </a:custGeom>
            <a:solidFill>
              <a:srgbClr val="FF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0" name="object 10"/>
          <p:cNvSpPr/>
          <p:nvPr/>
        </p:nvSpPr>
        <p:spPr>
          <a:xfrm>
            <a:off x="2473070" y="3115183"/>
            <a:ext cx="114300" cy="42671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 txBox="1"/>
          <p:nvPr/>
        </p:nvSpPr>
        <p:spPr>
          <a:xfrm>
            <a:off x="606610" y="3987259"/>
            <a:ext cx="9030970" cy="557204"/>
          </a:xfrm>
          <a:prstGeom prst="rect">
            <a:avLst/>
          </a:prstGeom>
        </p:spPr>
        <p:txBody>
          <a:bodyPr vert="horz" wrap="square" lIns="0" tIns="641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505"/>
              </a:spcBef>
            </a:pPr>
            <a:r>
              <a:rPr sz="1600" b="1" spc="-10" dirty="0">
                <a:solidFill>
                  <a:srgbClr val="0070C0"/>
                </a:solidFill>
                <a:latin typeface="Comic Sans MS" panose="030F0702030302020204" pitchFamily="66" charset="0"/>
                <a:cs typeface="Carlito"/>
              </a:rPr>
              <a:t>Recognise, </a:t>
            </a:r>
            <a:r>
              <a:rPr sz="1600" b="1" spc="-5" dirty="0">
                <a:solidFill>
                  <a:srgbClr val="0070C0"/>
                </a:solidFill>
                <a:latin typeface="Comic Sans MS" panose="030F0702030302020204" pitchFamily="66" charset="0"/>
                <a:cs typeface="Carlito"/>
              </a:rPr>
              <a:t>find and </a:t>
            </a:r>
            <a:r>
              <a:rPr sz="1600" b="1" spc="-10" dirty="0">
                <a:solidFill>
                  <a:srgbClr val="0070C0"/>
                </a:solidFill>
                <a:latin typeface="Comic Sans MS" panose="030F0702030302020204" pitchFamily="66" charset="0"/>
                <a:cs typeface="Carlito"/>
              </a:rPr>
              <a:t>write fractions </a:t>
            </a:r>
            <a:r>
              <a:rPr sz="1600" b="1" spc="5" dirty="0">
                <a:solidFill>
                  <a:srgbClr val="0070C0"/>
                </a:solidFill>
                <a:latin typeface="Comic Sans MS" panose="030F0702030302020204" pitchFamily="66" charset="0"/>
                <a:cs typeface="Carlito"/>
              </a:rPr>
              <a:t>of </a:t>
            </a:r>
            <a:r>
              <a:rPr sz="1600" b="1" spc="-5" dirty="0">
                <a:solidFill>
                  <a:srgbClr val="0070C0"/>
                </a:solidFill>
                <a:latin typeface="Comic Sans MS" panose="030F0702030302020204" pitchFamily="66" charset="0"/>
                <a:cs typeface="Carlito"/>
              </a:rPr>
              <a:t>a </a:t>
            </a:r>
            <a:r>
              <a:rPr sz="1600" b="1" spc="-10" dirty="0">
                <a:solidFill>
                  <a:srgbClr val="0070C0"/>
                </a:solidFill>
                <a:latin typeface="Comic Sans MS" panose="030F0702030302020204" pitchFamily="66" charset="0"/>
                <a:cs typeface="Carlito"/>
              </a:rPr>
              <a:t>discrete set </a:t>
            </a:r>
            <a:r>
              <a:rPr sz="1600" b="1" spc="-5" dirty="0">
                <a:solidFill>
                  <a:srgbClr val="0070C0"/>
                </a:solidFill>
                <a:latin typeface="Comic Sans MS" panose="030F0702030302020204" pitchFamily="66" charset="0"/>
                <a:cs typeface="Carlito"/>
              </a:rPr>
              <a:t>of objects: unit </a:t>
            </a:r>
            <a:r>
              <a:rPr sz="1600" b="1" spc="-10" dirty="0">
                <a:solidFill>
                  <a:srgbClr val="0070C0"/>
                </a:solidFill>
                <a:latin typeface="Comic Sans MS" panose="030F0702030302020204" pitchFamily="66" charset="0"/>
                <a:cs typeface="Carlito"/>
              </a:rPr>
              <a:t>fractions </a:t>
            </a:r>
            <a:r>
              <a:rPr sz="1600" b="1" spc="-5" dirty="0">
                <a:solidFill>
                  <a:srgbClr val="0070C0"/>
                </a:solidFill>
                <a:latin typeface="Comic Sans MS" panose="030F0702030302020204" pitchFamily="66" charset="0"/>
                <a:cs typeface="Carlito"/>
              </a:rPr>
              <a:t>and non-unit </a:t>
            </a:r>
            <a:r>
              <a:rPr sz="1600" b="1" spc="-10" dirty="0">
                <a:solidFill>
                  <a:srgbClr val="0070C0"/>
                </a:solidFill>
                <a:latin typeface="Comic Sans MS" panose="030F0702030302020204" pitchFamily="66" charset="0"/>
                <a:cs typeface="Carlito"/>
              </a:rPr>
              <a:t>fractions </a:t>
            </a:r>
            <a:r>
              <a:rPr sz="1600" b="1" spc="-5" dirty="0">
                <a:solidFill>
                  <a:srgbClr val="0070C0"/>
                </a:solidFill>
                <a:latin typeface="Comic Sans MS" panose="030F0702030302020204" pitchFamily="66" charset="0"/>
                <a:cs typeface="Carlito"/>
              </a:rPr>
              <a:t>and</a:t>
            </a:r>
            <a:r>
              <a:rPr sz="1600" b="1" spc="250" dirty="0">
                <a:solidFill>
                  <a:srgbClr val="0070C0"/>
                </a:solidFill>
                <a:latin typeface="Comic Sans MS" panose="030F0702030302020204" pitchFamily="66" charset="0"/>
                <a:cs typeface="Carlito"/>
              </a:rPr>
              <a:t> </a:t>
            </a:r>
            <a:r>
              <a:rPr sz="1600" b="1" spc="-5" dirty="0">
                <a:solidFill>
                  <a:srgbClr val="0070C0"/>
                </a:solidFill>
                <a:latin typeface="Comic Sans MS" panose="030F0702030302020204" pitchFamily="66" charset="0"/>
                <a:cs typeface="Carlito"/>
              </a:rPr>
              <a:t>use</a:t>
            </a:r>
            <a:r>
              <a:rPr lang="en-GB" sz="1600" b="1" spc="-5" dirty="0">
                <a:solidFill>
                  <a:srgbClr val="0070C0"/>
                </a:solidFill>
                <a:latin typeface="Comic Sans MS" panose="030F0702030302020204" pitchFamily="66" charset="0"/>
                <a:cs typeface="Carlito"/>
              </a:rPr>
              <a:t> fractions as numbers.</a:t>
            </a:r>
            <a:endParaRPr sz="1600" b="1" dirty="0">
              <a:solidFill>
                <a:srgbClr val="0070C0"/>
              </a:solidFill>
              <a:latin typeface="Comic Sans MS" panose="030F0702030302020204" pitchFamily="66" charset="0"/>
              <a:cs typeface="Carlito"/>
            </a:endParaRPr>
          </a:p>
        </p:txBody>
      </p:sp>
      <p:sp>
        <p:nvSpPr>
          <p:cNvPr id="12" name="object 12"/>
          <p:cNvSpPr/>
          <p:nvPr/>
        </p:nvSpPr>
        <p:spPr>
          <a:xfrm>
            <a:off x="4686840" y="2256798"/>
            <a:ext cx="2359405" cy="1725294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16" name="object 16"/>
          <p:cNvGrpSpPr/>
          <p:nvPr/>
        </p:nvGrpSpPr>
        <p:grpSpPr>
          <a:xfrm>
            <a:off x="511367" y="5088067"/>
            <a:ext cx="1309048" cy="1300598"/>
            <a:chOff x="700544" y="5266753"/>
            <a:chExt cx="1484630" cy="1616075"/>
          </a:xfrm>
        </p:grpSpPr>
        <p:sp>
          <p:nvSpPr>
            <p:cNvPr id="17" name="object 17"/>
            <p:cNvSpPr/>
            <p:nvPr/>
          </p:nvSpPr>
          <p:spPr>
            <a:xfrm>
              <a:off x="700544" y="5718429"/>
              <a:ext cx="135255" cy="508000"/>
            </a:xfrm>
            <a:prstGeom prst="rect">
              <a:avLst/>
            </a:prstGeom>
            <a:blipFill>
              <a:blip r:embed="rId5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" name="object 18"/>
            <p:cNvSpPr/>
            <p:nvPr/>
          </p:nvSpPr>
          <p:spPr>
            <a:xfrm>
              <a:off x="862469" y="5445341"/>
              <a:ext cx="1322705" cy="1437005"/>
            </a:xfrm>
            <a:prstGeom prst="rect">
              <a:avLst/>
            </a:prstGeom>
            <a:blipFill>
              <a:blip r:embed="rId6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" name="object 19"/>
            <p:cNvSpPr/>
            <p:nvPr/>
          </p:nvSpPr>
          <p:spPr>
            <a:xfrm>
              <a:off x="1113320" y="5281041"/>
              <a:ext cx="855344" cy="558165"/>
            </a:xfrm>
            <a:custGeom>
              <a:avLst/>
              <a:gdLst/>
              <a:ahLst/>
              <a:cxnLst/>
              <a:rect l="l" t="t" r="r" b="b"/>
              <a:pathLst>
                <a:path w="855344" h="558164">
                  <a:moveTo>
                    <a:pt x="427570" y="0"/>
                  </a:moveTo>
                  <a:lnTo>
                    <a:pt x="369535" y="2548"/>
                  </a:lnTo>
                  <a:lnTo>
                    <a:pt x="313878" y="9970"/>
                  </a:lnTo>
                  <a:lnTo>
                    <a:pt x="261107" y="21935"/>
                  </a:lnTo>
                  <a:lnTo>
                    <a:pt x="211732" y="38109"/>
                  </a:lnTo>
                  <a:lnTo>
                    <a:pt x="166261" y="58160"/>
                  </a:lnTo>
                  <a:lnTo>
                    <a:pt x="125202" y="81756"/>
                  </a:lnTo>
                  <a:lnTo>
                    <a:pt x="89065" y="108563"/>
                  </a:lnTo>
                  <a:lnTo>
                    <a:pt x="58358" y="138251"/>
                  </a:lnTo>
                  <a:lnTo>
                    <a:pt x="33589" y="170485"/>
                  </a:lnTo>
                  <a:lnTo>
                    <a:pt x="15267" y="204934"/>
                  </a:lnTo>
                  <a:lnTo>
                    <a:pt x="0" y="279146"/>
                  </a:lnTo>
                  <a:lnTo>
                    <a:pt x="3901" y="316997"/>
                  </a:lnTo>
                  <a:lnTo>
                    <a:pt x="33589" y="387732"/>
                  </a:lnTo>
                  <a:lnTo>
                    <a:pt x="58358" y="419951"/>
                  </a:lnTo>
                  <a:lnTo>
                    <a:pt x="89065" y="449626"/>
                  </a:lnTo>
                  <a:lnTo>
                    <a:pt x="125202" y="476424"/>
                  </a:lnTo>
                  <a:lnTo>
                    <a:pt x="166261" y="500013"/>
                  </a:lnTo>
                  <a:lnTo>
                    <a:pt x="211732" y="520060"/>
                  </a:lnTo>
                  <a:lnTo>
                    <a:pt x="261107" y="536231"/>
                  </a:lnTo>
                  <a:lnTo>
                    <a:pt x="313878" y="548194"/>
                  </a:lnTo>
                  <a:lnTo>
                    <a:pt x="369535" y="555616"/>
                  </a:lnTo>
                  <a:lnTo>
                    <a:pt x="427570" y="558165"/>
                  </a:lnTo>
                  <a:lnTo>
                    <a:pt x="485577" y="555616"/>
                  </a:lnTo>
                  <a:lnTo>
                    <a:pt x="541212" y="548194"/>
                  </a:lnTo>
                  <a:lnTo>
                    <a:pt x="593966" y="536231"/>
                  </a:lnTo>
                  <a:lnTo>
                    <a:pt x="643329" y="520060"/>
                  </a:lnTo>
                  <a:lnTo>
                    <a:pt x="688792" y="500013"/>
                  </a:lnTo>
                  <a:lnTo>
                    <a:pt x="729846" y="476424"/>
                  </a:lnTo>
                  <a:lnTo>
                    <a:pt x="765982" y="449626"/>
                  </a:lnTo>
                  <a:lnTo>
                    <a:pt x="796689" y="419951"/>
                  </a:lnTo>
                  <a:lnTo>
                    <a:pt x="821459" y="387732"/>
                  </a:lnTo>
                  <a:lnTo>
                    <a:pt x="839782" y="353304"/>
                  </a:lnTo>
                  <a:lnTo>
                    <a:pt x="855052" y="279146"/>
                  </a:lnTo>
                  <a:lnTo>
                    <a:pt x="851150" y="241265"/>
                  </a:lnTo>
                  <a:lnTo>
                    <a:pt x="821459" y="170485"/>
                  </a:lnTo>
                  <a:lnTo>
                    <a:pt x="796689" y="138251"/>
                  </a:lnTo>
                  <a:lnTo>
                    <a:pt x="765982" y="108563"/>
                  </a:lnTo>
                  <a:lnTo>
                    <a:pt x="729846" y="81756"/>
                  </a:lnTo>
                  <a:lnTo>
                    <a:pt x="688792" y="58160"/>
                  </a:lnTo>
                  <a:lnTo>
                    <a:pt x="643329" y="38109"/>
                  </a:lnTo>
                  <a:lnTo>
                    <a:pt x="593966" y="21935"/>
                  </a:lnTo>
                  <a:lnTo>
                    <a:pt x="541212" y="9970"/>
                  </a:lnTo>
                  <a:lnTo>
                    <a:pt x="485577" y="2548"/>
                  </a:lnTo>
                  <a:lnTo>
                    <a:pt x="427570" y="0"/>
                  </a:lnTo>
                  <a:close/>
                </a:path>
              </a:pathLst>
            </a:custGeom>
            <a:ln w="28575">
              <a:solidFill>
                <a:srgbClr val="FF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20" name="object 20"/>
          <p:cNvGrpSpPr/>
          <p:nvPr/>
        </p:nvGrpSpPr>
        <p:grpSpPr>
          <a:xfrm>
            <a:off x="4484296" y="5131597"/>
            <a:ext cx="1322705" cy="796889"/>
            <a:chOff x="3738498" y="5432679"/>
            <a:chExt cx="2459990" cy="1653539"/>
          </a:xfrm>
        </p:grpSpPr>
        <p:sp>
          <p:nvSpPr>
            <p:cNvPr id="21" name="object 21"/>
            <p:cNvSpPr/>
            <p:nvPr/>
          </p:nvSpPr>
          <p:spPr>
            <a:xfrm>
              <a:off x="3751198" y="5445341"/>
              <a:ext cx="2444750" cy="1627758"/>
            </a:xfrm>
            <a:prstGeom prst="rect">
              <a:avLst/>
            </a:prstGeom>
            <a:blipFill>
              <a:blip r:embed="rId7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" name="object 22"/>
            <p:cNvSpPr/>
            <p:nvPr/>
          </p:nvSpPr>
          <p:spPr>
            <a:xfrm>
              <a:off x="3751198" y="5445379"/>
              <a:ext cx="2434590" cy="1628139"/>
            </a:xfrm>
            <a:custGeom>
              <a:avLst/>
              <a:gdLst/>
              <a:ahLst/>
              <a:cxnLst/>
              <a:rect l="l" t="t" r="r" b="b"/>
              <a:pathLst>
                <a:path w="2434590" h="1628140">
                  <a:moveTo>
                    <a:pt x="1359789" y="0"/>
                  </a:moveTo>
                  <a:lnTo>
                    <a:pt x="1309123" y="10231"/>
                  </a:lnTo>
                  <a:lnTo>
                    <a:pt x="1267745" y="38131"/>
                  </a:lnTo>
                  <a:lnTo>
                    <a:pt x="1239845" y="79509"/>
                  </a:lnTo>
                  <a:lnTo>
                    <a:pt x="1229614" y="130175"/>
                  </a:lnTo>
                  <a:lnTo>
                    <a:pt x="1229614" y="650875"/>
                  </a:lnTo>
                  <a:lnTo>
                    <a:pt x="1239845" y="701540"/>
                  </a:lnTo>
                  <a:lnTo>
                    <a:pt x="1267745" y="742918"/>
                  </a:lnTo>
                  <a:lnTo>
                    <a:pt x="1309123" y="770818"/>
                  </a:lnTo>
                  <a:lnTo>
                    <a:pt x="1359789" y="781050"/>
                  </a:lnTo>
                  <a:lnTo>
                    <a:pt x="2271014" y="781050"/>
                  </a:lnTo>
                  <a:lnTo>
                    <a:pt x="2321679" y="770818"/>
                  </a:lnTo>
                  <a:lnTo>
                    <a:pt x="2363057" y="742918"/>
                  </a:lnTo>
                  <a:lnTo>
                    <a:pt x="2390957" y="701540"/>
                  </a:lnTo>
                  <a:lnTo>
                    <a:pt x="2401189" y="650875"/>
                  </a:lnTo>
                  <a:lnTo>
                    <a:pt x="2401189" y="130175"/>
                  </a:lnTo>
                  <a:lnTo>
                    <a:pt x="2390957" y="79509"/>
                  </a:lnTo>
                  <a:lnTo>
                    <a:pt x="2363057" y="38131"/>
                  </a:lnTo>
                  <a:lnTo>
                    <a:pt x="2321679" y="10231"/>
                  </a:lnTo>
                  <a:lnTo>
                    <a:pt x="2271014" y="0"/>
                  </a:lnTo>
                  <a:lnTo>
                    <a:pt x="1359789" y="0"/>
                  </a:lnTo>
                  <a:close/>
                </a:path>
                <a:path w="2434590" h="1628140">
                  <a:moveTo>
                    <a:pt x="1392809" y="846683"/>
                  </a:moveTo>
                  <a:lnTo>
                    <a:pt x="1342143" y="856913"/>
                  </a:lnTo>
                  <a:lnTo>
                    <a:pt x="1300765" y="884810"/>
                  </a:lnTo>
                  <a:lnTo>
                    <a:pt x="1272865" y="926188"/>
                  </a:lnTo>
                  <a:lnTo>
                    <a:pt x="1262634" y="976858"/>
                  </a:lnTo>
                  <a:lnTo>
                    <a:pt x="1262634" y="1497558"/>
                  </a:lnTo>
                  <a:lnTo>
                    <a:pt x="1272865" y="1548223"/>
                  </a:lnTo>
                  <a:lnTo>
                    <a:pt x="1300765" y="1589601"/>
                  </a:lnTo>
                  <a:lnTo>
                    <a:pt x="1342143" y="1617502"/>
                  </a:lnTo>
                  <a:lnTo>
                    <a:pt x="1392809" y="1627733"/>
                  </a:lnTo>
                  <a:lnTo>
                    <a:pt x="2304034" y="1627733"/>
                  </a:lnTo>
                  <a:lnTo>
                    <a:pt x="2354699" y="1617502"/>
                  </a:lnTo>
                  <a:lnTo>
                    <a:pt x="2396077" y="1589601"/>
                  </a:lnTo>
                  <a:lnTo>
                    <a:pt x="2423977" y="1548223"/>
                  </a:lnTo>
                  <a:lnTo>
                    <a:pt x="2434209" y="1497558"/>
                  </a:lnTo>
                  <a:lnTo>
                    <a:pt x="2434209" y="976858"/>
                  </a:lnTo>
                  <a:lnTo>
                    <a:pt x="2423977" y="926188"/>
                  </a:lnTo>
                  <a:lnTo>
                    <a:pt x="2396077" y="884810"/>
                  </a:lnTo>
                  <a:lnTo>
                    <a:pt x="2354699" y="856913"/>
                  </a:lnTo>
                  <a:lnTo>
                    <a:pt x="2304034" y="846683"/>
                  </a:lnTo>
                  <a:lnTo>
                    <a:pt x="1392809" y="846683"/>
                  </a:lnTo>
                  <a:close/>
                </a:path>
                <a:path w="2434590" h="1628140">
                  <a:moveTo>
                    <a:pt x="130175" y="846683"/>
                  </a:moveTo>
                  <a:lnTo>
                    <a:pt x="79509" y="856913"/>
                  </a:lnTo>
                  <a:lnTo>
                    <a:pt x="38131" y="884810"/>
                  </a:lnTo>
                  <a:lnTo>
                    <a:pt x="10231" y="926188"/>
                  </a:lnTo>
                  <a:lnTo>
                    <a:pt x="0" y="976858"/>
                  </a:lnTo>
                  <a:lnTo>
                    <a:pt x="0" y="1497558"/>
                  </a:lnTo>
                  <a:lnTo>
                    <a:pt x="10231" y="1548223"/>
                  </a:lnTo>
                  <a:lnTo>
                    <a:pt x="38131" y="1589601"/>
                  </a:lnTo>
                  <a:lnTo>
                    <a:pt x="79509" y="1617502"/>
                  </a:lnTo>
                  <a:lnTo>
                    <a:pt x="130175" y="1627733"/>
                  </a:lnTo>
                  <a:lnTo>
                    <a:pt x="1041400" y="1627733"/>
                  </a:lnTo>
                  <a:lnTo>
                    <a:pt x="1092065" y="1617502"/>
                  </a:lnTo>
                  <a:lnTo>
                    <a:pt x="1133443" y="1589601"/>
                  </a:lnTo>
                  <a:lnTo>
                    <a:pt x="1161343" y="1548223"/>
                  </a:lnTo>
                  <a:lnTo>
                    <a:pt x="1171575" y="1497558"/>
                  </a:lnTo>
                  <a:lnTo>
                    <a:pt x="1171575" y="976858"/>
                  </a:lnTo>
                  <a:lnTo>
                    <a:pt x="1161343" y="926188"/>
                  </a:lnTo>
                  <a:lnTo>
                    <a:pt x="1133443" y="884810"/>
                  </a:lnTo>
                  <a:lnTo>
                    <a:pt x="1092065" y="856913"/>
                  </a:lnTo>
                  <a:lnTo>
                    <a:pt x="1041400" y="846683"/>
                  </a:lnTo>
                  <a:lnTo>
                    <a:pt x="130175" y="846683"/>
                  </a:lnTo>
                  <a:close/>
                </a:path>
              </a:pathLst>
            </a:custGeom>
            <a:ln w="254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3" name="object 23"/>
          <p:cNvSpPr/>
          <p:nvPr/>
        </p:nvSpPr>
        <p:spPr>
          <a:xfrm>
            <a:off x="4058572" y="5197427"/>
            <a:ext cx="134124" cy="506006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 txBox="1"/>
          <p:nvPr/>
        </p:nvSpPr>
        <p:spPr>
          <a:xfrm>
            <a:off x="7861300" y="5240546"/>
            <a:ext cx="2623450" cy="182870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9209">
              <a:lnSpc>
                <a:spcPct val="100000"/>
              </a:lnSpc>
              <a:spcBef>
                <a:spcPts val="100"/>
              </a:spcBef>
            </a:pPr>
            <a:r>
              <a:rPr lang="en-GB" sz="1200" dirty="0">
                <a:latin typeface="Comic Sans MS" panose="030F0702030302020204" pitchFamily="66" charset="0"/>
                <a:cs typeface="Carlito"/>
              </a:rPr>
              <a:t>of 15 = 3 because</a:t>
            </a:r>
            <a:r>
              <a:rPr sz="1200" dirty="0">
                <a:latin typeface="Comic Sans MS" panose="030F0702030302020204" pitchFamily="66" charset="0"/>
                <a:cs typeface="Carlito"/>
              </a:rPr>
              <a:t> 15 ÷ 5 =</a:t>
            </a:r>
            <a:r>
              <a:rPr sz="1200" spc="-80" dirty="0">
                <a:latin typeface="Comic Sans MS" panose="030F0702030302020204" pitchFamily="66" charset="0"/>
                <a:cs typeface="Carlito"/>
              </a:rPr>
              <a:t> </a:t>
            </a:r>
            <a:r>
              <a:rPr sz="1200" dirty="0">
                <a:latin typeface="Comic Sans MS" panose="030F0702030302020204" pitchFamily="66" charset="0"/>
                <a:cs typeface="Carlito"/>
              </a:rPr>
              <a:t>3</a:t>
            </a:r>
          </a:p>
          <a:p>
            <a:pPr>
              <a:lnSpc>
                <a:spcPct val="100000"/>
              </a:lnSpc>
            </a:pPr>
            <a:endParaRPr sz="1200" dirty="0">
              <a:latin typeface="Comic Sans MS" panose="030F0702030302020204" pitchFamily="66" charset="0"/>
              <a:cs typeface="Carlito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1000" dirty="0">
              <a:latin typeface="Comic Sans MS" panose="030F0702030302020204" pitchFamily="66" charset="0"/>
              <a:cs typeface="Carlito"/>
            </a:endParaRPr>
          </a:p>
          <a:p>
            <a:pPr marL="12700"/>
            <a:r>
              <a:rPr lang="en-GB" sz="1200" spc="-5" dirty="0">
                <a:latin typeface="Comic Sans MS" panose="030F0702030302020204" pitchFamily="66" charset="0"/>
                <a:cs typeface="Carlito"/>
              </a:rPr>
              <a:t>of </a:t>
            </a:r>
            <a:r>
              <a:rPr lang="en-GB" sz="1200" dirty="0">
                <a:latin typeface="Comic Sans MS" panose="030F0702030302020204" pitchFamily="66" charset="0"/>
                <a:cs typeface="Carlito"/>
              </a:rPr>
              <a:t>15 </a:t>
            </a:r>
            <a:r>
              <a:rPr lang="en-GB" sz="1200" spc="-5" dirty="0">
                <a:latin typeface="Comic Sans MS" panose="030F0702030302020204" pitchFamily="66" charset="0"/>
                <a:cs typeface="Carlito"/>
              </a:rPr>
              <a:t>sweets </a:t>
            </a:r>
            <a:r>
              <a:rPr lang="en-GB" sz="1200" dirty="0">
                <a:latin typeface="Comic Sans MS" panose="030F0702030302020204" pitchFamily="66" charset="0"/>
                <a:cs typeface="Carlito"/>
              </a:rPr>
              <a:t>= 6 </a:t>
            </a:r>
            <a:r>
              <a:rPr sz="1200" spc="-5" dirty="0">
                <a:latin typeface="Comic Sans MS" panose="030F0702030302020204" pitchFamily="66" charset="0"/>
                <a:cs typeface="Carlito"/>
              </a:rPr>
              <a:t>because</a:t>
            </a:r>
            <a:r>
              <a:rPr lang="en-GB" sz="1200" dirty="0">
                <a:latin typeface="Comic Sans MS" panose="030F0702030302020204" pitchFamily="66" charset="0"/>
                <a:cs typeface="Carlito"/>
              </a:rPr>
              <a:t> </a:t>
            </a:r>
            <a:r>
              <a:rPr sz="1200" dirty="0">
                <a:latin typeface="Comic Sans MS" panose="030F0702030302020204" pitchFamily="66" charset="0"/>
                <a:cs typeface="Carlito"/>
              </a:rPr>
              <a:t>15 ÷ 5 = 3 </a:t>
            </a:r>
            <a:endParaRPr lang="en-GB" sz="1200" dirty="0">
              <a:latin typeface="Comic Sans MS" panose="030F0702030302020204" pitchFamily="66" charset="0"/>
              <a:cs typeface="Carlito"/>
            </a:endParaRPr>
          </a:p>
          <a:p>
            <a:pPr marL="12700"/>
            <a:endParaRPr lang="en-GB" sz="1200" spc="-5" dirty="0">
              <a:latin typeface="Comic Sans MS" panose="030F0702030302020204" pitchFamily="66" charset="0"/>
              <a:cs typeface="Carlito"/>
            </a:endParaRPr>
          </a:p>
          <a:p>
            <a:pPr marL="12700"/>
            <a:r>
              <a:rPr sz="1200" spc="-5" dirty="0">
                <a:latin typeface="Comic Sans MS" panose="030F0702030302020204" pitchFamily="66" charset="0"/>
                <a:cs typeface="Carlito"/>
              </a:rPr>
              <a:t>and </a:t>
            </a:r>
            <a:r>
              <a:rPr sz="1200" dirty="0">
                <a:latin typeface="Comic Sans MS" panose="030F0702030302020204" pitchFamily="66" charset="0"/>
                <a:cs typeface="Carlito"/>
              </a:rPr>
              <a:t>3 x 2 =</a:t>
            </a:r>
            <a:r>
              <a:rPr sz="1200" spc="-229" dirty="0">
                <a:latin typeface="Comic Sans MS" panose="030F0702030302020204" pitchFamily="66" charset="0"/>
                <a:cs typeface="Carlito"/>
              </a:rPr>
              <a:t> </a:t>
            </a:r>
            <a:r>
              <a:rPr sz="1200" dirty="0">
                <a:latin typeface="Comic Sans MS" panose="030F0702030302020204" pitchFamily="66" charset="0"/>
                <a:cs typeface="Carlito"/>
              </a:rPr>
              <a:t>6</a:t>
            </a:r>
            <a:endParaRPr lang="en-GB" sz="1200" dirty="0">
              <a:latin typeface="Comic Sans MS" panose="030F0702030302020204" pitchFamily="66" charset="0"/>
              <a:cs typeface="Carlito"/>
            </a:endParaRPr>
          </a:p>
          <a:p>
            <a:pPr marL="12700"/>
            <a:endParaRPr lang="en-GB" sz="1200" dirty="0">
              <a:latin typeface="Comic Sans MS" panose="030F0702030302020204" pitchFamily="66" charset="0"/>
              <a:cs typeface="Carlito"/>
            </a:endParaRPr>
          </a:p>
          <a:p>
            <a:pPr marL="12700"/>
            <a:r>
              <a:rPr lang="en-GB" sz="1200" dirty="0">
                <a:latin typeface="Comic Sans MS" panose="030F0702030302020204" pitchFamily="66" charset="0"/>
                <a:cs typeface="Carlito"/>
              </a:rPr>
              <a:t>We will say ‘how many 5s are there in 15? Now multiply this by the numerator.</a:t>
            </a:r>
            <a:endParaRPr sz="1200" dirty="0">
              <a:latin typeface="Comic Sans MS" panose="030F0702030302020204" pitchFamily="66" charset="0"/>
              <a:cs typeface="Carlito"/>
            </a:endParaRPr>
          </a:p>
        </p:txBody>
      </p:sp>
      <p:sp>
        <p:nvSpPr>
          <p:cNvPr id="25" name="object 25"/>
          <p:cNvSpPr/>
          <p:nvPr/>
        </p:nvSpPr>
        <p:spPr>
          <a:xfrm>
            <a:off x="7630337" y="5173081"/>
            <a:ext cx="109219" cy="366661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7603624" y="5729657"/>
            <a:ext cx="114681" cy="371475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8025256" y="2330577"/>
            <a:ext cx="152400" cy="285750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 txBox="1"/>
          <p:nvPr/>
        </p:nvSpPr>
        <p:spPr>
          <a:xfrm>
            <a:off x="10096245" y="7154291"/>
            <a:ext cx="140335" cy="1524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8100">
              <a:lnSpc>
                <a:spcPts val="1045"/>
              </a:lnSpc>
            </a:pPr>
            <a:fld id="{81D60167-4931-47E6-BA6A-407CBD079E47}" type="slidenum">
              <a:rPr sz="1000" spc="-5" dirty="0">
                <a:latin typeface="Carlito"/>
                <a:cs typeface="Carlito"/>
              </a:rPr>
              <a:t>6</a:t>
            </a:fld>
            <a:endParaRPr sz="1000">
              <a:latin typeface="Carlito"/>
              <a:cs typeface="Carlito"/>
            </a:endParaRPr>
          </a:p>
        </p:txBody>
      </p:sp>
      <p:pic>
        <p:nvPicPr>
          <p:cNvPr id="33" name="Picture 32">
            <a:extLst>
              <a:ext uri="{FF2B5EF4-FFF2-40B4-BE49-F238E27FC236}">
                <a16:creationId xmlns:a16="http://schemas.microsoft.com/office/drawing/2014/main" id="{DE09A9A2-5C3A-C3AD-2FD6-653C5999552A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536618" y="4602226"/>
            <a:ext cx="9247215" cy="493819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C52476F9-19B9-53E9-98E6-645F8FA7FC57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598283" y="1822522"/>
            <a:ext cx="8302733" cy="493819"/>
          </a:xfrm>
          <a:prstGeom prst="rect">
            <a:avLst/>
          </a:prstGeom>
        </p:spPr>
      </p:pic>
      <p:sp>
        <p:nvSpPr>
          <p:cNvPr id="43" name="TextBox 42">
            <a:extLst>
              <a:ext uri="{FF2B5EF4-FFF2-40B4-BE49-F238E27FC236}">
                <a16:creationId xmlns:a16="http://schemas.microsoft.com/office/drawing/2014/main" id="{C3547359-140C-D551-C130-377D1BC33322}"/>
              </a:ext>
            </a:extLst>
          </p:cNvPr>
          <p:cNvSpPr txBox="1"/>
          <p:nvPr/>
        </p:nvSpPr>
        <p:spPr>
          <a:xfrm>
            <a:off x="4072799" y="239678"/>
            <a:ext cx="2721701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400" b="1" u="sng" spc="-55" dirty="0">
                <a:latin typeface="Comic Sans MS" panose="030F0702030302020204" pitchFamily="66" charset="0"/>
              </a:rPr>
              <a:t>Year 3</a:t>
            </a:r>
            <a:r>
              <a:rPr lang="en-GB" sz="2400" b="1" u="sng" spc="-15" dirty="0">
                <a:latin typeface="Comic Sans MS" panose="030F0702030302020204" pitchFamily="66" charset="0"/>
              </a:rPr>
              <a:t> </a:t>
            </a:r>
            <a:r>
              <a:rPr lang="en-GB" sz="2400" b="1" u="sng" spc="-10" dirty="0">
                <a:latin typeface="Comic Sans MS" panose="030F0702030302020204" pitchFamily="66" charset="0"/>
              </a:rPr>
              <a:t>Fractions</a:t>
            </a:r>
            <a:endParaRPr lang="en-GB" sz="2400" b="1" u="sng" dirty="0"/>
          </a:p>
        </p:txBody>
      </p:sp>
      <p:sp>
        <p:nvSpPr>
          <p:cNvPr id="27" name="object 6"/>
          <p:cNvSpPr txBox="1"/>
          <p:nvPr/>
        </p:nvSpPr>
        <p:spPr>
          <a:xfrm>
            <a:off x="8213199" y="2408059"/>
            <a:ext cx="2234945" cy="38151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spcBef>
                <a:spcPts val="95"/>
              </a:spcBef>
            </a:pPr>
            <a:r>
              <a:rPr lang="en-GB" sz="1100" dirty="0">
                <a:latin typeface="Comic Sans MS" panose="030F0702030302020204" pitchFamily="66" charset="0"/>
                <a:cs typeface="Carlito"/>
              </a:rPr>
              <a:t>of 6 =</a:t>
            </a:r>
            <a:r>
              <a:rPr lang="en-GB" sz="1100" spc="-55" dirty="0">
                <a:latin typeface="Comic Sans MS" panose="030F0702030302020204" pitchFamily="66" charset="0"/>
                <a:cs typeface="Carlito"/>
              </a:rPr>
              <a:t> </a:t>
            </a:r>
            <a:r>
              <a:rPr lang="en-GB" sz="1100" spc="-5" dirty="0">
                <a:latin typeface="Comic Sans MS" panose="030F0702030302020204" pitchFamily="66" charset="0"/>
                <a:cs typeface="Carlito"/>
              </a:rPr>
              <a:t>0.6</a:t>
            </a:r>
            <a:r>
              <a:rPr lang="en-GB" sz="1100" dirty="0">
                <a:latin typeface="Comic Sans MS" panose="030F0702030302020204" pitchFamily="66" charset="0"/>
                <a:cs typeface="Carlito"/>
              </a:rPr>
              <a:t> </a:t>
            </a:r>
            <a:r>
              <a:rPr sz="1100" spc="-5" dirty="0">
                <a:latin typeface="Comic Sans MS" panose="030F0702030302020204" pitchFamily="66" charset="0"/>
                <a:cs typeface="Carlito"/>
              </a:rPr>
              <a:t>because 6 ÷ </a:t>
            </a:r>
            <a:r>
              <a:rPr sz="1100" dirty="0">
                <a:latin typeface="Comic Sans MS" panose="030F0702030302020204" pitchFamily="66" charset="0"/>
                <a:cs typeface="Carlito"/>
              </a:rPr>
              <a:t>10</a:t>
            </a:r>
            <a:r>
              <a:rPr lang="en-GB" sz="1100" dirty="0">
                <a:latin typeface="Comic Sans MS" panose="030F0702030302020204" pitchFamily="66" charset="0"/>
                <a:cs typeface="Carlito"/>
              </a:rPr>
              <a:t> </a:t>
            </a:r>
            <a:r>
              <a:rPr sz="1100" dirty="0">
                <a:latin typeface="Comic Sans MS" panose="030F0702030302020204" pitchFamily="66" charset="0"/>
                <a:cs typeface="Carlito"/>
              </a:rPr>
              <a:t>=</a:t>
            </a:r>
            <a:r>
              <a:rPr sz="1100" spc="-10" dirty="0">
                <a:latin typeface="Comic Sans MS" panose="030F0702030302020204" pitchFamily="66" charset="0"/>
                <a:cs typeface="Carlito"/>
              </a:rPr>
              <a:t> </a:t>
            </a:r>
            <a:r>
              <a:rPr lang="en-GB" sz="1100" spc="-10" dirty="0">
                <a:latin typeface="Comic Sans MS" panose="030F0702030302020204" pitchFamily="66" charset="0"/>
                <a:cs typeface="Carlito"/>
              </a:rPr>
              <a:t>0</a:t>
            </a:r>
            <a:r>
              <a:rPr sz="1100" spc="-45" dirty="0">
                <a:latin typeface="Comic Sans MS" panose="030F0702030302020204" pitchFamily="66" charset="0"/>
                <a:cs typeface="Carlito"/>
              </a:rPr>
              <a:t>.6</a:t>
            </a:r>
            <a:endParaRPr sz="1100" dirty="0">
              <a:latin typeface="Comic Sans MS" panose="030F0702030302020204" pitchFamily="66" charset="0"/>
              <a:cs typeface="Carlito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1300" dirty="0">
              <a:latin typeface="Comic Sans MS" panose="030F0702030302020204" pitchFamily="66" charset="0"/>
              <a:cs typeface="Carlito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CAAB3B1-CDD6-F956-2AAE-9111EB3FE640}"/>
              </a:ext>
            </a:extLst>
          </p:cNvPr>
          <p:cNvSpPr txBox="1"/>
          <p:nvPr/>
        </p:nvSpPr>
        <p:spPr>
          <a:xfrm>
            <a:off x="150" y="738415"/>
            <a:ext cx="817750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268345">
              <a:lnSpc>
                <a:spcPct val="100000"/>
              </a:lnSpc>
              <a:spcBef>
                <a:spcPts val="1190"/>
              </a:spcBef>
            </a:pPr>
            <a:r>
              <a:rPr lang="en-GB" sz="1800" spc="-10" dirty="0">
                <a:solidFill>
                  <a:srgbClr val="0070C0"/>
                </a:solidFill>
                <a:latin typeface="Comic Sans MS" panose="030F0702030302020204" pitchFamily="66" charset="0"/>
                <a:cs typeface="Carlito"/>
              </a:rPr>
              <a:t>How can we progress </a:t>
            </a:r>
            <a:r>
              <a:rPr lang="en-GB" sz="1800" spc="-5" dirty="0">
                <a:solidFill>
                  <a:srgbClr val="0070C0"/>
                </a:solidFill>
                <a:latin typeface="Comic Sans MS" panose="030F0702030302020204" pitchFamily="66" charset="0"/>
                <a:cs typeface="Carlito"/>
              </a:rPr>
              <a:t>with</a:t>
            </a:r>
            <a:r>
              <a:rPr lang="en-GB" sz="1800" spc="30" dirty="0">
                <a:solidFill>
                  <a:srgbClr val="0070C0"/>
                </a:solidFill>
                <a:latin typeface="Comic Sans MS" panose="030F0702030302020204" pitchFamily="66" charset="0"/>
                <a:cs typeface="Carlito"/>
              </a:rPr>
              <a:t> </a:t>
            </a:r>
            <a:r>
              <a:rPr lang="en-GB" sz="1800" spc="-10" dirty="0">
                <a:solidFill>
                  <a:srgbClr val="0070C0"/>
                </a:solidFill>
                <a:latin typeface="Comic Sans MS" panose="030F0702030302020204" pitchFamily="66" charset="0"/>
                <a:cs typeface="Carlito"/>
              </a:rPr>
              <a:t>fractions?</a:t>
            </a:r>
            <a:endParaRPr lang="en-GB" sz="1800" dirty="0">
              <a:solidFill>
                <a:srgbClr val="0070C0"/>
              </a:solidFill>
              <a:latin typeface="Comic Sans MS" panose="030F0702030302020204" pitchFamily="66" charset="0"/>
              <a:cs typeface="Carlito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87A3687-E7FF-A97F-597E-D5153FC51645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9263245" y="192290"/>
            <a:ext cx="1012024" cy="101812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C0699C3A-E573-D7D6-BD4B-A1623390D66F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3758263" y="5991996"/>
            <a:ext cx="2623450" cy="1370964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517352" y="267719"/>
            <a:ext cx="8469884" cy="25840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b="1" spc="-10" dirty="0">
                <a:solidFill>
                  <a:srgbClr val="006FC0"/>
                </a:solidFill>
                <a:latin typeface="Comic Sans MS" panose="030F0702030302020204" pitchFamily="66" charset="0"/>
                <a:cs typeface="Carlito"/>
              </a:rPr>
              <a:t>Recognise </a:t>
            </a:r>
            <a:r>
              <a:rPr sz="1600" b="1" spc="-5" dirty="0">
                <a:solidFill>
                  <a:srgbClr val="006FC0"/>
                </a:solidFill>
                <a:latin typeface="Comic Sans MS" panose="030F0702030302020204" pitchFamily="66" charset="0"/>
                <a:cs typeface="Carlito"/>
              </a:rPr>
              <a:t>and </a:t>
            </a:r>
            <a:r>
              <a:rPr sz="1600" b="1" spc="-30" dirty="0">
                <a:solidFill>
                  <a:srgbClr val="006FC0"/>
                </a:solidFill>
                <a:latin typeface="Comic Sans MS" panose="030F0702030302020204" pitchFamily="66" charset="0"/>
                <a:cs typeface="Carlito"/>
              </a:rPr>
              <a:t>show, </a:t>
            </a:r>
            <a:r>
              <a:rPr sz="1600" b="1" spc="-5" dirty="0">
                <a:solidFill>
                  <a:srgbClr val="006FC0"/>
                </a:solidFill>
                <a:latin typeface="Comic Sans MS" panose="030F0702030302020204" pitchFamily="66" charset="0"/>
                <a:cs typeface="Carlito"/>
              </a:rPr>
              <a:t>using </a:t>
            </a:r>
            <a:r>
              <a:rPr sz="1600" b="1" spc="-10" dirty="0">
                <a:solidFill>
                  <a:srgbClr val="006FC0"/>
                </a:solidFill>
                <a:latin typeface="Comic Sans MS" panose="030F0702030302020204" pitchFamily="66" charset="0"/>
                <a:cs typeface="Carlito"/>
              </a:rPr>
              <a:t>diagrams, equivalent fractions </a:t>
            </a:r>
            <a:r>
              <a:rPr sz="1600" b="1" spc="-5" dirty="0">
                <a:solidFill>
                  <a:srgbClr val="006FC0"/>
                </a:solidFill>
                <a:latin typeface="Comic Sans MS" panose="030F0702030302020204" pitchFamily="66" charset="0"/>
                <a:cs typeface="Carlito"/>
              </a:rPr>
              <a:t>with small</a:t>
            </a:r>
            <a:r>
              <a:rPr lang="en-GB" sz="1600" b="1" spc="190" dirty="0">
                <a:solidFill>
                  <a:srgbClr val="006FC0"/>
                </a:solidFill>
                <a:latin typeface="Comic Sans MS" panose="030F0702030302020204" pitchFamily="66" charset="0"/>
                <a:cs typeface="Carlito"/>
              </a:rPr>
              <a:t> </a:t>
            </a:r>
            <a:r>
              <a:rPr sz="1600" b="1" spc="-10" dirty="0">
                <a:solidFill>
                  <a:srgbClr val="006FC0"/>
                </a:solidFill>
                <a:latin typeface="Comic Sans MS" panose="030F0702030302020204" pitchFamily="66" charset="0"/>
                <a:cs typeface="Carlito"/>
              </a:rPr>
              <a:t>denominators</a:t>
            </a:r>
            <a:r>
              <a:rPr sz="1600" b="1" spc="-10" dirty="0">
                <a:solidFill>
                  <a:srgbClr val="006FC0"/>
                </a:solidFill>
                <a:latin typeface="Carlito"/>
                <a:cs typeface="Carlito"/>
              </a:rPr>
              <a:t>.</a:t>
            </a:r>
            <a:endParaRPr sz="1600" dirty="0">
              <a:latin typeface="Carlito"/>
              <a:cs typeface="Carlito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506094" y="1027176"/>
            <a:ext cx="2170303" cy="1548511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479551" y="2788277"/>
            <a:ext cx="6360415" cy="736600"/>
          </a:xfrm>
          <a:prstGeom prst="rect">
            <a:avLst/>
          </a:prstGeom>
        </p:spPr>
        <p:txBody>
          <a:bodyPr vert="horz" wrap="square" lIns="0" tIns="1028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10"/>
              </a:spcBef>
            </a:pPr>
            <a:r>
              <a:rPr sz="1600" b="1" spc="-5" dirty="0">
                <a:solidFill>
                  <a:srgbClr val="006FC0"/>
                </a:solidFill>
                <a:latin typeface="Comic Sans MS" panose="030F0702030302020204" pitchFamily="66" charset="0"/>
                <a:cs typeface="Carlito"/>
              </a:rPr>
              <a:t>Add and </a:t>
            </a:r>
            <a:r>
              <a:rPr sz="1600" b="1" spc="-10" dirty="0">
                <a:solidFill>
                  <a:srgbClr val="006FC0"/>
                </a:solidFill>
                <a:latin typeface="Comic Sans MS" panose="030F0702030302020204" pitchFamily="66" charset="0"/>
                <a:cs typeface="Carlito"/>
              </a:rPr>
              <a:t>subtract fractions </a:t>
            </a:r>
            <a:r>
              <a:rPr sz="1600" b="1" spc="-5" dirty="0">
                <a:solidFill>
                  <a:srgbClr val="006FC0"/>
                </a:solidFill>
                <a:latin typeface="Comic Sans MS" panose="030F0702030302020204" pitchFamily="66" charset="0"/>
                <a:cs typeface="Carlito"/>
              </a:rPr>
              <a:t>with the same</a:t>
            </a:r>
            <a:r>
              <a:rPr sz="1600" b="1" spc="25" dirty="0">
                <a:solidFill>
                  <a:srgbClr val="006FC0"/>
                </a:solidFill>
                <a:latin typeface="Comic Sans MS" panose="030F0702030302020204" pitchFamily="66" charset="0"/>
                <a:cs typeface="Carlito"/>
              </a:rPr>
              <a:t> </a:t>
            </a:r>
            <a:r>
              <a:rPr sz="1600" b="1" spc="-10" dirty="0">
                <a:solidFill>
                  <a:srgbClr val="006FC0"/>
                </a:solidFill>
                <a:latin typeface="Comic Sans MS" panose="030F0702030302020204" pitchFamily="66" charset="0"/>
                <a:cs typeface="Carlito"/>
              </a:rPr>
              <a:t>denominator</a:t>
            </a:r>
            <a:r>
              <a:rPr lang="en-GB" sz="1600" b="1" spc="-10" dirty="0">
                <a:solidFill>
                  <a:srgbClr val="006FC0"/>
                </a:solidFill>
                <a:latin typeface="Comic Sans MS" panose="030F0702030302020204" pitchFamily="66" charset="0"/>
                <a:cs typeface="Carlito"/>
              </a:rPr>
              <a:t>.</a:t>
            </a:r>
            <a:endParaRPr sz="1600" dirty="0">
              <a:latin typeface="Comic Sans MS" panose="030F0702030302020204" pitchFamily="66" charset="0"/>
              <a:cs typeface="Carlito"/>
            </a:endParaRPr>
          </a:p>
          <a:p>
            <a:pPr marL="528955">
              <a:lnSpc>
                <a:spcPct val="100000"/>
              </a:lnSpc>
              <a:spcBef>
                <a:spcPts val="805"/>
              </a:spcBef>
              <a:tabLst>
                <a:tab pos="4129404" algn="l"/>
              </a:tabLst>
            </a:pPr>
            <a:r>
              <a:rPr sz="1800" spc="-15" dirty="0">
                <a:solidFill>
                  <a:srgbClr val="00AE50"/>
                </a:solidFill>
                <a:latin typeface="Carlito"/>
                <a:cs typeface="Carlito"/>
              </a:rPr>
              <a:t>	</a:t>
            </a:r>
            <a:endParaRPr sz="1800" dirty="0">
              <a:latin typeface="Carlito"/>
              <a:cs typeface="Carlito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3358896" y="1022121"/>
            <a:ext cx="3481070" cy="1170533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7808585" y="1085246"/>
            <a:ext cx="1839595" cy="110286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00"/>
              </a:spcBef>
            </a:pPr>
            <a:r>
              <a:rPr sz="1400" spc="-5" dirty="0">
                <a:latin typeface="Comic Sans MS" panose="030F0702030302020204" pitchFamily="66" charset="0"/>
                <a:cs typeface="Carlito"/>
              </a:rPr>
              <a:t>Sam says that two quarters</a:t>
            </a:r>
            <a:r>
              <a:rPr sz="1400" spc="-40" dirty="0">
                <a:latin typeface="Comic Sans MS" panose="030F0702030302020204" pitchFamily="66" charset="0"/>
                <a:cs typeface="Carlito"/>
              </a:rPr>
              <a:t> </a:t>
            </a:r>
            <a:r>
              <a:rPr sz="1400" dirty="0">
                <a:latin typeface="Comic Sans MS" panose="030F0702030302020204" pitchFamily="66" charset="0"/>
                <a:cs typeface="Carlito"/>
              </a:rPr>
              <a:t>is</a:t>
            </a:r>
            <a:r>
              <a:rPr lang="en-GB" sz="1400" dirty="0">
                <a:latin typeface="Comic Sans MS" panose="030F0702030302020204" pitchFamily="66" charset="0"/>
                <a:cs typeface="Carlito"/>
              </a:rPr>
              <a:t> </a:t>
            </a:r>
            <a:r>
              <a:rPr sz="1400" dirty="0">
                <a:latin typeface="Comic Sans MS" panose="030F0702030302020204" pitchFamily="66" charset="0"/>
                <a:cs typeface="Carlito"/>
              </a:rPr>
              <a:t>the </a:t>
            </a:r>
            <a:r>
              <a:rPr sz="1400" spc="-5" dirty="0">
                <a:latin typeface="Comic Sans MS" panose="030F0702030302020204" pitchFamily="66" charset="0"/>
                <a:cs typeface="Carlito"/>
              </a:rPr>
              <a:t>same </a:t>
            </a:r>
            <a:r>
              <a:rPr sz="1400" dirty="0">
                <a:latin typeface="Comic Sans MS" panose="030F0702030302020204" pitchFamily="66" charset="0"/>
                <a:cs typeface="Carlito"/>
              </a:rPr>
              <a:t>as </a:t>
            </a:r>
            <a:r>
              <a:rPr sz="1400" spc="-5" dirty="0">
                <a:latin typeface="Comic Sans MS" panose="030F0702030302020204" pitchFamily="66" charset="0"/>
                <a:cs typeface="Carlito"/>
              </a:rPr>
              <a:t>one</a:t>
            </a:r>
            <a:r>
              <a:rPr sz="1400" spc="-35" dirty="0">
                <a:latin typeface="Comic Sans MS" panose="030F0702030302020204" pitchFamily="66" charset="0"/>
                <a:cs typeface="Carlito"/>
              </a:rPr>
              <a:t> </a:t>
            </a:r>
            <a:r>
              <a:rPr sz="1400" spc="-5" dirty="0">
                <a:latin typeface="Comic Sans MS" panose="030F0702030302020204" pitchFamily="66" charset="0"/>
                <a:cs typeface="Carlito"/>
              </a:rPr>
              <a:t>half.</a:t>
            </a:r>
            <a:r>
              <a:rPr lang="en-GB" sz="1400" dirty="0">
                <a:latin typeface="Comic Sans MS" panose="030F0702030302020204" pitchFamily="66" charset="0"/>
                <a:cs typeface="Carlito"/>
              </a:rPr>
              <a:t> </a:t>
            </a:r>
          </a:p>
          <a:p>
            <a:pPr algn="ctr">
              <a:lnSpc>
                <a:spcPct val="100000"/>
              </a:lnSpc>
              <a:spcBef>
                <a:spcPts val="100"/>
              </a:spcBef>
            </a:pPr>
            <a:r>
              <a:rPr sz="1400" dirty="0">
                <a:latin typeface="Comic Sans MS" panose="030F0702030302020204" pitchFamily="66" charset="0"/>
                <a:cs typeface="Carlito"/>
              </a:rPr>
              <a:t>Is he</a:t>
            </a:r>
            <a:r>
              <a:rPr sz="1400" spc="-10" dirty="0">
                <a:latin typeface="Comic Sans MS" panose="030F0702030302020204" pitchFamily="66" charset="0"/>
                <a:cs typeface="Carlito"/>
              </a:rPr>
              <a:t> </a:t>
            </a:r>
            <a:r>
              <a:rPr sz="1400" spc="-5" dirty="0">
                <a:latin typeface="Comic Sans MS" panose="030F0702030302020204" pitchFamily="66" charset="0"/>
                <a:cs typeface="Carlito"/>
              </a:rPr>
              <a:t>correct?</a:t>
            </a:r>
            <a:endParaRPr sz="1400" dirty="0">
              <a:latin typeface="Comic Sans MS" panose="030F0702030302020204" pitchFamily="66" charset="0"/>
              <a:cs typeface="Carlito"/>
            </a:endParaRPr>
          </a:p>
          <a:p>
            <a:pPr marL="1270" algn="ctr">
              <a:lnSpc>
                <a:spcPct val="100000"/>
              </a:lnSpc>
            </a:pPr>
            <a:r>
              <a:rPr sz="1400" spc="-5" dirty="0">
                <a:latin typeface="Comic Sans MS" panose="030F0702030302020204" pitchFamily="66" charset="0"/>
                <a:cs typeface="Carlito"/>
              </a:rPr>
              <a:t>How </a:t>
            </a:r>
            <a:r>
              <a:rPr sz="1400" dirty="0">
                <a:latin typeface="Comic Sans MS" panose="030F0702030302020204" pitchFamily="66" charset="0"/>
                <a:cs typeface="Carlito"/>
              </a:rPr>
              <a:t>do you</a:t>
            </a:r>
            <a:r>
              <a:rPr sz="1400" spc="-25" dirty="0">
                <a:latin typeface="Comic Sans MS" panose="030F0702030302020204" pitchFamily="66" charset="0"/>
                <a:cs typeface="Carlito"/>
              </a:rPr>
              <a:t> </a:t>
            </a:r>
            <a:r>
              <a:rPr sz="1400" spc="-5" dirty="0">
                <a:latin typeface="Comic Sans MS" panose="030F0702030302020204" pitchFamily="66" charset="0"/>
                <a:cs typeface="Carlito"/>
              </a:rPr>
              <a:t>know?</a:t>
            </a:r>
            <a:endParaRPr sz="1400" dirty="0">
              <a:latin typeface="Comic Sans MS" panose="030F0702030302020204" pitchFamily="66" charset="0"/>
              <a:cs typeface="Carlito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2510663" y="3652750"/>
            <a:ext cx="6799707" cy="1444878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/>
          <p:nvPr/>
        </p:nvSpPr>
        <p:spPr>
          <a:xfrm>
            <a:off x="531367" y="5046726"/>
            <a:ext cx="7277217" cy="825226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b="1" spc="-10" dirty="0">
                <a:solidFill>
                  <a:srgbClr val="006FC0"/>
                </a:solidFill>
                <a:latin typeface="Comic Sans MS" panose="030F0702030302020204" pitchFamily="66" charset="0"/>
                <a:cs typeface="Carlito"/>
              </a:rPr>
              <a:t>Compare </a:t>
            </a:r>
            <a:r>
              <a:rPr sz="1600" b="1" spc="-5" dirty="0">
                <a:solidFill>
                  <a:srgbClr val="006FC0"/>
                </a:solidFill>
                <a:latin typeface="Comic Sans MS" panose="030F0702030302020204" pitchFamily="66" charset="0"/>
                <a:cs typeface="Carlito"/>
              </a:rPr>
              <a:t>and order unit </a:t>
            </a:r>
            <a:r>
              <a:rPr sz="1600" b="1" spc="-10" dirty="0">
                <a:solidFill>
                  <a:srgbClr val="006FC0"/>
                </a:solidFill>
                <a:latin typeface="Comic Sans MS" panose="030F0702030302020204" pitchFamily="66" charset="0"/>
                <a:cs typeface="Carlito"/>
              </a:rPr>
              <a:t>fractions </a:t>
            </a:r>
            <a:r>
              <a:rPr sz="1600" b="1" spc="-5" dirty="0">
                <a:solidFill>
                  <a:srgbClr val="006FC0"/>
                </a:solidFill>
                <a:latin typeface="Comic Sans MS" panose="030F0702030302020204" pitchFamily="66" charset="0"/>
                <a:cs typeface="Carlito"/>
              </a:rPr>
              <a:t>with the same</a:t>
            </a:r>
            <a:r>
              <a:rPr sz="1600" b="1" spc="65" dirty="0">
                <a:solidFill>
                  <a:srgbClr val="006FC0"/>
                </a:solidFill>
                <a:latin typeface="Comic Sans MS" panose="030F0702030302020204" pitchFamily="66" charset="0"/>
                <a:cs typeface="Carlito"/>
              </a:rPr>
              <a:t> </a:t>
            </a:r>
            <a:r>
              <a:rPr sz="1600" b="1" spc="-10" dirty="0">
                <a:solidFill>
                  <a:srgbClr val="006FC0"/>
                </a:solidFill>
                <a:latin typeface="Comic Sans MS" panose="030F0702030302020204" pitchFamily="66" charset="0"/>
                <a:cs typeface="Carlito"/>
              </a:rPr>
              <a:t>denominator</a:t>
            </a:r>
            <a:r>
              <a:rPr lang="en-GB" sz="1600" b="1" spc="-10" dirty="0">
                <a:solidFill>
                  <a:srgbClr val="006FC0"/>
                </a:solidFill>
                <a:latin typeface="Comic Sans MS" panose="030F0702030302020204" pitchFamily="66" charset="0"/>
                <a:cs typeface="Carlito"/>
              </a:rPr>
              <a:t>.</a:t>
            </a:r>
            <a:endParaRPr sz="1600" dirty="0">
              <a:latin typeface="Comic Sans MS" panose="030F0702030302020204" pitchFamily="66" charset="0"/>
              <a:cs typeface="Carlito"/>
            </a:endParaRPr>
          </a:p>
          <a:p>
            <a:pPr>
              <a:lnSpc>
                <a:spcPct val="100000"/>
              </a:lnSpc>
              <a:spcBef>
                <a:spcPts val="55"/>
              </a:spcBef>
            </a:pPr>
            <a:endParaRPr sz="1600" dirty="0">
              <a:latin typeface="Carlito"/>
              <a:cs typeface="Carlito"/>
            </a:endParaRPr>
          </a:p>
          <a:p>
            <a:pPr marL="476884">
              <a:lnSpc>
                <a:spcPct val="100000"/>
              </a:lnSpc>
              <a:tabLst>
                <a:tab pos="4077335" algn="l"/>
              </a:tabLst>
            </a:pPr>
            <a:r>
              <a:rPr sz="2000" spc="-15" dirty="0">
                <a:solidFill>
                  <a:srgbClr val="00AE50"/>
                </a:solidFill>
                <a:latin typeface="Comic Sans MS" panose="030F0702030302020204" pitchFamily="66" charset="0"/>
                <a:cs typeface="Carlito"/>
              </a:rPr>
              <a:t>Concrete	</a:t>
            </a:r>
            <a:r>
              <a:rPr sz="2000" spc="-10" dirty="0">
                <a:solidFill>
                  <a:srgbClr val="00AE50"/>
                </a:solidFill>
                <a:latin typeface="Comic Sans MS" panose="030F0702030302020204" pitchFamily="66" charset="0"/>
                <a:cs typeface="Carlito"/>
              </a:rPr>
              <a:t>Pictorial</a:t>
            </a:r>
            <a:endParaRPr sz="2000" dirty="0">
              <a:latin typeface="Comic Sans MS" panose="030F0702030302020204" pitchFamily="66" charset="0"/>
              <a:cs typeface="Carlito"/>
            </a:endParaRPr>
          </a:p>
        </p:txBody>
      </p:sp>
      <p:grpSp>
        <p:nvGrpSpPr>
          <p:cNvPr id="11" name="object 11"/>
          <p:cNvGrpSpPr/>
          <p:nvPr/>
        </p:nvGrpSpPr>
        <p:grpSpPr>
          <a:xfrm>
            <a:off x="815022" y="3493437"/>
            <a:ext cx="1622425" cy="1254125"/>
            <a:chOff x="801535" y="3431667"/>
            <a:chExt cx="1622425" cy="1254125"/>
          </a:xfrm>
        </p:grpSpPr>
        <p:sp>
          <p:nvSpPr>
            <p:cNvPr id="12" name="object 12"/>
            <p:cNvSpPr/>
            <p:nvPr/>
          </p:nvSpPr>
          <p:spPr>
            <a:xfrm>
              <a:off x="801535" y="3431667"/>
              <a:ext cx="1360170" cy="1254125"/>
            </a:xfrm>
            <a:prstGeom prst="rect">
              <a:avLst/>
            </a:prstGeom>
            <a:blipFill>
              <a:blip r:embed="rId5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13"/>
            <p:cNvSpPr/>
            <p:nvPr/>
          </p:nvSpPr>
          <p:spPr>
            <a:xfrm>
              <a:off x="1841627" y="4328287"/>
              <a:ext cx="572770" cy="336550"/>
            </a:xfrm>
            <a:custGeom>
              <a:avLst/>
              <a:gdLst/>
              <a:ahLst/>
              <a:cxnLst/>
              <a:rect l="l" t="t" r="r" b="b"/>
              <a:pathLst>
                <a:path w="572769" h="336550">
                  <a:moveTo>
                    <a:pt x="43180" y="0"/>
                  </a:moveTo>
                  <a:lnTo>
                    <a:pt x="0" y="135889"/>
                  </a:lnTo>
                  <a:lnTo>
                    <a:pt x="413385" y="268604"/>
                  </a:lnTo>
                  <a:lnTo>
                    <a:pt x="391160" y="336550"/>
                  </a:lnTo>
                  <a:lnTo>
                    <a:pt x="572770" y="244475"/>
                  </a:lnTo>
                  <a:lnTo>
                    <a:pt x="514350" y="132714"/>
                  </a:lnTo>
                  <a:lnTo>
                    <a:pt x="457200" y="132714"/>
                  </a:lnTo>
                  <a:lnTo>
                    <a:pt x="43180" y="0"/>
                  </a:lnTo>
                  <a:close/>
                </a:path>
                <a:path w="572769" h="336550">
                  <a:moveTo>
                    <a:pt x="478790" y="64134"/>
                  </a:moveTo>
                  <a:lnTo>
                    <a:pt x="457200" y="132714"/>
                  </a:lnTo>
                  <a:lnTo>
                    <a:pt x="514350" y="132714"/>
                  </a:lnTo>
                  <a:lnTo>
                    <a:pt x="478790" y="64134"/>
                  </a:lnTo>
                  <a:close/>
                </a:path>
              </a:pathLst>
            </a:custGeom>
            <a:solidFill>
              <a:srgbClr val="FF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4"/>
            <p:cNvSpPr/>
            <p:nvPr/>
          </p:nvSpPr>
          <p:spPr>
            <a:xfrm>
              <a:off x="1841627" y="4328287"/>
              <a:ext cx="572770" cy="336550"/>
            </a:xfrm>
            <a:custGeom>
              <a:avLst/>
              <a:gdLst/>
              <a:ahLst/>
              <a:cxnLst/>
              <a:rect l="l" t="t" r="r" b="b"/>
              <a:pathLst>
                <a:path w="572769" h="336550">
                  <a:moveTo>
                    <a:pt x="391160" y="336550"/>
                  </a:moveTo>
                  <a:lnTo>
                    <a:pt x="413385" y="268604"/>
                  </a:lnTo>
                  <a:lnTo>
                    <a:pt x="0" y="135889"/>
                  </a:lnTo>
                  <a:lnTo>
                    <a:pt x="43180" y="0"/>
                  </a:lnTo>
                  <a:lnTo>
                    <a:pt x="457200" y="132714"/>
                  </a:lnTo>
                </a:path>
                <a:path w="572769" h="336550">
                  <a:moveTo>
                    <a:pt x="514350" y="132714"/>
                  </a:moveTo>
                  <a:lnTo>
                    <a:pt x="572770" y="244475"/>
                  </a:lnTo>
                  <a:lnTo>
                    <a:pt x="391160" y="336550"/>
                  </a:lnTo>
                </a:path>
                <a:path w="572769" h="336550">
                  <a:moveTo>
                    <a:pt x="457200" y="132714"/>
                  </a:moveTo>
                  <a:lnTo>
                    <a:pt x="478790" y="64134"/>
                  </a:lnTo>
                  <a:lnTo>
                    <a:pt x="514350" y="132714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5" name="object 15"/>
          <p:cNvSpPr txBox="1"/>
          <p:nvPr/>
        </p:nvSpPr>
        <p:spPr>
          <a:xfrm>
            <a:off x="7985376" y="5395271"/>
            <a:ext cx="1400685" cy="32060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dirty="0">
                <a:solidFill>
                  <a:srgbClr val="00AE50"/>
                </a:solidFill>
                <a:latin typeface="Comic Sans MS" panose="030F0702030302020204" pitchFamily="66" charset="0"/>
                <a:cs typeface="Carlito"/>
              </a:rPr>
              <a:t>Abstract</a:t>
            </a:r>
            <a:endParaRPr sz="2000" dirty="0">
              <a:latin typeface="Comic Sans MS" panose="030F0702030302020204" pitchFamily="66" charset="0"/>
              <a:cs typeface="Carlito"/>
            </a:endParaRPr>
          </a:p>
        </p:txBody>
      </p:sp>
      <p:grpSp>
        <p:nvGrpSpPr>
          <p:cNvPr id="16" name="object 16"/>
          <p:cNvGrpSpPr/>
          <p:nvPr/>
        </p:nvGrpSpPr>
        <p:grpSpPr>
          <a:xfrm>
            <a:off x="146585" y="5903841"/>
            <a:ext cx="2643505" cy="1353820"/>
            <a:chOff x="447535" y="5903023"/>
            <a:chExt cx="2643505" cy="1353820"/>
          </a:xfrm>
        </p:grpSpPr>
        <p:sp>
          <p:nvSpPr>
            <p:cNvPr id="17" name="object 17"/>
            <p:cNvSpPr/>
            <p:nvPr/>
          </p:nvSpPr>
          <p:spPr>
            <a:xfrm>
              <a:off x="447535" y="5903023"/>
              <a:ext cx="1383916" cy="1353439"/>
            </a:xfrm>
            <a:prstGeom prst="rect">
              <a:avLst/>
            </a:prstGeom>
            <a:blipFill>
              <a:blip r:embed="rId6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" name="object 18"/>
            <p:cNvSpPr/>
            <p:nvPr/>
          </p:nvSpPr>
          <p:spPr>
            <a:xfrm>
              <a:off x="1856358" y="6218300"/>
              <a:ext cx="365798" cy="536498"/>
            </a:xfrm>
            <a:prstGeom prst="rect">
              <a:avLst/>
            </a:prstGeom>
            <a:blipFill>
              <a:blip r:embed="rId7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" name="object 19"/>
            <p:cNvSpPr/>
            <p:nvPr/>
          </p:nvSpPr>
          <p:spPr>
            <a:xfrm>
              <a:off x="2261869" y="6099606"/>
              <a:ext cx="829132" cy="743775"/>
            </a:xfrm>
            <a:prstGeom prst="rect">
              <a:avLst/>
            </a:prstGeom>
            <a:blipFill>
              <a:blip r:embed="rId8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0" name="object 20"/>
          <p:cNvSpPr/>
          <p:nvPr/>
        </p:nvSpPr>
        <p:spPr>
          <a:xfrm>
            <a:off x="3855247" y="5978491"/>
            <a:ext cx="469430" cy="865708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4509567" y="6126187"/>
            <a:ext cx="365785" cy="536498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4991064" y="6065226"/>
            <a:ext cx="816940" cy="786447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3"/>
          <p:cNvSpPr txBox="1"/>
          <p:nvPr/>
        </p:nvSpPr>
        <p:spPr>
          <a:xfrm>
            <a:off x="10096245" y="7154291"/>
            <a:ext cx="140335" cy="1524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8100">
              <a:lnSpc>
                <a:spcPts val="1045"/>
              </a:lnSpc>
            </a:pPr>
            <a:fld id="{81D60167-4931-47E6-BA6A-407CBD079E47}" type="slidenum">
              <a:rPr sz="1000" spc="-5" dirty="0">
                <a:latin typeface="Carlito"/>
                <a:cs typeface="Carlito"/>
              </a:rPr>
              <a:t>7</a:t>
            </a:fld>
            <a:endParaRPr sz="1000">
              <a:latin typeface="Carlito"/>
              <a:cs typeface="Carlito"/>
            </a:endParaRPr>
          </a:p>
        </p:txBody>
      </p:sp>
      <p:pic>
        <p:nvPicPr>
          <p:cNvPr id="35" name="Picture 34">
            <a:extLst>
              <a:ext uri="{FF2B5EF4-FFF2-40B4-BE49-F238E27FC236}">
                <a16:creationId xmlns:a16="http://schemas.microsoft.com/office/drawing/2014/main" id="{777ECF83-D6D0-F6C4-2B92-3639AF571B65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9386061" y="6048924"/>
            <a:ext cx="205758" cy="502964"/>
          </a:xfrm>
          <a:prstGeom prst="rect">
            <a:avLst/>
          </a:prstGeom>
        </p:spPr>
      </p:pic>
      <p:sp>
        <p:nvSpPr>
          <p:cNvPr id="36" name="object 21">
            <a:extLst>
              <a:ext uri="{FF2B5EF4-FFF2-40B4-BE49-F238E27FC236}">
                <a16:creationId xmlns:a16="http://schemas.microsoft.com/office/drawing/2014/main" id="{78177631-04F9-5962-9AFE-DC938E95958C}"/>
              </a:ext>
            </a:extLst>
          </p:cNvPr>
          <p:cNvSpPr/>
          <p:nvPr/>
        </p:nvSpPr>
        <p:spPr>
          <a:xfrm>
            <a:off x="8843027" y="6004258"/>
            <a:ext cx="365785" cy="536498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42" name="Picture 41">
            <a:extLst>
              <a:ext uri="{FF2B5EF4-FFF2-40B4-BE49-F238E27FC236}">
                <a16:creationId xmlns:a16="http://schemas.microsoft.com/office/drawing/2014/main" id="{C786B0F2-FBC8-1ABA-55F3-8D702C3345D5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8445102" y="6036900"/>
            <a:ext cx="205758" cy="435257"/>
          </a:xfrm>
          <a:prstGeom prst="rect">
            <a:avLst/>
          </a:prstGeom>
        </p:spPr>
      </p:pic>
      <p:sp>
        <p:nvSpPr>
          <p:cNvPr id="44" name="TextBox 43">
            <a:extLst>
              <a:ext uri="{FF2B5EF4-FFF2-40B4-BE49-F238E27FC236}">
                <a16:creationId xmlns:a16="http://schemas.microsoft.com/office/drawing/2014/main" id="{8A7D1142-781D-14E4-2C21-2B0B43563F3F}"/>
              </a:ext>
            </a:extLst>
          </p:cNvPr>
          <p:cNvSpPr txBox="1"/>
          <p:nvPr/>
        </p:nvSpPr>
        <p:spPr>
          <a:xfrm>
            <a:off x="1107348" y="3144176"/>
            <a:ext cx="8415203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2700" marR="0" lvl="0" indent="0" algn="l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>
                <a:tab pos="3185795" algn="l"/>
              </a:tabLst>
              <a:defRPr/>
            </a:pPr>
            <a:r>
              <a:rPr kumimoji="0" lang="en-GB" sz="2000" b="0" i="0" u="none" strike="noStrike" kern="1200" cap="none" spc="-15" normalizeH="0" baseline="0" noProof="0" dirty="0">
                <a:ln>
                  <a:noFill/>
                </a:ln>
                <a:solidFill>
                  <a:srgbClr val="00AE50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rlito"/>
              </a:rPr>
              <a:t>Concrete                            </a:t>
            </a:r>
            <a:r>
              <a:rPr kumimoji="0" lang="en-GB" sz="2000" b="0" i="0" u="none" strike="noStrike" kern="1200" cap="none" spc="-10" normalizeH="0" baseline="0" noProof="0" dirty="0">
                <a:ln>
                  <a:noFill/>
                </a:ln>
                <a:solidFill>
                  <a:srgbClr val="00AE50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rlito"/>
              </a:rPr>
              <a:t>Pictorial                                      Abstract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Carlito"/>
            </a:endParaRP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4B500534-EE35-6661-F3CB-36C5BCE1735F}"/>
              </a:ext>
            </a:extLst>
          </p:cNvPr>
          <p:cNvSpPr txBox="1"/>
          <p:nvPr/>
        </p:nvSpPr>
        <p:spPr>
          <a:xfrm>
            <a:off x="1003300" y="553326"/>
            <a:ext cx="8415203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2700" marR="0" lvl="0" indent="0" algn="l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>
                <a:tab pos="3185795" algn="l"/>
              </a:tabLst>
              <a:defRPr/>
            </a:pPr>
            <a:r>
              <a:rPr kumimoji="0" lang="en-GB" sz="1800" b="0" i="0" u="none" strike="noStrike" kern="1200" cap="none" spc="-15" normalizeH="0" baseline="0" noProof="0" dirty="0">
                <a:ln>
                  <a:noFill/>
                </a:ln>
                <a:solidFill>
                  <a:srgbClr val="00AE50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rlito"/>
              </a:rPr>
              <a:t>Concrete	</a:t>
            </a:r>
            <a:r>
              <a:rPr kumimoji="0" lang="en-GB" sz="1800" b="0" i="0" u="none" strike="noStrike" kern="1200" cap="none" spc="-10" normalizeH="0" baseline="0" noProof="0" dirty="0">
                <a:ln>
                  <a:noFill/>
                </a:ln>
                <a:solidFill>
                  <a:srgbClr val="00AE50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rlito"/>
              </a:rPr>
              <a:t>Pictorial                                             Abstract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Carlito"/>
            </a:endParaRPr>
          </a:p>
        </p:txBody>
      </p:sp>
      <p:pic>
        <p:nvPicPr>
          <p:cNvPr id="27" name="Picture 26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5873545" y="5871952"/>
            <a:ext cx="2079643" cy="1425075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A1E4C447-4A60-4587-22EA-D3CF38FC3BD6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9422238" y="129182"/>
            <a:ext cx="1012024" cy="1018120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940797" y="308078"/>
            <a:ext cx="3282189" cy="38215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b="0" spc="-600" dirty="0">
                <a:latin typeface="Comic Sans MS" panose="030F0702030302020204" pitchFamily="66" charset="0"/>
                <a:cs typeface="Times New Roman"/>
              </a:rPr>
              <a:t> </a:t>
            </a:r>
            <a:r>
              <a:rPr spc="-55" dirty="0">
                <a:latin typeface="Comic Sans MS" panose="030F0702030302020204" pitchFamily="66" charset="0"/>
              </a:rPr>
              <a:t>Year </a:t>
            </a:r>
            <a:r>
              <a:rPr dirty="0">
                <a:latin typeface="Comic Sans MS" panose="030F0702030302020204" pitchFamily="66" charset="0"/>
              </a:rPr>
              <a:t>4</a:t>
            </a:r>
            <a:r>
              <a:rPr spc="-15" dirty="0">
                <a:latin typeface="Comic Sans MS" panose="030F0702030302020204" pitchFamily="66" charset="0"/>
              </a:rPr>
              <a:t> </a:t>
            </a:r>
            <a:r>
              <a:rPr spc="-10" dirty="0">
                <a:latin typeface="Comic Sans MS" panose="030F0702030302020204" pitchFamily="66" charset="0"/>
              </a:rPr>
              <a:t>Fractions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453898" y="951235"/>
            <a:ext cx="9428480" cy="630301"/>
          </a:xfrm>
          <a:prstGeom prst="rect">
            <a:avLst/>
          </a:prstGeom>
        </p:spPr>
        <p:txBody>
          <a:bodyPr vert="horz" wrap="square" lIns="0" tIns="167005" rIns="0" bIns="0" rtlCol="0">
            <a:spAutoFit/>
          </a:bodyPr>
          <a:lstStyle/>
          <a:p>
            <a:pPr marL="12700" marR="5080">
              <a:lnSpc>
                <a:spcPts val="1800"/>
              </a:lnSpc>
              <a:spcBef>
                <a:spcPts val="1240"/>
              </a:spcBef>
            </a:pPr>
            <a:r>
              <a:rPr sz="1600" b="1" spc="-10" dirty="0">
                <a:solidFill>
                  <a:srgbClr val="0070C0"/>
                </a:solidFill>
                <a:latin typeface="Comic Sans MS" panose="030F0702030302020204" pitchFamily="66" charset="0"/>
                <a:cs typeface="Carlito"/>
              </a:rPr>
              <a:t>Count </a:t>
            </a:r>
            <a:r>
              <a:rPr sz="1600" b="1" dirty="0">
                <a:solidFill>
                  <a:srgbClr val="0070C0"/>
                </a:solidFill>
                <a:latin typeface="Comic Sans MS" panose="030F0702030302020204" pitchFamily="66" charset="0"/>
                <a:cs typeface="Carlito"/>
              </a:rPr>
              <a:t>up </a:t>
            </a:r>
            <a:r>
              <a:rPr sz="1600" b="1" spc="-5" dirty="0">
                <a:solidFill>
                  <a:srgbClr val="0070C0"/>
                </a:solidFill>
                <a:latin typeface="Comic Sans MS" panose="030F0702030302020204" pitchFamily="66" charset="0"/>
                <a:cs typeface="Carlito"/>
              </a:rPr>
              <a:t>and down in hundredths: </a:t>
            </a:r>
            <a:r>
              <a:rPr sz="1600" b="1" spc="-10" dirty="0">
                <a:solidFill>
                  <a:srgbClr val="0070C0"/>
                </a:solidFill>
                <a:latin typeface="Comic Sans MS" panose="030F0702030302020204" pitchFamily="66" charset="0"/>
                <a:cs typeface="Carlito"/>
              </a:rPr>
              <a:t>recognise </a:t>
            </a:r>
            <a:r>
              <a:rPr sz="1600" b="1" spc="-5" dirty="0">
                <a:solidFill>
                  <a:srgbClr val="0070C0"/>
                </a:solidFill>
                <a:latin typeface="Comic Sans MS" panose="030F0702030302020204" pitchFamily="66" charset="0"/>
                <a:cs typeface="Carlito"/>
              </a:rPr>
              <a:t>that </a:t>
            </a:r>
            <a:r>
              <a:rPr sz="1600" b="1" spc="-10" dirty="0">
                <a:solidFill>
                  <a:srgbClr val="0070C0"/>
                </a:solidFill>
                <a:latin typeface="Comic Sans MS" panose="030F0702030302020204" pitchFamily="66" charset="0"/>
                <a:cs typeface="Carlito"/>
              </a:rPr>
              <a:t>hundredths </a:t>
            </a:r>
            <a:r>
              <a:rPr sz="1600" b="1" dirty="0">
                <a:solidFill>
                  <a:srgbClr val="0070C0"/>
                </a:solidFill>
                <a:latin typeface="Comic Sans MS" panose="030F0702030302020204" pitchFamily="66" charset="0"/>
                <a:cs typeface="Carlito"/>
              </a:rPr>
              <a:t>arise when </a:t>
            </a:r>
            <a:r>
              <a:rPr sz="1600" b="1" spc="-5" dirty="0">
                <a:solidFill>
                  <a:srgbClr val="0070C0"/>
                </a:solidFill>
                <a:latin typeface="Comic Sans MS" panose="030F0702030302020204" pitchFamily="66" charset="0"/>
                <a:cs typeface="Carlito"/>
              </a:rPr>
              <a:t>dividing an object </a:t>
            </a:r>
            <a:r>
              <a:rPr sz="1600" b="1" spc="-15" dirty="0">
                <a:solidFill>
                  <a:srgbClr val="0070C0"/>
                </a:solidFill>
                <a:latin typeface="Comic Sans MS" panose="030F0702030302020204" pitchFamily="66" charset="0"/>
                <a:cs typeface="Carlito"/>
              </a:rPr>
              <a:t>by </a:t>
            </a:r>
            <a:r>
              <a:rPr lang="en-GB" sz="1600" b="1" spc="-5" dirty="0">
                <a:solidFill>
                  <a:srgbClr val="0070C0"/>
                </a:solidFill>
                <a:latin typeface="Comic Sans MS" panose="030F0702030302020204" pitchFamily="66" charset="0"/>
                <a:cs typeface="Carlito"/>
              </a:rPr>
              <a:t>one hundred</a:t>
            </a:r>
            <a:r>
              <a:rPr sz="1600" b="1" spc="-5" dirty="0">
                <a:solidFill>
                  <a:srgbClr val="0070C0"/>
                </a:solidFill>
                <a:latin typeface="Comic Sans MS" panose="030F0702030302020204" pitchFamily="66" charset="0"/>
                <a:cs typeface="Carlito"/>
              </a:rPr>
              <a:t> and dividing </a:t>
            </a:r>
            <a:r>
              <a:rPr sz="1600" b="1" spc="-15" dirty="0">
                <a:solidFill>
                  <a:srgbClr val="0070C0"/>
                </a:solidFill>
                <a:latin typeface="Comic Sans MS" panose="030F0702030302020204" pitchFamily="66" charset="0"/>
                <a:cs typeface="Carlito"/>
              </a:rPr>
              <a:t>tenths by</a:t>
            </a:r>
            <a:r>
              <a:rPr sz="1600" b="1" spc="20" dirty="0">
                <a:solidFill>
                  <a:srgbClr val="0070C0"/>
                </a:solidFill>
                <a:latin typeface="Comic Sans MS" panose="030F0702030302020204" pitchFamily="66" charset="0"/>
                <a:cs typeface="Carlito"/>
              </a:rPr>
              <a:t> </a:t>
            </a:r>
            <a:r>
              <a:rPr lang="en-GB" sz="1600" b="1" spc="-5" dirty="0">
                <a:solidFill>
                  <a:srgbClr val="0070C0"/>
                </a:solidFill>
                <a:latin typeface="Comic Sans MS" panose="030F0702030302020204" pitchFamily="66" charset="0"/>
                <a:cs typeface="Carlito"/>
              </a:rPr>
              <a:t>ten</a:t>
            </a:r>
            <a:r>
              <a:rPr sz="1600" spc="-5" dirty="0">
                <a:solidFill>
                  <a:srgbClr val="0070C0"/>
                </a:solidFill>
                <a:latin typeface="Comic Sans MS" panose="030F0702030302020204" pitchFamily="66" charset="0"/>
                <a:cs typeface="Carlito"/>
              </a:rPr>
              <a:t>.</a:t>
            </a:r>
            <a:endParaRPr sz="1600" dirty="0">
              <a:solidFill>
                <a:srgbClr val="0070C0"/>
              </a:solidFill>
              <a:latin typeface="Comic Sans MS" panose="030F0702030302020204" pitchFamily="66" charset="0"/>
              <a:cs typeface="Carlito"/>
            </a:endParaRPr>
          </a:p>
        </p:txBody>
      </p:sp>
      <p:grpSp>
        <p:nvGrpSpPr>
          <p:cNvPr id="5" name="object 5"/>
          <p:cNvGrpSpPr/>
          <p:nvPr/>
        </p:nvGrpSpPr>
        <p:grpSpPr>
          <a:xfrm>
            <a:off x="290182" y="1758950"/>
            <a:ext cx="3650615" cy="1359535"/>
            <a:chOff x="290182" y="1758950"/>
            <a:chExt cx="3650615" cy="1359535"/>
          </a:xfrm>
        </p:grpSpPr>
        <p:sp>
          <p:nvSpPr>
            <p:cNvPr id="6" name="object 6"/>
            <p:cNvSpPr/>
            <p:nvPr/>
          </p:nvSpPr>
          <p:spPr>
            <a:xfrm>
              <a:off x="1447164" y="2450465"/>
              <a:ext cx="85725" cy="668020"/>
            </a:xfrm>
            <a:custGeom>
              <a:avLst/>
              <a:gdLst/>
              <a:ahLst/>
              <a:cxnLst/>
              <a:rect l="l" t="t" r="r" b="b"/>
              <a:pathLst>
                <a:path w="85725" h="668019">
                  <a:moveTo>
                    <a:pt x="28575" y="85089"/>
                  </a:moveTo>
                  <a:lnTo>
                    <a:pt x="19684" y="667385"/>
                  </a:lnTo>
                  <a:lnTo>
                    <a:pt x="48259" y="668020"/>
                  </a:lnTo>
                  <a:lnTo>
                    <a:pt x="57150" y="85725"/>
                  </a:lnTo>
                  <a:lnTo>
                    <a:pt x="28575" y="85089"/>
                  </a:lnTo>
                  <a:close/>
                </a:path>
                <a:path w="85725" h="668019">
                  <a:moveTo>
                    <a:pt x="78740" y="71120"/>
                  </a:moveTo>
                  <a:lnTo>
                    <a:pt x="57784" y="71120"/>
                  </a:lnTo>
                  <a:lnTo>
                    <a:pt x="57150" y="85725"/>
                  </a:lnTo>
                  <a:lnTo>
                    <a:pt x="85725" y="86360"/>
                  </a:lnTo>
                  <a:lnTo>
                    <a:pt x="78740" y="71120"/>
                  </a:lnTo>
                  <a:close/>
                </a:path>
                <a:path w="85725" h="668019">
                  <a:moveTo>
                    <a:pt x="57784" y="71120"/>
                  </a:moveTo>
                  <a:lnTo>
                    <a:pt x="29209" y="71120"/>
                  </a:lnTo>
                  <a:lnTo>
                    <a:pt x="28575" y="85089"/>
                  </a:lnTo>
                  <a:lnTo>
                    <a:pt x="57150" y="85725"/>
                  </a:lnTo>
                  <a:lnTo>
                    <a:pt x="57784" y="71120"/>
                  </a:lnTo>
                  <a:close/>
                </a:path>
                <a:path w="85725" h="668019">
                  <a:moveTo>
                    <a:pt x="44450" y="0"/>
                  </a:moveTo>
                  <a:lnTo>
                    <a:pt x="0" y="85089"/>
                  </a:lnTo>
                  <a:lnTo>
                    <a:pt x="28575" y="85089"/>
                  </a:lnTo>
                  <a:lnTo>
                    <a:pt x="29209" y="71120"/>
                  </a:lnTo>
                  <a:lnTo>
                    <a:pt x="78740" y="71120"/>
                  </a:lnTo>
                  <a:lnTo>
                    <a:pt x="44450" y="0"/>
                  </a:lnTo>
                  <a:close/>
                </a:path>
              </a:pathLst>
            </a:custGeom>
            <a:solidFill>
              <a:srgbClr val="FF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290182" y="1758950"/>
              <a:ext cx="3650615" cy="689610"/>
            </a:xfrm>
            <a:prstGeom prst="rect">
              <a:avLst/>
            </a:prstGeom>
            <a:blipFill>
              <a:blip r:embed="rId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2780664" y="2446655"/>
              <a:ext cx="85725" cy="668020"/>
            </a:xfrm>
            <a:custGeom>
              <a:avLst/>
              <a:gdLst/>
              <a:ahLst/>
              <a:cxnLst/>
              <a:rect l="l" t="t" r="r" b="b"/>
              <a:pathLst>
                <a:path w="85725" h="668019">
                  <a:moveTo>
                    <a:pt x="28575" y="85089"/>
                  </a:moveTo>
                  <a:lnTo>
                    <a:pt x="19685" y="667385"/>
                  </a:lnTo>
                  <a:lnTo>
                    <a:pt x="48260" y="668020"/>
                  </a:lnTo>
                  <a:lnTo>
                    <a:pt x="57150" y="85725"/>
                  </a:lnTo>
                  <a:lnTo>
                    <a:pt x="28575" y="85089"/>
                  </a:lnTo>
                  <a:close/>
                </a:path>
                <a:path w="85725" h="668019">
                  <a:moveTo>
                    <a:pt x="78740" y="71120"/>
                  </a:moveTo>
                  <a:lnTo>
                    <a:pt x="57785" y="71120"/>
                  </a:lnTo>
                  <a:lnTo>
                    <a:pt x="57150" y="85725"/>
                  </a:lnTo>
                  <a:lnTo>
                    <a:pt x="85725" y="86360"/>
                  </a:lnTo>
                  <a:lnTo>
                    <a:pt x="78740" y="71120"/>
                  </a:lnTo>
                  <a:close/>
                </a:path>
                <a:path w="85725" h="668019">
                  <a:moveTo>
                    <a:pt x="57785" y="71120"/>
                  </a:moveTo>
                  <a:lnTo>
                    <a:pt x="29210" y="71120"/>
                  </a:lnTo>
                  <a:lnTo>
                    <a:pt x="28575" y="85089"/>
                  </a:lnTo>
                  <a:lnTo>
                    <a:pt x="57150" y="85725"/>
                  </a:lnTo>
                  <a:lnTo>
                    <a:pt x="57785" y="71120"/>
                  </a:lnTo>
                  <a:close/>
                </a:path>
                <a:path w="85725" h="668019">
                  <a:moveTo>
                    <a:pt x="44450" y="0"/>
                  </a:moveTo>
                  <a:lnTo>
                    <a:pt x="0" y="85089"/>
                  </a:lnTo>
                  <a:lnTo>
                    <a:pt x="28575" y="85089"/>
                  </a:lnTo>
                  <a:lnTo>
                    <a:pt x="29210" y="71120"/>
                  </a:lnTo>
                  <a:lnTo>
                    <a:pt x="78740" y="71120"/>
                  </a:lnTo>
                  <a:lnTo>
                    <a:pt x="44450" y="0"/>
                  </a:lnTo>
                  <a:close/>
                </a:path>
              </a:pathLst>
            </a:custGeom>
            <a:solidFill>
              <a:srgbClr val="FF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0" name="object 10"/>
          <p:cNvSpPr txBox="1"/>
          <p:nvPr/>
        </p:nvSpPr>
        <p:spPr>
          <a:xfrm>
            <a:off x="479550" y="4202048"/>
            <a:ext cx="8273299" cy="74485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b="1" spc="-10" dirty="0">
                <a:solidFill>
                  <a:srgbClr val="0070C0"/>
                </a:solidFill>
                <a:latin typeface="Comic Sans MS" panose="030F0702030302020204" pitchFamily="66" charset="0"/>
                <a:cs typeface="Carlito"/>
              </a:rPr>
              <a:t>Recognise </a:t>
            </a:r>
            <a:r>
              <a:rPr sz="1600" b="1" dirty="0">
                <a:solidFill>
                  <a:srgbClr val="0070C0"/>
                </a:solidFill>
                <a:latin typeface="Comic Sans MS" panose="030F0702030302020204" pitchFamily="66" charset="0"/>
                <a:cs typeface="Carlito"/>
              </a:rPr>
              <a:t>and </a:t>
            </a:r>
            <a:r>
              <a:rPr sz="1600" b="1" spc="-10" dirty="0">
                <a:solidFill>
                  <a:srgbClr val="0070C0"/>
                </a:solidFill>
                <a:latin typeface="Comic Sans MS" panose="030F0702030302020204" pitchFamily="66" charset="0"/>
                <a:cs typeface="Carlito"/>
              </a:rPr>
              <a:t>write </a:t>
            </a:r>
            <a:r>
              <a:rPr sz="1600" b="1" spc="-5" dirty="0">
                <a:solidFill>
                  <a:srgbClr val="0070C0"/>
                </a:solidFill>
                <a:latin typeface="Comic Sans MS" panose="030F0702030302020204" pitchFamily="66" charset="0"/>
                <a:cs typeface="Carlito"/>
              </a:rPr>
              <a:t>decimal </a:t>
            </a:r>
            <a:r>
              <a:rPr sz="1600" b="1" spc="-10" dirty="0">
                <a:solidFill>
                  <a:srgbClr val="0070C0"/>
                </a:solidFill>
                <a:latin typeface="Comic Sans MS" panose="030F0702030302020204" pitchFamily="66" charset="0"/>
                <a:cs typeface="Carlito"/>
              </a:rPr>
              <a:t>equivalences for </a:t>
            </a:r>
            <a:r>
              <a:rPr sz="1600" b="1" spc="-5" dirty="0">
                <a:solidFill>
                  <a:srgbClr val="0070C0"/>
                </a:solidFill>
                <a:latin typeface="Comic Sans MS" panose="030F0702030302020204" pitchFamily="66" charset="0"/>
                <a:cs typeface="Carlito"/>
              </a:rPr>
              <a:t>3/100, 1/2, 1/4, 7/100 and</a:t>
            </a:r>
            <a:r>
              <a:rPr sz="1600" b="1" spc="135" dirty="0">
                <a:solidFill>
                  <a:srgbClr val="0070C0"/>
                </a:solidFill>
                <a:latin typeface="Comic Sans MS" panose="030F0702030302020204" pitchFamily="66" charset="0"/>
                <a:cs typeface="Carlito"/>
              </a:rPr>
              <a:t> </a:t>
            </a:r>
            <a:r>
              <a:rPr sz="1600" b="1" spc="-5" dirty="0">
                <a:solidFill>
                  <a:srgbClr val="0070C0"/>
                </a:solidFill>
                <a:latin typeface="Comic Sans MS" panose="030F0702030302020204" pitchFamily="66" charset="0"/>
                <a:cs typeface="Carlito"/>
              </a:rPr>
              <a:t>3/4</a:t>
            </a:r>
            <a:endParaRPr sz="1600" dirty="0">
              <a:solidFill>
                <a:srgbClr val="0070C0"/>
              </a:solidFill>
              <a:latin typeface="Comic Sans MS" panose="030F0702030302020204" pitchFamily="66" charset="0"/>
              <a:cs typeface="Carlito"/>
            </a:endParaRPr>
          </a:p>
          <a:p>
            <a:pPr>
              <a:lnSpc>
                <a:spcPct val="100000"/>
              </a:lnSpc>
            </a:pPr>
            <a:endParaRPr sz="1300" dirty="0">
              <a:latin typeface="Carlito"/>
              <a:cs typeface="Carlito"/>
            </a:endParaRPr>
          </a:p>
          <a:p>
            <a:pPr marL="535305">
              <a:lnSpc>
                <a:spcPct val="100000"/>
              </a:lnSpc>
              <a:tabLst>
                <a:tab pos="4135120" algn="l"/>
              </a:tabLst>
            </a:pPr>
            <a:r>
              <a:rPr sz="1800" spc="-15" dirty="0">
                <a:solidFill>
                  <a:srgbClr val="00AE50"/>
                </a:solidFill>
                <a:latin typeface="Carlito"/>
                <a:cs typeface="Carlito"/>
              </a:rPr>
              <a:t>	</a:t>
            </a:r>
            <a:endParaRPr sz="1800" dirty="0">
              <a:latin typeface="Carlito"/>
              <a:cs typeface="Carlito"/>
            </a:endParaRPr>
          </a:p>
        </p:txBody>
      </p:sp>
      <p:grpSp>
        <p:nvGrpSpPr>
          <p:cNvPr id="11" name="object 11"/>
          <p:cNvGrpSpPr/>
          <p:nvPr/>
        </p:nvGrpSpPr>
        <p:grpSpPr>
          <a:xfrm>
            <a:off x="4388917" y="2006627"/>
            <a:ext cx="2049780" cy="1866900"/>
            <a:chOff x="4196841" y="1977390"/>
            <a:chExt cx="2049780" cy="1866900"/>
          </a:xfrm>
        </p:grpSpPr>
        <p:sp>
          <p:nvSpPr>
            <p:cNvPr id="12" name="object 12"/>
            <p:cNvSpPr/>
            <p:nvPr/>
          </p:nvSpPr>
          <p:spPr>
            <a:xfrm>
              <a:off x="4196841" y="1977390"/>
              <a:ext cx="2049399" cy="1486535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13"/>
            <p:cNvSpPr/>
            <p:nvPr/>
          </p:nvSpPr>
          <p:spPr>
            <a:xfrm>
              <a:off x="6118859" y="3498215"/>
              <a:ext cx="115157" cy="194310"/>
            </a:xfrm>
            <a:prstGeom prst="rect">
              <a:avLst/>
            </a:prstGeom>
            <a:blipFill>
              <a:blip r:embed="rId4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4"/>
            <p:cNvSpPr/>
            <p:nvPr/>
          </p:nvSpPr>
          <p:spPr>
            <a:xfrm>
              <a:off x="5767704" y="3588105"/>
              <a:ext cx="195084" cy="256057"/>
            </a:xfrm>
            <a:prstGeom prst="rect">
              <a:avLst/>
            </a:prstGeom>
            <a:blipFill>
              <a:blip r:embed="rId5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5" name="object 15"/>
          <p:cNvSpPr txBox="1"/>
          <p:nvPr/>
        </p:nvSpPr>
        <p:spPr>
          <a:xfrm>
            <a:off x="4751700" y="3658838"/>
            <a:ext cx="1118870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000" b="1" spc="-5" dirty="0">
                <a:latin typeface="Carlito"/>
                <a:cs typeface="Carlito"/>
              </a:rPr>
              <a:t>1 hundredth = 0.01</a:t>
            </a:r>
            <a:r>
              <a:rPr sz="1000" b="1" spc="-45" dirty="0">
                <a:latin typeface="Carlito"/>
                <a:cs typeface="Carlito"/>
              </a:rPr>
              <a:t> </a:t>
            </a:r>
            <a:r>
              <a:rPr sz="1000" b="1" spc="-5" dirty="0">
                <a:latin typeface="Carlito"/>
                <a:cs typeface="Carlito"/>
              </a:rPr>
              <a:t>=</a:t>
            </a:r>
            <a:endParaRPr sz="1000" dirty="0">
              <a:latin typeface="Carlito"/>
              <a:cs typeface="Carlito"/>
            </a:endParaRPr>
          </a:p>
        </p:txBody>
      </p:sp>
      <p:sp>
        <p:nvSpPr>
          <p:cNvPr id="16" name="object 16"/>
          <p:cNvSpPr/>
          <p:nvPr/>
        </p:nvSpPr>
        <p:spPr>
          <a:xfrm>
            <a:off x="8295381" y="2515984"/>
            <a:ext cx="201190" cy="256054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 txBox="1"/>
          <p:nvPr/>
        </p:nvSpPr>
        <p:spPr>
          <a:xfrm>
            <a:off x="8517901" y="2585589"/>
            <a:ext cx="1438910" cy="80454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dirty="0">
                <a:latin typeface="Carlito"/>
                <a:cs typeface="Carlito"/>
              </a:rPr>
              <a:t>because 60 ÷ </a:t>
            </a:r>
            <a:r>
              <a:rPr sz="1200" spc="-5" dirty="0">
                <a:latin typeface="Carlito"/>
                <a:cs typeface="Carlito"/>
              </a:rPr>
              <a:t>100 </a:t>
            </a:r>
            <a:r>
              <a:rPr sz="1200" dirty="0">
                <a:latin typeface="Carlito"/>
                <a:cs typeface="Carlito"/>
              </a:rPr>
              <a:t>=</a:t>
            </a:r>
            <a:r>
              <a:rPr sz="1200" spc="-95" dirty="0">
                <a:latin typeface="Carlito"/>
                <a:cs typeface="Carlito"/>
              </a:rPr>
              <a:t> </a:t>
            </a:r>
            <a:r>
              <a:rPr sz="1200" dirty="0">
                <a:latin typeface="Carlito"/>
                <a:cs typeface="Carlito"/>
              </a:rPr>
              <a:t>0.6</a:t>
            </a:r>
          </a:p>
          <a:p>
            <a:pPr marL="12700">
              <a:lnSpc>
                <a:spcPct val="100000"/>
              </a:lnSpc>
              <a:spcBef>
                <a:spcPts val="910"/>
              </a:spcBef>
            </a:pPr>
            <a:r>
              <a:rPr sz="1200" spc="-5" dirty="0">
                <a:latin typeface="Carlito"/>
                <a:cs typeface="Carlito"/>
              </a:rPr>
              <a:t>of 70 </a:t>
            </a:r>
            <a:r>
              <a:rPr sz="1200" dirty="0">
                <a:latin typeface="Carlito"/>
                <a:cs typeface="Carlito"/>
              </a:rPr>
              <a:t>= 0.7</a:t>
            </a:r>
          </a:p>
          <a:p>
            <a:pPr marL="12700">
              <a:lnSpc>
                <a:spcPct val="100000"/>
              </a:lnSpc>
              <a:spcBef>
                <a:spcPts val="900"/>
              </a:spcBef>
            </a:pPr>
            <a:r>
              <a:rPr sz="1200" dirty="0">
                <a:latin typeface="Carlito"/>
                <a:cs typeface="Carlito"/>
              </a:rPr>
              <a:t>because 70 ÷ </a:t>
            </a:r>
            <a:r>
              <a:rPr sz="1200" spc="-5" dirty="0">
                <a:latin typeface="Carlito"/>
                <a:cs typeface="Carlito"/>
              </a:rPr>
              <a:t>100 </a:t>
            </a:r>
            <a:r>
              <a:rPr sz="1200" dirty="0">
                <a:latin typeface="Carlito"/>
                <a:cs typeface="Carlito"/>
              </a:rPr>
              <a:t>=</a:t>
            </a:r>
            <a:r>
              <a:rPr sz="1200" spc="-95" dirty="0">
                <a:latin typeface="Carlito"/>
                <a:cs typeface="Carlito"/>
              </a:rPr>
              <a:t> </a:t>
            </a:r>
            <a:r>
              <a:rPr sz="1200" dirty="0">
                <a:latin typeface="Carlito"/>
                <a:cs typeface="Carlito"/>
              </a:rPr>
              <a:t>0.7</a:t>
            </a:r>
          </a:p>
        </p:txBody>
      </p:sp>
      <p:sp>
        <p:nvSpPr>
          <p:cNvPr id="18" name="object 18"/>
          <p:cNvSpPr/>
          <p:nvPr/>
        </p:nvSpPr>
        <p:spPr>
          <a:xfrm>
            <a:off x="8241675" y="2884154"/>
            <a:ext cx="201190" cy="256054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20" name="object 20"/>
          <p:cNvGrpSpPr/>
          <p:nvPr/>
        </p:nvGrpSpPr>
        <p:grpSpPr>
          <a:xfrm>
            <a:off x="873125" y="5792089"/>
            <a:ext cx="1907539" cy="1325245"/>
            <a:chOff x="873112" y="5305425"/>
            <a:chExt cx="1907539" cy="1325245"/>
          </a:xfrm>
        </p:grpSpPr>
        <p:sp>
          <p:nvSpPr>
            <p:cNvPr id="21" name="object 21"/>
            <p:cNvSpPr/>
            <p:nvPr/>
          </p:nvSpPr>
          <p:spPr>
            <a:xfrm>
              <a:off x="990587" y="5326392"/>
              <a:ext cx="1790064" cy="1303655"/>
            </a:xfrm>
            <a:prstGeom prst="rect">
              <a:avLst/>
            </a:prstGeom>
            <a:blipFill>
              <a:blip r:embed="rId7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" name="object 22"/>
            <p:cNvSpPr/>
            <p:nvPr/>
          </p:nvSpPr>
          <p:spPr>
            <a:xfrm>
              <a:off x="873112" y="5305425"/>
              <a:ext cx="1723389" cy="436880"/>
            </a:xfrm>
            <a:custGeom>
              <a:avLst/>
              <a:gdLst/>
              <a:ahLst/>
              <a:cxnLst/>
              <a:rect l="l" t="t" r="r" b="b"/>
              <a:pathLst>
                <a:path w="1723389" h="436879">
                  <a:moveTo>
                    <a:pt x="274303" y="408305"/>
                  </a:moveTo>
                  <a:lnTo>
                    <a:pt x="224155" y="408305"/>
                  </a:lnTo>
                  <a:lnTo>
                    <a:pt x="226060" y="436880"/>
                  </a:lnTo>
                  <a:lnTo>
                    <a:pt x="274303" y="408305"/>
                  </a:lnTo>
                  <a:close/>
                </a:path>
                <a:path w="1723389" h="436879">
                  <a:moveTo>
                    <a:pt x="220345" y="351155"/>
                  </a:moveTo>
                  <a:lnTo>
                    <a:pt x="222250" y="379730"/>
                  </a:lnTo>
                  <a:lnTo>
                    <a:pt x="0" y="394334"/>
                  </a:lnTo>
                  <a:lnTo>
                    <a:pt x="1905" y="422909"/>
                  </a:lnTo>
                  <a:lnTo>
                    <a:pt x="224155" y="408305"/>
                  </a:lnTo>
                  <a:lnTo>
                    <a:pt x="274303" y="408305"/>
                  </a:lnTo>
                  <a:lnTo>
                    <a:pt x="308610" y="387984"/>
                  </a:lnTo>
                  <a:lnTo>
                    <a:pt x="220345" y="351155"/>
                  </a:lnTo>
                  <a:close/>
                </a:path>
                <a:path w="1723389" h="436879">
                  <a:moveTo>
                    <a:pt x="1503692" y="86994"/>
                  </a:moveTo>
                  <a:lnTo>
                    <a:pt x="1451622" y="167005"/>
                  </a:lnTo>
                  <a:lnTo>
                    <a:pt x="1547507" y="160655"/>
                  </a:lnTo>
                  <a:lnTo>
                    <a:pt x="1536712" y="143509"/>
                  </a:lnTo>
                  <a:lnTo>
                    <a:pt x="1532902" y="135889"/>
                  </a:lnTo>
                  <a:lnTo>
                    <a:pt x="1574130" y="111759"/>
                  </a:lnTo>
                  <a:lnTo>
                    <a:pt x="1518297" y="111759"/>
                  </a:lnTo>
                  <a:lnTo>
                    <a:pt x="1503692" y="86994"/>
                  </a:lnTo>
                  <a:close/>
                </a:path>
                <a:path w="1723389" h="436879">
                  <a:moveTo>
                    <a:pt x="1708162" y="0"/>
                  </a:moveTo>
                  <a:lnTo>
                    <a:pt x="1518297" y="111759"/>
                  </a:lnTo>
                  <a:lnTo>
                    <a:pt x="1574130" y="111759"/>
                  </a:lnTo>
                  <a:lnTo>
                    <a:pt x="1722767" y="24764"/>
                  </a:lnTo>
                  <a:lnTo>
                    <a:pt x="1708162" y="0"/>
                  </a:lnTo>
                  <a:close/>
                </a:path>
              </a:pathLst>
            </a:custGeom>
            <a:solidFill>
              <a:srgbClr val="FF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3" name="object 23"/>
          <p:cNvSpPr txBox="1"/>
          <p:nvPr/>
        </p:nvSpPr>
        <p:spPr>
          <a:xfrm>
            <a:off x="2680656" y="5609780"/>
            <a:ext cx="287020" cy="2393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spc="-5" dirty="0">
                <a:latin typeface="Comic Sans MS"/>
                <a:cs typeface="Comic Sans MS"/>
              </a:rPr>
              <a:t>0</a:t>
            </a:r>
            <a:r>
              <a:rPr sz="1400" dirty="0">
                <a:latin typeface="Comic Sans MS"/>
                <a:cs typeface="Comic Sans MS"/>
              </a:rPr>
              <a:t>.5</a:t>
            </a:r>
          </a:p>
        </p:txBody>
      </p:sp>
      <p:sp>
        <p:nvSpPr>
          <p:cNvPr id="24" name="object 24"/>
          <p:cNvSpPr txBox="1"/>
          <p:nvPr/>
        </p:nvSpPr>
        <p:spPr>
          <a:xfrm>
            <a:off x="378101" y="6047330"/>
            <a:ext cx="394970" cy="2393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spc="-5" dirty="0">
                <a:latin typeface="Comic Sans MS"/>
                <a:cs typeface="Comic Sans MS"/>
              </a:rPr>
              <a:t>0</a:t>
            </a:r>
            <a:r>
              <a:rPr sz="1400" dirty="0">
                <a:latin typeface="Comic Sans MS"/>
                <a:cs typeface="Comic Sans MS"/>
              </a:rPr>
              <a:t>.</a:t>
            </a:r>
            <a:r>
              <a:rPr sz="1400" spc="-10" dirty="0">
                <a:latin typeface="Comic Sans MS"/>
                <a:cs typeface="Comic Sans MS"/>
              </a:rPr>
              <a:t>2</a:t>
            </a:r>
            <a:r>
              <a:rPr sz="1400" dirty="0">
                <a:latin typeface="Comic Sans MS"/>
                <a:cs typeface="Comic Sans MS"/>
              </a:rPr>
              <a:t>5</a:t>
            </a:r>
          </a:p>
        </p:txBody>
      </p:sp>
      <p:sp>
        <p:nvSpPr>
          <p:cNvPr id="25" name="object 25"/>
          <p:cNvSpPr/>
          <p:nvPr/>
        </p:nvSpPr>
        <p:spPr>
          <a:xfrm>
            <a:off x="3960219" y="5510114"/>
            <a:ext cx="3322574" cy="1682623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9017661" y="5383158"/>
            <a:ext cx="90804" cy="338640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9014486" y="5878840"/>
            <a:ext cx="93979" cy="350129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9017661" y="6405222"/>
            <a:ext cx="90804" cy="338641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 txBox="1"/>
          <p:nvPr/>
        </p:nvSpPr>
        <p:spPr>
          <a:xfrm>
            <a:off x="9367645" y="5457592"/>
            <a:ext cx="469900" cy="22826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dirty="0">
                <a:latin typeface="Carlito"/>
                <a:cs typeface="Carlito"/>
              </a:rPr>
              <a:t>=</a:t>
            </a:r>
            <a:r>
              <a:rPr lang="en-GB" sz="1400" spc="-80" dirty="0">
                <a:latin typeface="Carlito"/>
                <a:cs typeface="Carlito"/>
              </a:rPr>
              <a:t> </a:t>
            </a:r>
            <a:r>
              <a:rPr sz="1400" dirty="0">
                <a:latin typeface="Carlito"/>
                <a:cs typeface="Carlito"/>
              </a:rPr>
              <a:t>0.5</a:t>
            </a:r>
          </a:p>
        </p:txBody>
      </p:sp>
      <p:sp>
        <p:nvSpPr>
          <p:cNvPr id="30" name="object 30"/>
          <p:cNvSpPr txBox="1"/>
          <p:nvPr/>
        </p:nvSpPr>
        <p:spPr>
          <a:xfrm>
            <a:off x="9336404" y="5975968"/>
            <a:ext cx="620407" cy="70040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dirty="0">
                <a:latin typeface="Carlito"/>
                <a:cs typeface="Carlito"/>
              </a:rPr>
              <a:t>=</a:t>
            </a:r>
            <a:r>
              <a:rPr sz="1400" spc="-105" dirty="0">
                <a:latin typeface="Carlito"/>
                <a:cs typeface="Carlito"/>
              </a:rPr>
              <a:t> </a:t>
            </a:r>
            <a:r>
              <a:rPr sz="1400" dirty="0">
                <a:latin typeface="Carlito"/>
                <a:cs typeface="Carlito"/>
              </a:rPr>
              <a:t>0.25</a:t>
            </a:r>
          </a:p>
          <a:p>
            <a:pPr>
              <a:lnSpc>
                <a:spcPct val="100000"/>
              </a:lnSpc>
              <a:spcBef>
                <a:spcPts val="55"/>
              </a:spcBef>
            </a:pPr>
            <a:endParaRPr sz="1550" dirty="0">
              <a:latin typeface="Carlito"/>
              <a:cs typeface="Carlito"/>
            </a:endParaRPr>
          </a:p>
          <a:p>
            <a:pPr marL="12700">
              <a:lnSpc>
                <a:spcPct val="100000"/>
              </a:lnSpc>
            </a:pPr>
            <a:r>
              <a:rPr sz="1400" dirty="0">
                <a:latin typeface="Carlito"/>
                <a:cs typeface="Carlito"/>
              </a:rPr>
              <a:t>=</a:t>
            </a:r>
            <a:r>
              <a:rPr sz="1400" spc="-105" dirty="0">
                <a:latin typeface="Carlito"/>
                <a:cs typeface="Carlito"/>
              </a:rPr>
              <a:t> </a:t>
            </a:r>
            <a:r>
              <a:rPr sz="1400" dirty="0">
                <a:latin typeface="Carlito"/>
                <a:cs typeface="Carlito"/>
              </a:rPr>
              <a:t>0.75</a:t>
            </a:r>
          </a:p>
        </p:txBody>
      </p:sp>
      <p:sp>
        <p:nvSpPr>
          <p:cNvPr id="33" name="object 33"/>
          <p:cNvSpPr txBox="1"/>
          <p:nvPr/>
        </p:nvSpPr>
        <p:spPr>
          <a:xfrm>
            <a:off x="10096245" y="7154291"/>
            <a:ext cx="140335" cy="1524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8100">
              <a:lnSpc>
                <a:spcPts val="1045"/>
              </a:lnSpc>
            </a:pPr>
            <a:fld id="{81D60167-4931-47E6-BA6A-407CBD079E47}" type="slidenum">
              <a:rPr sz="1000" spc="-5" dirty="0">
                <a:latin typeface="Carlito"/>
                <a:cs typeface="Carlito"/>
              </a:rPr>
              <a:t>8</a:t>
            </a:fld>
            <a:endParaRPr sz="1000">
              <a:latin typeface="Carlito"/>
              <a:cs typeface="Carlito"/>
            </a:endParaRP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692E13AD-3A55-76CD-4BD6-1168CDDCB420}"/>
              </a:ext>
            </a:extLst>
          </p:cNvPr>
          <p:cNvSpPr txBox="1"/>
          <p:nvPr/>
        </p:nvSpPr>
        <p:spPr>
          <a:xfrm>
            <a:off x="1013333" y="4969578"/>
            <a:ext cx="9428480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2700" marR="0" lvl="0" indent="0" algn="l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>
                <a:tab pos="3185795" algn="l"/>
              </a:tabLst>
              <a:defRPr/>
            </a:pPr>
            <a:r>
              <a:rPr kumimoji="0" lang="en-GB" sz="2000" b="0" i="0" u="none" strike="noStrike" kern="1200" cap="none" spc="-15" normalizeH="0" baseline="0" noProof="0" dirty="0">
                <a:ln>
                  <a:noFill/>
                </a:ln>
                <a:solidFill>
                  <a:srgbClr val="00AE50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rlito"/>
              </a:rPr>
              <a:t>Concrete	       </a:t>
            </a:r>
            <a:r>
              <a:rPr kumimoji="0" lang="en-GB" sz="2000" b="0" i="0" u="none" strike="noStrike" kern="1200" cap="none" spc="-10" normalizeH="0" baseline="0" noProof="0" dirty="0">
                <a:ln>
                  <a:noFill/>
                </a:ln>
                <a:solidFill>
                  <a:srgbClr val="00AE50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rlito"/>
              </a:rPr>
              <a:t>Pictorial                                          Abstract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Carlito"/>
            </a:endParaRP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B8A358C7-25B3-8BF3-F014-21F493C7BBB2}"/>
              </a:ext>
            </a:extLst>
          </p:cNvPr>
          <p:cNvSpPr txBox="1"/>
          <p:nvPr/>
        </p:nvSpPr>
        <p:spPr>
          <a:xfrm>
            <a:off x="1187392" y="1586882"/>
            <a:ext cx="8415203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2700" marR="0" lvl="0" indent="0" algn="l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>
                <a:tab pos="3185795" algn="l"/>
              </a:tabLst>
              <a:defRPr/>
            </a:pPr>
            <a:r>
              <a:rPr kumimoji="0" lang="en-GB" sz="1800" b="0" i="0" u="none" strike="noStrike" kern="1200" cap="none" spc="-15" normalizeH="0" baseline="0" noProof="0" dirty="0">
                <a:ln>
                  <a:noFill/>
                </a:ln>
                <a:solidFill>
                  <a:srgbClr val="00AE50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rlito"/>
              </a:rPr>
              <a:t>Concrete	</a:t>
            </a:r>
            <a:r>
              <a:rPr kumimoji="0" lang="en-GB" sz="1800" b="0" i="0" u="none" strike="noStrike" kern="1200" cap="none" spc="-10" normalizeH="0" baseline="0" noProof="0" dirty="0">
                <a:ln>
                  <a:noFill/>
                </a:ln>
                <a:solidFill>
                  <a:srgbClr val="00AE50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rlito"/>
              </a:rPr>
              <a:t>Pictorial                                         Abstract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Carlito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536711" y="2941578"/>
            <a:ext cx="3139953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Include – round decimals with one decimal place to the nearest whole number (year 5 have to 2 </a:t>
            </a:r>
            <a:r>
              <a:rPr lang="en-GB" dirty="0" err="1"/>
              <a:t>dp</a:t>
            </a:r>
            <a:r>
              <a:rPr lang="en-GB" dirty="0"/>
              <a:t>)</a:t>
            </a:r>
          </a:p>
          <a:p>
            <a:r>
              <a:rPr lang="en-GB" dirty="0"/>
              <a:t>Compare numbers with the same number of decimal places up to two decimal places (year 5 similar)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2CF02865-AE70-B57E-9797-3D5AFC571F7F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9376366" y="153505"/>
            <a:ext cx="1012024" cy="1018120"/>
          </a:xfrm>
          <a:prstGeom prst="rect">
            <a:avLst/>
          </a:prstGeom>
        </p:spPr>
      </p:pic>
      <p:sp>
        <p:nvSpPr>
          <p:cNvPr id="31" name="TextBox 30">
            <a:extLst>
              <a:ext uri="{FF2B5EF4-FFF2-40B4-BE49-F238E27FC236}">
                <a16:creationId xmlns:a16="http://schemas.microsoft.com/office/drawing/2014/main" id="{CB0DCFF9-184C-66AE-A32E-D543E3A05A33}"/>
              </a:ext>
            </a:extLst>
          </p:cNvPr>
          <p:cNvSpPr txBox="1"/>
          <p:nvPr/>
        </p:nvSpPr>
        <p:spPr>
          <a:xfrm>
            <a:off x="-14194" y="704479"/>
            <a:ext cx="76962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268345">
              <a:lnSpc>
                <a:spcPct val="100000"/>
              </a:lnSpc>
              <a:spcBef>
                <a:spcPts val="1190"/>
              </a:spcBef>
            </a:pPr>
            <a:r>
              <a:rPr lang="en-GB" sz="1800" spc="-10" dirty="0">
                <a:solidFill>
                  <a:srgbClr val="0070C0"/>
                </a:solidFill>
                <a:latin typeface="Comic Sans MS" panose="030F0702030302020204" pitchFamily="66" charset="0"/>
                <a:cs typeface="Carlito"/>
              </a:rPr>
              <a:t>How can we progress </a:t>
            </a:r>
            <a:r>
              <a:rPr lang="en-GB" sz="1800" spc="-5" dirty="0">
                <a:solidFill>
                  <a:srgbClr val="0070C0"/>
                </a:solidFill>
                <a:latin typeface="Comic Sans MS" panose="030F0702030302020204" pitchFamily="66" charset="0"/>
                <a:cs typeface="Carlito"/>
              </a:rPr>
              <a:t>with</a:t>
            </a:r>
            <a:r>
              <a:rPr lang="en-GB" sz="1800" spc="30" dirty="0">
                <a:solidFill>
                  <a:srgbClr val="0070C0"/>
                </a:solidFill>
                <a:latin typeface="Comic Sans MS" panose="030F0702030302020204" pitchFamily="66" charset="0"/>
                <a:cs typeface="Carlito"/>
              </a:rPr>
              <a:t> </a:t>
            </a:r>
            <a:r>
              <a:rPr lang="en-GB" sz="1800" spc="-10" dirty="0">
                <a:solidFill>
                  <a:srgbClr val="0070C0"/>
                </a:solidFill>
                <a:latin typeface="Comic Sans MS" panose="030F0702030302020204" pitchFamily="66" charset="0"/>
                <a:cs typeface="Carlito"/>
              </a:rPr>
              <a:t>fractions?</a:t>
            </a:r>
            <a:endParaRPr lang="en-GB" sz="1800" dirty="0">
              <a:solidFill>
                <a:srgbClr val="0070C0"/>
              </a:solidFill>
              <a:latin typeface="Comic Sans MS" panose="030F0702030302020204" pitchFamily="66" charset="0"/>
              <a:cs typeface="Carlito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0057638" y="7122668"/>
            <a:ext cx="153670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000" spc="-10" dirty="0">
                <a:latin typeface="Carlito"/>
                <a:cs typeface="Carlito"/>
              </a:rPr>
              <a:t>10</a:t>
            </a:r>
            <a:endParaRPr sz="1000">
              <a:latin typeface="Carlito"/>
              <a:cs typeface="Carlito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609091" y="200294"/>
            <a:ext cx="7992111" cy="25840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b="1" spc="-10" dirty="0">
                <a:solidFill>
                  <a:srgbClr val="0070C0"/>
                </a:solidFill>
                <a:latin typeface="Comic Sans MS" panose="030F0702030302020204" pitchFamily="66" charset="0"/>
                <a:cs typeface="Carlito"/>
              </a:rPr>
              <a:t>Recognise </a:t>
            </a:r>
            <a:r>
              <a:rPr sz="1600" b="1" spc="-5" dirty="0">
                <a:solidFill>
                  <a:srgbClr val="0070C0"/>
                </a:solidFill>
                <a:latin typeface="Comic Sans MS" panose="030F0702030302020204" pitchFamily="66" charset="0"/>
                <a:cs typeface="Carlito"/>
              </a:rPr>
              <a:t>and </a:t>
            </a:r>
            <a:r>
              <a:rPr sz="1600" b="1" spc="-10" dirty="0">
                <a:solidFill>
                  <a:srgbClr val="0070C0"/>
                </a:solidFill>
                <a:latin typeface="Comic Sans MS" panose="030F0702030302020204" pitchFamily="66" charset="0"/>
                <a:cs typeface="Carlito"/>
              </a:rPr>
              <a:t>write </a:t>
            </a:r>
            <a:r>
              <a:rPr sz="1600" b="1" dirty="0">
                <a:solidFill>
                  <a:srgbClr val="0070C0"/>
                </a:solidFill>
                <a:latin typeface="Comic Sans MS" panose="030F0702030302020204" pitchFamily="66" charset="0"/>
                <a:cs typeface="Carlito"/>
              </a:rPr>
              <a:t>decimal </a:t>
            </a:r>
            <a:r>
              <a:rPr sz="1600" b="1" spc="-10" dirty="0">
                <a:solidFill>
                  <a:srgbClr val="0070C0"/>
                </a:solidFill>
                <a:latin typeface="Comic Sans MS" panose="030F0702030302020204" pitchFamily="66" charset="0"/>
                <a:cs typeface="Carlito"/>
              </a:rPr>
              <a:t>equivalents </a:t>
            </a:r>
            <a:r>
              <a:rPr sz="1600" b="1" spc="-5" dirty="0">
                <a:solidFill>
                  <a:srgbClr val="0070C0"/>
                </a:solidFill>
                <a:latin typeface="Comic Sans MS" panose="030F0702030302020204" pitchFamily="66" charset="0"/>
                <a:cs typeface="Carlito"/>
              </a:rPr>
              <a:t>of </a:t>
            </a:r>
            <a:r>
              <a:rPr sz="1600" b="1" spc="-10" dirty="0">
                <a:solidFill>
                  <a:srgbClr val="0070C0"/>
                </a:solidFill>
                <a:latin typeface="Comic Sans MS" panose="030F0702030302020204" pitchFamily="66" charset="0"/>
                <a:cs typeface="Carlito"/>
              </a:rPr>
              <a:t>any </a:t>
            </a:r>
            <a:r>
              <a:rPr sz="1600" b="1" spc="-5" dirty="0">
                <a:solidFill>
                  <a:srgbClr val="0070C0"/>
                </a:solidFill>
                <a:latin typeface="Comic Sans MS" panose="030F0702030302020204" pitchFamily="66" charset="0"/>
                <a:cs typeface="Carlito"/>
              </a:rPr>
              <a:t>number of </a:t>
            </a:r>
            <a:r>
              <a:rPr sz="1600" b="1" spc="-10" dirty="0">
                <a:solidFill>
                  <a:srgbClr val="0070C0"/>
                </a:solidFill>
                <a:latin typeface="Comic Sans MS" panose="030F0702030302020204" pitchFamily="66" charset="0"/>
                <a:cs typeface="Carlito"/>
              </a:rPr>
              <a:t>tenths </a:t>
            </a:r>
            <a:r>
              <a:rPr sz="1600" b="1" spc="-5" dirty="0">
                <a:solidFill>
                  <a:srgbClr val="0070C0"/>
                </a:solidFill>
                <a:latin typeface="Comic Sans MS" panose="030F0702030302020204" pitchFamily="66" charset="0"/>
                <a:cs typeface="Carlito"/>
              </a:rPr>
              <a:t>or</a:t>
            </a:r>
            <a:r>
              <a:rPr lang="en-GB" sz="1600" b="1" spc="110" dirty="0">
                <a:solidFill>
                  <a:srgbClr val="0070C0"/>
                </a:solidFill>
                <a:latin typeface="Comic Sans MS" panose="030F0702030302020204" pitchFamily="66" charset="0"/>
                <a:cs typeface="Carlito"/>
              </a:rPr>
              <a:t> </a:t>
            </a:r>
            <a:r>
              <a:rPr sz="1600" b="1" spc="-5" dirty="0">
                <a:solidFill>
                  <a:srgbClr val="0070C0"/>
                </a:solidFill>
                <a:latin typeface="Comic Sans MS" panose="030F0702030302020204" pitchFamily="66" charset="0"/>
                <a:cs typeface="Carlito"/>
              </a:rPr>
              <a:t>hundredths</a:t>
            </a:r>
            <a:r>
              <a:rPr sz="1600" spc="-5" dirty="0">
                <a:latin typeface="Comic Sans MS" panose="030F0702030302020204" pitchFamily="66" charset="0"/>
                <a:cs typeface="Carlito"/>
              </a:rPr>
              <a:t>.</a:t>
            </a:r>
            <a:endParaRPr sz="1600" dirty="0">
              <a:latin typeface="Comic Sans MS" panose="030F0702030302020204" pitchFamily="66" charset="0"/>
              <a:cs typeface="Carlito"/>
            </a:endParaRPr>
          </a:p>
        </p:txBody>
      </p:sp>
      <p:grpSp>
        <p:nvGrpSpPr>
          <p:cNvPr id="4" name="object 4"/>
          <p:cNvGrpSpPr/>
          <p:nvPr/>
        </p:nvGrpSpPr>
        <p:grpSpPr>
          <a:xfrm>
            <a:off x="568680" y="839216"/>
            <a:ext cx="2286000" cy="1201420"/>
            <a:chOff x="568680" y="839216"/>
            <a:chExt cx="2286000" cy="1201420"/>
          </a:xfrm>
        </p:grpSpPr>
        <p:sp>
          <p:nvSpPr>
            <p:cNvPr id="5" name="object 5"/>
            <p:cNvSpPr/>
            <p:nvPr/>
          </p:nvSpPr>
          <p:spPr>
            <a:xfrm>
              <a:off x="568680" y="839216"/>
              <a:ext cx="2286000" cy="922020"/>
            </a:xfrm>
            <a:prstGeom prst="rect">
              <a:avLst/>
            </a:prstGeom>
            <a:blipFill>
              <a:blip r:embed="rId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747763" y="1593596"/>
              <a:ext cx="85725" cy="447040"/>
            </a:xfrm>
            <a:custGeom>
              <a:avLst/>
              <a:gdLst/>
              <a:ahLst/>
              <a:cxnLst/>
              <a:rect l="l" t="t" r="r" b="b"/>
              <a:pathLst>
                <a:path w="85725" h="447039">
                  <a:moveTo>
                    <a:pt x="28575" y="85089"/>
                  </a:moveTo>
                  <a:lnTo>
                    <a:pt x="20320" y="446404"/>
                  </a:lnTo>
                  <a:lnTo>
                    <a:pt x="48895" y="447039"/>
                  </a:lnTo>
                  <a:lnTo>
                    <a:pt x="57150" y="85725"/>
                  </a:lnTo>
                  <a:lnTo>
                    <a:pt x="28575" y="85089"/>
                  </a:lnTo>
                  <a:close/>
                </a:path>
                <a:path w="85725" h="447039">
                  <a:moveTo>
                    <a:pt x="78739" y="71119"/>
                  </a:moveTo>
                  <a:lnTo>
                    <a:pt x="29210" y="71119"/>
                  </a:lnTo>
                  <a:lnTo>
                    <a:pt x="57785" y="71754"/>
                  </a:lnTo>
                  <a:lnTo>
                    <a:pt x="57150" y="85725"/>
                  </a:lnTo>
                  <a:lnTo>
                    <a:pt x="85725" y="86359"/>
                  </a:lnTo>
                  <a:lnTo>
                    <a:pt x="78739" y="71119"/>
                  </a:lnTo>
                  <a:close/>
                </a:path>
                <a:path w="85725" h="447039">
                  <a:moveTo>
                    <a:pt x="29210" y="71119"/>
                  </a:moveTo>
                  <a:lnTo>
                    <a:pt x="28575" y="85089"/>
                  </a:lnTo>
                  <a:lnTo>
                    <a:pt x="57150" y="85725"/>
                  </a:lnTo>
                  <a:lnTo>
                    <a:pt x="57785" y="71754"/>
                  </a:lnTo>
                  <a:lnTo>
                    <a:pt x="29210" y="71119"/>
                  </a:lnTo>
                  <a:close/>
                </a:path>
                <a:path w="85725" h="447039">
                  <a:moveTo>
                    <a:pt x="45085" y="0"/>
                  </a:moveTo>
                  <a:lnTo>
                    <a:pt x="0" y="84454"/>
                  </a:lnTo>
                  <a:lnTo>
                    <a:pt x="28575" y="85089"/>
                  </a:lnTo>
                  <a:lnTo>
                    <a:pt x="29210" y="71119"/>
                  </a:lnTo>
                  <a:lnTo>
                    <a:pt x="78739" y="71119"/>
                  </a:lnTo>
                  <a:lnTo>
                    <a:pt x="45085" y="0"/>
                  </a:lnTo>
                  <a:close/>
                </a:path>
              </a:pathLst>
            </a:custGeom>
            <a:solidFill>
              <a:srgbClr val="FF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7" name="object 7"/>
          <p:cNvSpPr/>
          <p:nvPr/>
        </p:nvSpPr>
        <p:spPr>
          <a:xfrm>
            <a:off x="686803" y="2090801"/>
            <a:ext cx="198120" cy="32003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3831463" y="817626"/>
            <a:ext cx="2865373" cy="1487551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8165897" y="908161"/>
            <a:ext cx="965326" cy="1597152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2065020" y="3139440"/>
            <a:ext cx="335305" cy="1420495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 txBox="1"/>
          <p:nvPr/>
        </p:nvSpPr>
        <p:spPr>
          <a:xfrm>
            <a:off x="699008" y="4848908"/>
            <a:ext cx="5997828" cy="685165"/>
          </a:xfrm>
          <a:prstGeom prst="rect">
            <a:avLst/>
          </a:prstGeom>
        </p:spPr>
        <p:txBody>
          <a:bodyPr vert="horz" wrap="square" lIns="0" tIns="787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620"/>
              </a:spcBef>
            </a:pPr>
            <a:r>
              <a:rPr sz="1600" b="1" spc="-5" dirty="0">
                <a:solidFill>
                  <a:srgbClr val="0070C0"/>
                </a:solidFill>
                <a:latin typeface="Comic Sans MS" panose="030F0702030302020204" pitchFamily="66" charset="0"/>
                <a:cs typeface="Carlito"/>
              </a:rPr>
              <a:t>Add </a:t>
            </a:r>
            <a:r>
              <a:rPr sz="1600" b="1" dirty="0">
                <a:solidFill>
                  <a:srgbClr val="0070C0"/>
                </a:solidFill>
                <a:latin typeface="Comic Sans MS" panose="030F0702030302020204" pitchFamily="66" charset="0"/>
                <a:cs typeface="Carlito"/>
              </a:rPr>
              <a:t>and </a:t>
            </a:r>
            <a:r>
              <a:rPr sz="1600" b="1" spc="-10" dirty="0">
                <a:solidFill>
                  <a:srgbClr val="0070C0"/>
                </a:solidFill>
                <a:latin typeface="Comic Sans MS" panose="030F0702030302020204" pitchFamily="66" charset="0"/>
                <a:cs typeface="Carlito"/>
              </a:rPr>
              <a:t>subtract fractions </a:t>
            </a:r>
            <a:r>
              <a:rPr sz="1600" b="1" spc="-5" dirty="0">
                <a:solidFill>
                  <a:srgbClr val="0070C0"/>
                </a:solidFill>
                <a:latin typeface="Comic Sans MS" panose="030F0702030302020204" pitchFamily="66" charset="0"/>
                <a:cs typeface="Carlito"/>
              </a:rPr>
              <a:t>with the same</a:t>
            </a:r>
            <a:r>
              <a:rPr sz="1600" b="1" spc="5" dirty="0">
                <a:solidFill>
                  <a:srgbClr val="0070C0"/>
                </a:solidFill>
                <a:latin typeface="Comic Sans MS" panose="030F0702030302020204" pitchFamily="66" charset="0"/>
                <a:cs typeface="Carlito"/>
              </a:rPr>
              <a:t> </a:t>
            </a:r>
            <a:r>
              <a:rPr sz="1600" b="1" spc="-30" dirty="0">
                <a:solidFill>
                  <a:srgbClr val="0070C0"/>
                </a:solidFill>
                <a:latin typeface="Comic Sans MS" panose="030F0702030302020204" pitchFamily="66" charset="0"/>
                <a:cs typeface="Carlito"/>
              </a:rPr>
              <a:t>denominator</a:t>
            </a:r>
            <a:r>
              <a:rPr lang="en-GB" sz="1600" b="1" spc="-30" dirty="0">
                <a:solidFill>
                  <a:srgbClr val="0070C0"/>
                </a:solidFill>
                <a:latin typeface="Comic Sans MS" panose="030F0702030302020204" pitchFamily="66" charset="0"/>
                <a:cs typeface="Carlito"/>
              </a:rPr>
              <a:t>.</a:t>
            </a:r>
          </a:p>
          <a:p>
            <a:pPr marL="320040">
              <a:lnSpc>
                <a:spcPct val="100000"/>
              </a:lnSpc>
              <a:spcBef>
                <a:spcPts val="590"/>
              </a:spcBef>
              <a:tabLst>
                <a:tab pos="3371850" algn="l"/>
              </a:tabLst>
            </a:pPr>
            <a:endParaRPr lang="en-GB" sz="1800" dirty="0">
              <a:latin typeface="Carlito"/>
              <a:cs typeface="Carlito"/>
            </a:endParaRPr>
          </a:p>
        </p:txBody>
      </p:sp>
      <p:sp>
        <p:nvSpPr>
          <p:cNvPr id="15" name="object 15"/>
          <p:cNvSpPr/>
          <p:nvPr/>
        </p:nvSpPr>
        <p:spPr>
          <a:xfrm>
            <a:off x="938542" y="3163824"/>
            <a:ext cx="329209" cy="1396111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 txBox="1"/>
          <p:nvPr/>
        </p:nvSpPr>
        <p:spPr>
          <a:xfrm>
            <a:off x="747762" y="2516518"/>
            <a:ext cx="7342137" cy="1862048"/>
          </a:xfrm>
          <a:prstGeom prst="rect">
            <a:avLst/>
          </a:prstGeom>
        </p:spPr>
        <p:txBody>
          <a:bodyPr vert="horz" wrap="square" lIns="0" tIns="533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420"/>
              </a:spcBef>
            </a:pPr>
            <a:r>
              <a:rPr sz="1600" b="1" spc="-10" dirty="0">
                <a:solidFill>
                  <a:srgbClr val="0070C0"/>
                </a:solidFill>
                <a:latin typeface="Comic Sans MS" panose="030F0702030302020204" pitchFamily="66" charset="0"/>
                <a:cs typeface="Carlito"/>
              </a:rPr>
              <a:t>Recognise </a:t>
            </a:r>
            <a:r>
              <a:rPr sz="1600" b="1" dirty="0">
                <a:solidFill>
                  <a:srgbClr val="0070C0"/>
                </a:solidFill>
                <a:latin typeface="Comic Sans MS" panose="030F0702030302020204" pitchFamily="66" charset="0"/>
                <a:cs typeface="Carlito"/>
              </a:rPr>
              <a:t>and </a:t>
            </a:r>
            <a:r>
              <a:rPr sz="1600" b="1" spc="-30" dirty="0">
                <a:solidFill>
                  <a:srgbClr val="0070C0"/>
                </a:solidFill>
                <a:latin typeface="Comic Sans MS" panose="030F0702030302020204" pitchFamily="66" charset="0"/>
                <a:cs typeface="Carlito"/>
              </a:rPr>
              <a:t>show, </a:t>
            </a:r>
            <a:r>
              <a:rPr sz="1600" b="1" spc="-5" dirty="0">
                <a:solidFill>
                  <a:srgbClr val="0070C0"/>
                </a:solidFill>
                <a:latin typeface="Comic Sans MS" panose="030F0702030302020204" pitchFamily="66" charset="0"/>
                <a:cs typeface="Carlito"/>
              </a:rPr>
              <a:t>using </a:t>
            </a:r>
            <a:r>
              <a:rPr sz="1600" b="1" spc="-10" dirty="0">
                <a:solidFill>
                  <a:srgbClr val="0070C0"/>
                </a:solidFill>
                <a:latin typeface="Comic Sans MS" panose="030F0702030302020204" pitchFamily="66" charset="0"/>
                <a:cs typeface="Carlito"/>
              </a:rPr>
              <a:t>diagrams, families </a:t>
            </a:r>
            <a:r>
              <a:rPr sz="1600" b="1" spc="-5" dirty="0">
                <a:solidFill>
                  <a:srgbClr val="0070C0"/>
                </a:solidFill>
                <a:latin typeface="Comic Sans MS" panose="030F0702030302020204" pitchFamily="66" charset="0"/>
                <a:cs typeface="Carlito"/>
              </a:rPr>
              <a:t>of common</a:t>
            </a:r>
            <a:r>
              <a:rPr sz="1600" b="1" spc="114" dirty="0">
                <a:solidFill>
                  <a:srgbClr val="0070C0"/>
                </a:solidFill>
                <a:latin typeface="Comic Sans MS" panose="030F0702030302020204" pitchFamily="66" charset="0"/>
                <a:cs typeface="Carlito"/>
              </a:rPr>
              <a:t> </a:t>
            </a:r>
            <a:r>
              <a:rPr sz="1600" b="1" spc="-10" dirty="0">
                <a:solidFill>
                  <a:srgbClr val="0070C0"/>
                </a:solidFill>
                <a:latin typeface="Comic Sans MS" panose="030F0702030302020204" pitchFamily="66" charset="0"/>
                <a:cs typeface="Carlito"/>
              </a:rPr>
              <a:t>equivalents</a:t>
            </a:r>
            <a:r>
              <a:rPr lang="en-GB" sz="1600" b="1" spc="-10" dirty="0">
                <a:latin typeface="Comic Sans MS" panose="030F0702030302020204" pitchFamily="66" charset="0"/>
                <a:cs typeface="Carlito"/>
              </a:rPr>
              <a:t>.</a:t>
            </a:r>
            <a:endParaRPr sz="1600" b="1" dirty="0">
              <a:latin typeface="Comic Sans MS" panose="030F0702030302020204" pitchFamily="66" charset="0"/>
              <a:cs typeface="Carlito"/>
            </a:endParaRPr>
          </a:p>
          <a:p>
            <a:pPr marL="962025">
              <a:lnSpc>
                <a:spcPct val="100000"/>
              </a:lnSpc>
              <a:spcBef>
                <a:spcPts val="1140"/>
              </a:spcBef>
            </a:pPr>
            <a:endParaRPr lang="en-GB" spc="-15" dirty="0">
              <a:solidFill>
                <a:srgbClr val="00AE50"/>
              </a:solidFill>
              <a:latin typeface="Carlito"/>
              <a:cs typeface="Comic Sans MS"/>
            </a:endParaRPr>
          </a:p>
          <a:p>
            <a:pPr marL="962025">
              <a:lnSpc>
                <a:spcPct val="100000"/>
              </a:lnSpc>
              <a:spcBef>
                <a:spcPts val="1140"/>
              </a:spcBef>
            </a:pPr>
            <a:endParaRPr lang="en-GB" sz="2800" spc="-15" dirty="0">
              <a:solidFill>
                <a:srgbClr val="00AE50"/>
              </a:solidFill>
              <a:latin typeface="Carlito"/>
              <a:cs typeface="Comic Sans MS"/>
            </a:endParaRPr>
          </a:p>
          <a:p>
            <a:pPr marL="962025">
              <a:lnSpc>
                <a:spcPct val="100000"/>
              </a:lnSpc>
              <a:spcBef>
                <a:spcPts val="1140"/>
              </a:spcBef>
            </a:pPr>
            <a:r>
              <a:rPr sz="2800" spc="-5" dirty="0">
                <a:latin typeface="Comic Sans MS"/>
                <a:cs typeface="Comic Sans MS"/>
              </a:rPr>
              <a:t>=</a:t>
            </a:r>
            <a:endParaRPr sz="2800" dirty="0">
              <a:latin typeface="Comic Sans MS"/>
              <a:cs typeface="Comic Sans MS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1031238" y="2077339"/>
            <a:ext cx="1939353" cy="22826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spc="-5" dirty="0">
                <a:latin typeface="Comic Sans MS" panose="030F0702030302020204" pitchFamily="66" charset="0"/>
                <a:cs typeface="Carlito"/>
              </a:rPr>
              <a:t>of </a:t>
            </a:r>
            <a:r>
              <a:rPr sz="1400" dirty="0">
                <a:latin typeface="Comic Sans MS" panose="030F0702030302020204" pitchFamily="66" charset="0"/>
                <a:cs typeface="Carlito"/>
              </a:rPr>
              <a:t>the </a:t>
            </a:r>
            <a:r>
              <a:rPr sz="1400" spc="-5" dirty="0">
                <a:latin typeface="Comic Sans MS" panose="030F0702030302020204" pitchFamily="66" charset="0"/>
                <a:cs typeface="Carlito"/>
              </a:rPr>
              <a:t>chocolate </a:t>
            </a:r>
            <a:r>
              <a:rPr sz="1400" dirty="0">
                <a:latin typeface="Comic Sans MS" panose="030F0702030302020204" pitchFamily="66" charset="0"/>
                <a:cs typeface="Carlito"/>
              </a:rPr>
              <a:t>=</a:t>
            </a:r>
            <a:r>
              <a:rPr sz="1400" spc="-90" dirty="0">
                <a:latin typeface="Comic Sans MS" panose="030F0702030302020204" pitchFamily="66" charset="0"/>
                <a:cs typeface="Carlito"/>
              </a:rPr>
              <a:t> </a:t>
            </a:r>
            <a:r>
              <a:rPr sz="1400" dirty="0">
                <a:latin typeface="Comic Sans MS" panose="030F0702030302020204" pitchFamily="66" charset="0"/>
                <a:cs typeface="Carlito"/>
              </a:rPr>
              <a:t>0.1</a:t>
            </a:r>
          </a:p>
        </p:txBody>
      </p:sp>
      <p:sp>
        <p:nvSpPr>
          <p:cNvPr id="18" name="object 18"/>
          <p:cNvSpPr/>
          <p:nvPr/>
        </p:nvSpPr>
        <p:spPr>
          <a:xfrm>
            <a:off x="4303217" y="3150570"/>
            <a:ext cx="1883790" cy="1463167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8391874" y="3208607"/>
            <a:ext cx="579170" cy="1365631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20" name="object 20"/>
          <p:cNvGrpSpPr/>
          <p:nvPr/>
        </p:nvGrpSpPr>
        <p:grpSpPr>
          <a:xfrm>
            <a:off x="705180" y="5450165"/>
            <a:ext cx="1704975" cy="1330960"/>
            <a:chOff x="626237" y="5507850"/>
            <a:chExt cx="1704975" cy="1330960"/>
          </a:xfrm>
        </p:grpSpPr>
        <p:sp>
          <p:nvSpPr>
            <p:cNvPr id="21" name="object 21"/>
            <p:cNvSpPr/>
            <p:nvPr/>
          </p:nvSpPr>
          <p:spPr>
            <a:xfrm>
              <a:off x="626237" y="5507850"/>
              <a:ext cx="1304925" cy="1252855"/>
            </a:xfrm>
            <a:prstGeom prst="rect">
              <a:avLst/>
            </a:prstGeom>
            <a:blipFill>
              <a:blip r:embed="rId10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" name="object 22"/>
            <p:cNvSpPr/>
            <p:nvPr/>
          </p:nvSpPr>
          <p:spPr>
            <a:xfrm>
              <a:off x="1748917" y="6168897"/>
              <a:ext cx="572770" cy="337185"/>
            </a:xfrm>
            <a:custGeom>
              <a:avLst/>
              <a:gdLst/>
              <a:ahLst/>
              <a:cxnLst/>
              <a:rect l="l" t="t" r="r" b="b"/>
              <a:pathLst>
                <a:path w="572769" h="337184">
                  <a:moveTo>
                    <a:pt x="43180" y="0"/>
                  </a:moveTo>
                  <a:lnTo>
                    <a:pt x="0" y="136512"/>
                  </a:lnTo>
                  <a:lnTo>
                    <a:pt x="413384" y="269227"/>
                  </a:lnTo>
                  <a:lnTo>
                    <a:pt x="391159" y="337172"/>
                  </a:lnTo>
                  <a:lnTo>
                    <a:pt x="572769" y="245097"/>
                  </a:lnTo>
                  <a:lnTo>
                    <a:pt x="514350" y="132702"/>
                  </a:lnTo>
                  <a:lnTo>
                    <a:pt x="457200" y="132702"/>
                  </a:lnTo>
                  <a:lnTo>
                    <a:pt x="43180" y="0"/>
                  </a:lnTo>
                  <a:close/>
                </a:path>
                <a:path w="572769" h="337184">
                  <a:moveTo>
                    <a:pt x="478789" y="64769"/>
                  </a:moveTo>
                  <a:lnTo>
                    <a:pt x="457200" y="132702"/>
                  </a:lnTo>
                  <a:lnTo>
                    <a:pt x="514350" y="132702"/>
                  </a:lnTo>
                  <a:lnTo>
                    <a:pt x="478789" y="64769"/>
                  </a:lnTo>
                  <a:close/>
                </a:path>
              </a:pathLst>
            </a:custGeom>
            <a:solidFill>
              <a:srgbClr val="FF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" name="object 23"/>
            <p:cNvSpPr/>
            <p:nvPr/>
          </p:nvSpPr>
          <p:spPr>
            <a:xfrm>
              <a:off x="1748917" y="6168897"/>
              <a:ext cx="572770" cy="337185"/>
            </a:xfrm>
            <a:custGeom>
              <a:avLst/>
              <a:gdLst/>
              <a:ahLst/>
              <a:cxnLst/>
              <a:rect l="l" t="t" r="r" b="b"/>
              <a:pathLst>
                <a:path w="572769" h="337184">
                  <a:moveTo>
                    <a:pt x="391159" y="337172"/>
                  </a:moveTo>
                  <a:lnTo>
                    <a:pt x="413384" y="269227"/>
                  </a:lnTo>
                  <a:lnTo>
                    <a:pt x="0" y="136512"/>
                  </a:lnTo>
                  <a:lnTo>
                    <a:pt x="43180" y="0"/>
                  </a:lnTo>
                  <a:lnTo>
                    <a:pt x="457200" y="132702"/>
                  </a:lnTo>
                </a:path>
                <a:path w="572769" h="337184">
                  <a:moveTo>
                    <a:pt x="514350" y="132702"/>
                  </a:moveTo>
                  <a:lnTo>
                    <a:pt x="572769" y="245097"/>
                  </a:lnTo>
                  <a:lnTo>
                    <a:pt x="391159" y="337172"/>
                  </a:lnTo>
                </a:path>
                <a:path w="572769" h="337184">
                  <a:moveTo>
                    <a:pt x="457200" y="132702"/>
                  </a:moveTo>
                  <a:lnTo>
                    <a:pt x="478789" y="64769"/>
                  </a:lnTo>
                  <a:lnTo>
                    <a:pt x="514350" y="132702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4" name="object 24"/>
            <p:cNvSpPr/>
            <p:nvPr/>
          </p:nvSpPr>
          <p:spPr>
            <a:xfrm>
              <a:off x="1526667" y="6492735"/>
              <a:ext cx="573405" cy="336550"/>
            </a:xfrm>
            <a:custGeom>
              <a:avLst/>
              <a:gdLst/>
              <a:ahLst/>
              <a:cxnLst/>
              <a:rect l="l" t="t" r="r" b="b"/>
              <a:pathLst>
                <a:path w="573405" h="336550">
                  <a:moveTo>
                    <a:pt x="43180" y="0"/>
                  </a:moveTo>
                  <a:lnTo>
                    <a:pt x="0" y="135890"/>
                  </a:lnTo>
                  <a:lnTo>
                    <a:pt x="413384" y="268605"/>
                  </a:lnTo>
                  <a:lnTo>
                    <a:pt x="391795" y="336550"/>
                  </a:lnTo>
                  <a:lnTo>
                    <a:pt x="573405" y="244475"/>
                  </a:lnTo>
                  <a:lnTo>
                    <a:pt x="514350" y="132715"/>
                  </a:lnTo>
                  <a:lnTo>
                    <a:pt x="457200" y="132715"/>
                  </a:lnTo>
                  <a:lnTo>
                    <a:pt x="43180" y="0"/>
                  </a:lnTo>
                  <a:close/>
                </a:path>
                <a:path w="573405" h="336550">
                  <a:moveTo>
                    <a:pt x="478790" y="64135"/>
                  </a:moveTo>
                  <a:lnTo>
                    <a:pt x="457200" y="132715"/>
                  </a:lnTo>
                  <a:lnTo>
                    <a:pt x="514350" y="132715"/>
                  </a:lnTo>
                  <a:lnTo>
                    <a:pt x="478790" y="64135"/>
                  </a:lnTo>
                  <a:close/>
                </a:path>
              </a:pathLst>
            </a:custGeom>
            <a:solidFill>
              <a:srgbClr val="FF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5" name="object 25"/>
            <p:cNvSpPr/>
            <p:nvPr/>
          </p:nvSpPr>
          <p:spPr>
            <a:xfrm>
              <a:off x="1526667" y="6492735"/>
              <a:ext cx="573405" cy="336550"/>
            </a:xfrm>
            <a:custGeom>
              <a:avLst/>
              <a:gdLst/>
              <a:ahLst/>
              <a:cxnLst/>
              <a:rect l="l" t="t" r="r" b="b"/>
              <a:pathLst>
                <a:path w="573405" h="336550">
                  <a:moveTo>
                    <a:pt x="391795" y="336550"/>
                  </a:moveTo>
                  <a:lnTo>
                    <a:pt x="413384" y="268605"/>
                  </a:lnTo>
                  <a:lnTo>
                    <a:pt x="0" y="135890"/>
                  </a:lnTo>
                  <a:lnTo>
                    <a:pt x="43180" y="0"/>
                  </a:lnTo>
                  <a:lnTo>
                    <a:pt x="457200" y="132715"/>
                  </a:lnTo>
                </a:path>
                <a:path w="573405" h="336550">
                  <a:moveTo>
                    <a:pt x="514350" y="132715"/>
                  </a:moveTo>
                  <a:lnTo>
                    <a:pt x="573405" y="244475"/>
                  </a:lnTo>
                  <a:lnTo>
                    <a:pt x="391795" y="336550"/>
                  </a:lnTo>
                </a:path>
                <a:path w="573405" h="336550">
                  <a:moveTo>
                    <a:pt x="457200" y="132715"/>
                  </a:moveTo>
                  <a:lnTo>
                    <a:pt x="478790" y="64135"/>
                  </a:lnTo>
                  <a:lnTo>
                    <a:pt x="514350" y="132715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6" name="object 26"/>
          <p:cNvSpPr/>
          <p:nvPr/>
        </p:nvSpPr>
        <p:spPr>
          <a:xfrm>
            <a:off x="2410155" y="6420356"/>
            <a:ext cx="103640" cy="396278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2970592" y="5497083"/>
            <a:ext cx="3523742" cy="1079080"/>
          </a:xfrm>
          <a:prstGeom prst="rect">
            <a:avLst/>
          </a:prstGeom>
          <a:blipFill>
            <a:blip r:embed="rId1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 txBox="1"/>
          <p:nvPr/>
        </p:nvSpPr>
        <p:spPr>
          <a:xfrm>
            <a:off x="7354955" y="5634554"/>
            <a:ext cx="1668526" cy="1974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GB" sz="1200" spc="-5" dirty="0">
                <a:latin typeface="Comic Sans MS" panose="030F0702030302020204" pitchFamily="66" charset="0"/>
                <a:cs typeface="Carlito"/>
              </a:rPr>
              <a:t>     </a:t>
            </a:r>
            <a:r>
              <a:rPr sz="1200" spc="-5" dirty="0">
                <a:latin typeface="Comic Sans MS" panose="030F0702030302020204" pitchFamily="66" charset="0"/>
                <a:cs typeface="Carlito"/>
              </a:rPr>
              <a:t>Sam</a:t>
            </a:r>
            <a:r>
              <a:rPr lang="en-GB" sz="1200" spc="-65" dirty="0">
                <a:latin typeface="Comic Sans MS" panose="030F0702030302020204" pitchFamily="66" charset="0"/>
                <a:cs typeface="Carlito"/>
              </a:rPr>
              <a:t> </a:t>
            </a:r>
            <a:r>
              <a:rPr sz="1200" dirty="0">
                <a:latin typeface="Comic Sans MS" panose="030F0702030302020204" pitchFamily="66" charset="0"/>
                <a:cs typeface="Carlito"/>
              </a:rPr>
              <a:t>eats</a:t>
            </a:r>
          </a:p>
        </p:txBody>
      </p:sp>
      <p:sp>
        <p:nvSpPr>
          <p:cNvPr id="29" name="object 29"/>
          <p:cNvSpPr txBox="1"/>
          <p:nvPr/>
        </p:nvSpPr>
        <p:spPr>
          <a:xfrm>
            <a:off x="8174630" y="5195718"/>
            <a:ext cx="1727885" cy="60272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endParaRPr sz="1800" dirty="0">
              <a:latin typeface="Carlito"/>
              <a:cs typeface="Carlito"/>
            </a:endParaRPr>
          </a:p>
          <a:p>
            <a:pPr marL="338455">
              <a:lnSpc>
                <a:spcPct val="100000"/>
              </a:lnSpc>
              <a:spcBef>
                <a:spcPts val="1040"/>
              </a:spcBef>
            </a:pPr>
            <a:r>
              <a:rPr sz="1200" spc="-5" dirty="0">
                <a:latin typeface="Comic Sans MS" panose="030F0702030302020204" pitchFamily="66" charset="0"/>
                <a:cs typeface="Carlito"/>
              </a:rPr>
              <a:t>of </a:t>
            </a:r>
            <a:r>
              <a:rPr sz="1200" dirty="0">
                <a:latin typeface="Comic Sans MS" panose="030F0702030302020204" pitchFamily="66" charset="0"/>
                <a:cs typeface="Carlito"/>
              </a:rPr>
              <a:t>a </a:t>
            </a:r>
            <a:r>
              <a:rPr sz="1200" spc="-5" dirty="0">
                <a:latin typeface="Comic Sans MS" panose="030F0702030302020204" pitchFamily="66" charset="0"/>
                <a:cs typeface="Carlito"/>
              </a:rPr>
              <a:t>whole</a:t>
            </a:r>
            <a:r>
              <a:rPr lang="en-GB" sz="1200" spc="-65" dirty="0">
                <a:latin typeface="Comic Sans MS" panose="030F0702030302020204" pitchFamily="66" charset="0"/>
                <a:cs typeface="Carlito"/>
              </a:rPr>
              <a:t> </a:t>
            </a:r>
            <a:r>
              <a:rPr sz="1200" spc="-5" dirty="0">
                <a:latin typeface="Comic Sans MS" panose="030F0702030302020204" pitchFamily="66" charset="0"/>
                <a:cs typeface="Carlito"/>
              </a:rPr>
              <a:t>pizza.</a:t>
            </a:r>
            <a:endParaRPr sz="1200" dirty="0">
              <a:latin typeface="Comic Sans MS" panose="030F0702030302020204" pitchFamily="66" charset="0"/>
              <a:cs typeface="Carlito"/>
            </a:endParaRPr>
          </a:p>
        </p:txBody>
      </p:sp>
      <p:sp>
        <p:nvSpPr>
          <p:cNvPr id="30" name="object 30"/>
          <p:cNvSpPr txBox="1"/>
          <p:nvPr/>
        </p:nvSpPr>
        <p:spPr>
          <a:xfrm>
            <a:off x="6980179" y="5908718"/>
            <a:ext cx="3435223" cy="59247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spc="-5" dirty="0">
                <a:latin typeface="Comic Sans MS" panose="030F0702030302020204" pitchFamily="66" charset="0"/>
                <a:cs typeface="Carlito"/>
              </a:rPr>
              <a:t>How </a:t>
            </a:r>
            <a:r>
              <a:rPr sz="1200" dirty="0">
                <a:latin typeface="Comic Sans MS" panose="030F0702030302020204" pitchFamily="66" charset="0"/>
                <a:cs typeface="Carlito"/>
              </a:rPr>
              <a:t>much </a:t>
            </a:r>
            <a:r>
              <a:rPr sz="1200" spc="-5" dirty="0">
                <a:latin typeface="Comic Sans MS" panose="030F0702030302020204" pitchFamily="66" charset="0"/>
                <a:cs typeface="Carlito"/>
              </a:rPr>
              <a:t>does </a:t>
            </a:r>
            <a:r>
              <a:rPr sz="1200" dirty="0">
                <a:latin typeface="Comic Sans MS" panose="030F0702030302020204" pitchFamily="66" charset="0"/>
                <a:cs typeface="Carlito"/>
              </a:rPr>
              <a:t>he have</a:t>
            </a:r>
            <a:r>
              <a:rPr sz="1200" spc="-90" dirty="0">
                <a:latin typeface="Comic Sans MS" panose="030F0702030302020204" pitchFamily="66" charset="0"/>
                <a:cs typeface="Carlito"/>
              </a:rPr>
              <a:t> </a:t>
            </a:r>
            <a:r>
              <a:rPr sz="1200" spc="-5" dirty="0">
                <a:latin typeface="Comic Sans MS" panose="030F0702030302020204" pitchFamily="66" charset="0"/>
                <a:cs typeface="Carlito"/>
              </a:rPr>
              <a:t>left?</a:t>
            </a:r>
            <a:endParaRPr lang="en-GB" sz="1200" spc="-5" dirty="0">
              <a:latin typeface="Comic Sans MS" panose="030F0702030302020204" pitchFamily="66" charset="0"/>
              <a:cs typeface="Carlito"/>
            </a:endParaRP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GB" sz="1200" spc="-5" dirty="0">
                <a:latin typeface="Comic Sans MS" panose="030F0702030302020204" pitchFamily="66" charset="0"/>
                <a:cs typeface="Carlito"/>
              </a:rPr>
              <a:t>Lucy and Ben both eat three eighths of cake.</a:t>
            </a: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GB" sz="1200" spc="-5" dirty="0">
                <a:latin typeface="Comic Sans MS" panose="030F0702030302020204" pitchFamily="66" charset="0"/>
                <a:cs typeface="Carlito"/>
              </a:rPr>
              <a:t>How much have they eaten altogether?</a:t>
            </a:r>
            <a:endParaRPr sz="1200" dirty="0">
              <a:latin typeface="Comic Sans MS" panose="030F0702030302020204" pitchFamily="66" charset="0"/>
              <a:cs typeface="Carlito"/>
            </a:endParaRPr>
          </a:p>
        </p:txBody>
      </p:sp>
      <p:sp>
        <p:nvSpPr>
          <p:cNvPr id="31" name="object 31"/>
          <p:cNvSpPr/>
          <p:nvPr/>
        </p:nvSpPr>
        <p:spPr>
          <a:xfrm>
            <a:off x="8329508" y="5540717"/>
            <a:ext cx="95248" cy="352425"/>
          </a:xfrm>
          <a:prstGeom prst="rect">
            <a:avLst/>
          </a:prstGeom>
          <a:blipFill>
            <a:blip r:embed="rId1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5D0216E0-5CBF-312B-8777-705D3A5E50A7}"/>
              </a:ext>
            </a:extLst>
          </p:cNvPr>
          <p:cNvSpPr txBox="1"/>
          <p:nvPr/>
        </p:nvSpPr>
        <p:spPr>
          <a:xfrm>
            <a:off x="1267751" y="444992"/>
            <a:ext cx="8415203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2700" marR="0" lvl="0" indent="0" algn="l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>
                <a:tab pos="3185795" algn="l"/>
              </a:tabLst>
              <a:defRPr/>
            </a:pPr>
            <a:r>
              <a:rPr kumimoji="0" lang="en-GB" sz="1800" b="0" i="0" u="none" strike="noStrike" kern="1200" cap="none" spc="-15" normalizeH="0" baseline="0" noProof="0" dirty="0">
                <a:ln>
                  <a:noFill/>
                </a:ln>
                <a:solidFill>
                  <a:srgbClr val="00AE50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rlito"/>
              </a:rPr>
              <a:t>Concrete	</a:t>
            </a:r>
            <a:r>
              <a:rPr kumimoji="0" lang="en-GB" sz="1800" b="0" i="0" u="none" strike="noStrike" kern="1200" cap="none" spc="-10" normalizeH="0" baseline="0" noProof="0" dirty="0">
                <a:ln>
                  <a:noFill/>
                </a:ln>
                <a:solidFill>
                  <a:srgbClr val="00AE50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rlito"/>
              </a:rPr>
              <a:t>Pictorial                                         Abstract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Carlito"/>
            </a:endParaRP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58D74482-A622-03CC-E212-4C2870CC0B5D}"/>
              </a:ext>
            </a:extLst>
          </p:cNvPr>
          <p:cNvSpPr txBox="1"/>
          <p:nvPr/>
        </p:nvSpPr>
        <p:spPr>
          <a:xfrm>
            <a:off x="1155481" y="2751320"/>
            <a:ext cx="8415203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2700" marR="0" lvl="0" indent="0" algn="l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>
                <a:tab pos="3185795" algn="l"/>
              </a:tabLst>
              <a:defRPr/>
            </a:pPr>
            <a:r>
              <a:rPr kumimoji="0" lang="en-GB" sz="1800" b="0" i="0" u="none" strike="noStrike" kern="1200" cap="none" spc="-15" normalizeH="0" baseline="0" noProof="0" dirty="0">
                <a:ln>
                  <a:noFill/>
                </a:ln>
                <a:solidFill>
                  <a:srgbClr val="00AE50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rlito"/>
              </a:rPr>
              <a:t>Concrete	  </a:t>
            </a:r>
            <a:r>
              <a:rPr kumimoji="0" lang="en-GB" sz="1800" b="0" i="0" u="none" strike="noStrike" kern="1200" cap="none" spc="-10" normalizeH="0" baseline="0" noProof="0" dirty="0">
                <a:ln>
                  <a:noFill/>
                </a:ln>
                <a:solidFill>
                  <a:srgbClr val="00AE50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rlito"/>
              </a:rPr>
              <a:t>Pictorial                                        Abstract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Carlito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DA6ECB22-3DC0-ABB7-5427-13E03043716B}"/>
              </a:ext>
            </a:extLst>
          </p:cNvPr>
          <p:cNvSpPr txBox="1"/>
          <p:nvPr/>
        </p:nvSpPr>
        <p:spPr>
          <a:xfrm>
            <a:off x="921524" y="5155810"/>
            <a:ext cx="8415203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2700" marR="0" lvl="0" indent="0" algn="l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>
                <a:tab pos="3185795" algn="l"/>
              </a:tabLst>
              <a:defRPr/>
            </a:pPr>
            <a:r>
              <a:rPr kumimoji="0" lang="en-GB" sz="1800" b="0" i="0" u="none" strike="noStrike" kern="1200" cap="none" spc="-15" normalizeH="0" baseline="0" noProof="0" dirty="0">
                <a:ln>
                  <a:noFill/>
                </a:ln>
                <a:solidFill>
                  <a:srgbClr val="00AE50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rlito"/>
              </a:rPr>
              <a:t>Concrete	</a:t>
            </a:r>
            <a:r>
              <a:rPr kumimoji="0" lang="en-GB" sz="1800" b="0" i="0" u="none" strike="noStrike" kern="1200" cap="none" spc="-10" normalizeH="0" baseline="0" noProof="0" dirty="0">
                <a:ln>
                  <a:noFill/>
                </a:ln>
                <a:solidFill>
                  <a:srgbClr val="00AE50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rlito"/>
              </a:rPr>
              <a:t>Pictorial                                         Abstract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Carlito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F5748971-D460-DEB3-C912-F019446BDE0F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9405460" y="151997"/>
            <a:ext cx="1012024" cy="1018120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394489" y="308544"/>
            <a:ext cx="9067012" cy="5123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ts val="1864"/>
              </a:lnSpc>
              <a:spcBef>
                <a:spcPts val="95"/>
              </a:spcBef>
            </a:pPr>
            <a:r>
              <a:rPr sz="1600" b="1" spc="-5" dirty="0">
                <a:solidFill>
                  <a:srgbClr val="0070C0"/>
                </a:solidFill>
                <a:latin typeface="Comic Sans MS" panose="030F0702030302020204" pitchFamily="66" charset="0"/>
                <a:cs typeface="Carlito"/>
              </a:rPr>
              <a:t>Solve </a:t>
            </a:r>
            <a:r>
              <a:rPr sz="1600" b="1" spc="-10" dirty="0">
                <a:solidFill>
                  <a:srgbClr val="0070C0"/>
                </a:solidFill>
                <a:latin typeface="Comic Sans MS" panose="030F0702030302020204" pitchFamily="66" charset="0"/>
                <a:cs typeface="Carlito"/>
              </a:rPr>
              <a:t>problems involving increasingly harder fractions to calculate </a:t>
            </a:r>
            <a:r>
              <a:rPr sz="1600" b="1" spc="-5" dirty="0">
                <a:solidFill>
                  <a:srgbClr val="0070C0"/>
                </a:solidFill>
                <a:latin typeface="Comic Sans MS" panose="030F0702030302020204" pitchFamily="66" charset="0"/>
                <a:cs typeface="Carlito"/>
              </a:rPr>
              <a:t>quantities, </a:t>
            </a:r>
            <a:r>
              <a:rPr sz="1600" b="1" dirty="0">
                <a:solidFill>
                  <a:srgbClr val="0070C0"/>
                </a:solidFill>
                <a:latin typeface="Comic Sans MS" panose="030F0702030302020204" pitchFamily="66" charset="0"/>
                <a:cs typeface="Carlito"/>
              </a:rPr>
              <a:t>and </a:t>
            </a:r>
            <a:r>
              <a:rPr sz="1600" b="1" spc="5" dirty="0">
                <a:solidFill>
                  <a:srgbClr val="0070C0"/>
                </a:solidFill>
                <a:latin typeface="Comic Sans MS" panose="030F0702030302020204" pitchFamily="66" charset="0"/>
                <a:cs typeface="Carlito"/>
              </a:rPr>
              <a:t>fractions</a:t>
            </a:r>
            <a:r>
              <a:rPr lang="en-GB" sz="1600" b="1" spc="5" dirty="0">
                <a:solidFill>
                  <a:srgbClr val="0070C0"/>
                </a:solidFill>
                <a:latin typeface="Comic Sans MS" panose="030F0702030302020204" pitchFamily="66" charset="0"/>
                <a:cs typeface="Carlito"/>
              </a:rPr>
              <a:t> </a:t>
            </a:r>
          </a:p>
          <a:p>
            <a:pPr marL="12700">
              <a:lnSpc>
                <a:spcPts val="1864"/>
              </a:lnSpc>
              <a:spcBef>
                <a:spcPts val="95"/>
              </a:spcBef>
            </a:pPr>
            <a:r>
              <a:rPr sz="1600" b="1" spc="5" dirty="0">
                <a:solidFill>
                  <a:srgbClr val="0070C0"/>
                </a:solidFill>
                <a:latin typeface="Comic Sans MS" panose="030F0702030302020204" pitchFamily="66" charset="0"/>
                <a:cs typeface="Carlito"/>
              </a:rPr>
              <a:t>to</a:t>
            </a:r>
            <a:r>
              <a:rPr sz="1600" b="1" spc="155" dirty="0">
                <a:solidFill>
                  <a:srgbClr val="0070C0"/>
                </a:solidFill>
                <a:latin typeface="Comic Sans MS" panose="030F0702030302020204" pitchFamily="66" charset="0"/>
                <a:cs typeface="Carlito"/>
              </a:rPr>
              <a:t> </a:t>
            </a:r>
            <a:r>
              <a:rPr sz="1600" b="1" spc="-5" dirty="0">
                <a:solidFill>
                  <a:srgbClr val="0070C0"/>
                </a:solidFill>
                <a:latin typeface="Comic Sans MS" panose="030F0702030302020204" pitchFamily="66" charset="0"/>
                <a:cs typeface="Carlito"/>
              </a:rPr>
              <a:t>divide</a:t>
            </a:r>
            <a:r>
              <a:rPr lang="en-GB" sz="1600" b="1" dirty="0">
                <a:solidFill>
                  <a:srgbClr val="0070C0"/>
                </a:solidFill>
                <a:latin typeface="Comic Sans MS" panose="030F0702030302020204" pitchFamily="66" charset="0"/>
                <a:cs typeface="Carlito"/>
              </a:rPr>
              <a:t> </a:t>
            </a:r>
            <a:r>
              <a:rPr sz="1600" b="1" spc="-10" dirty="0">
                <a:solidFill>
                  <a:srgbClr val="0070C0"/>
                </a:solidFill>
                <a:latin typeface="Comic Sans MS" panose="030F0702030302020204" pitchFamily="66" charset="0"/>
                <a:cs typeface="Carlito"/>
              </a:rPr>
              <a:t>quantities, </a:t>
            </a:r>
            <a:r>
              <a:rPr sz="1600" b="1" spc="-5" dirty="0">
                <a:solidFill>
                  <a:srgbClr val="0070C0"/>
                </a:solidFill>
                <a:latin typeface="Comic Sans MS" panose="030F0702030302020204" pitchFamily="66" charset="0"/>
                <a:cs typeface="Carlito"/>
              </a:rPr>
              <a:t>including non</a:t>
            </a:r>
            <a:r>
              <a:rPr sz="1600" b="1" i="1" spc="-5" dirty="0">
                <a:solidFill>
                  <a:srgbClr val="0070C0"/>
                </a:solidFill>
                <a:latin typeface="Comic Sans MS" panose="030F0702030302020204" pitchFamily="66" charset="0"/>
                <a:cs typeface="Carlito"/>
              </a:rPr>
              <a:t>-</a:t>
            </a:r>
            <a:r>
              <a:rPr sz="1600" b="1" spc="-5" dirty="0">
                <a:solidFill>
                  <a:srgbClr val="0070C0"/>
                </a:solidFill>
                <a:latin typeface="Comic Sans MS" panose="030F0702030302020204" pitchFamily="66" charset="0"/>
                <a:cs typeface="Carlito"/>
              </a:rPr>
              <a:t>unit </a:t>
            </a:r>
            <a:r>
              <a:rPr sz="1600" b="1" spc="-10" dirty="0">
                <a:solidFill>
                  <a:srgbClr val="0070C0"/>
                </a:solidFill>
                <a:latin typeface="Comic Sans MS" panose="030F0702030302020204" pitchFamily="66" charset="0"/>
                <a:cs typeface="Carlito"/>
              </a:rPr>
              <a:t>fractions where </a:t>
            </a:r>
            <a:r>
              <a:rPr sz="1600" b="1" spc="-5" dirty="0">
                <a:solidFill>
                  <a:srgbClr val="0070C0"/>
                </a:solidFill>
                <a:latin typeface="Comic Sans MS" panose="030F0702030302020204" pitchFamily="66" charset="0"/>
                <a:cs typeface="Carlito"/>
              </a:rPr>
              <a:t>the answer is a whole</a:t>
            </a:r>
            <a:r>
              <a:rPr sz="1600" b="1" spc="50" dirty="0">
                <a:solidFill>
                  <a:srgbClr val="0070C0"/>
                </a:solidFill>
                <a:latin typeface="Comic Sans MS" panose="030F0702030302020204" pitchFamily="66" charset="0"/>
                <a:cs typeface="Carlito"/>
              </a:rPr>
              <a:t> </a:t>
            </a:r>
            <a:r>
              <a:rPr sz="1600" b="1" spc="-25" dirty="0">
                <a:solidFill>
                  <a:srgbClr val="0070C0"/>
                </a:solidFill>
                <a:latin typeface="Comic Sans MS" panose="030F0702030302020204" pitchFamily="66" charset="0"/>
                <a:cs typeface="Carlito"/>
              </a:rPr>
              <a:t>number.</a:t>
            </a:r>
            <a:endParaRPr sz="1600" b="1" dirty="0">
              <a:solidFill>
                <a:srgbClr val="0070C0"/>
              </a:solidFill>
              <a:latin typeface="Comic Sans MS" panose="030F0702030302020204" pitchFamily="66" charset="0"/>
              <a:cs typeface="Carlito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4614797" y="912622"/>
            <a:ext cx="1127253" cy="32060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spc="-10" dirty="0">
                <a:solidFill>
                  <a:srgbClr val="00AE50"/>
                </a:solidFill>
                <a:latin typeface="Comic Sans MS" panose="030F0702030302020204" pitchFamily="66" charset="0"/>
                <a:cs typeface="Carlito"/>
              </a:rPr>
              <a:t>Pictorial</a:t>
            </a:r>
            <a:endParaRPr sz="2000" dirty="0">
              <a:latin typeface="Comic Sans MS" panose="030F0702030302020204" pitchFamily="66" charset="0"/>
              <a:cs typeface="Carlito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7971026" y="895857"/>
            <a:ext cx="1338074" cy="32060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dirty="0">
                <a:solidFill>
                  <a:srgbClr val="00AE50"/>
                </a:solidFill>
                <a:latin typeface="Comic Sans MS" panose="030F0702030302020204" pitchFamily="66" charset="0"/>
                <a:cs typeface="Carlito"/>
              </a:rPr>
              <a:t>A</a:t>
            </a:r>
            <a:r>
              <a:rPr sz="2000" spc="-10" dirty="0">
                <a:solidFill>
                  <a:srgbClr val="00AE50"/>
                </a:solidFill>
                <a:latin typeface="Comic Sans MS" panose="030F0702030302020204" pitchFamily="66" charset="0"/>
                <a:cs typeface="Carlito"/>
              </a:rPr>
              <a:t>b</a:t>
            </a:r>
            <a:r>
              <a:rPr sz="2000" spc="-20" dirty="0">
                <a:solidFill>
                  <a:srgbClr val="00AE50"/>
                </a:solidFill>
                <a:latin typeface="Comic Sans MS" panose="030F0702030302020204" pitchFamily="66" charset="0"/>
                <a:cs typeface="Carlito"/>
              </a:rPr>
              <a:t>s</a:t>
            </a:r>
            <a:r>
              <a:rPr sz="2000" dirty="0">
                <a:solidFill>
                  <a:srgbClr val="00AE50"/>
                </a:solidFill>
                <a:latin typeface="Comic Sans MS" panose="030F0702030302020204" pitchFamily="66" charset="0"/>
                <a:cs typeface="Carlito"/>
              </a:rPr>
              <a:t>t</a:t>
            </a:r>
            <a:r>
              <a:rPr sz="2000" spc="-45" dirty="0">
                <a:solidFill>
                  <a:srgbClr val="00AE50"/>
                </a:solidFill>
                <a:latin typeface="Comic Sans MS" panose="030F0702030302020204" pitchFamily="66" charset="0"/>
                <a:cs typeface="Carlito"/>
              </a:rPr>
              <a:t>r</a:t>
            </a:r>
            <a:r>
              <a:rPr sz="2000" dirty="0">
                <a:solidFill>
                  <a:srgbClr val="00AE50"/>
                </a:solidFill>
                <a:latin typeface="Comic Sans MS" panose="030F0702030302020204" pitchFamily="66" charset="0"/>
                <a:cs typeface="Carlito"/>
              </a:rPr>
              <a:t>act</a:t>
            </a:r>
            <a:endParaRPr sz="2000" dirty="0">
              <a:latin typeface="Comic Sans MS" panose="030F0702030302020204" pitchFamily="66" charset="0"/>
              <a:cs typeface="Carlito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019046" y="965961"/>
            <a:ext cx="1127253" cy="32060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spc="-15" dirty="0">
                <a:solidFill>
                  <a:srgbClr val="00AE50"/>
                </a:solidFill>
                <a:latin typeface="Comic Sans MS" panose="030F0702030302020204" pitchFamily="66" charset="0"/>
                <a:cs typeface="Carlito"/>
              </a:rPr>
              <a:t>Concrete</a:t>
            </a:r>
            <a:endParaRPr sz="2000" dirty="0">
              <a:latin typeface="Comic Sans MS" panose="030F0702030302020204" pitchFamily="66" charset="0"/>
              <a:cs typeface="Carlito"/>
            </a:endParaRPr>
          </a:p>
        </p:txBody>
      </p:sp>
      <p:grpSp>
        <p:nvGrpSpPr>
          <p:cNvPr id="6" name="object 6"/>
          <p:cNvGrpSpPr/>
          <p:nvPr/>
        </p:nvGrpSpPr>
        <p:grpSpPr>
          <a:xfrm>
            <a:off x="180822" y="1275207"/>
            <a:ext cx="2736215" cy="1816735"/>
            <a:chOff x="180822" y="1275207"/>
            <a:chExt cx="2736215" cy="1816735"/>
          </a:xfrm>
        </p:grpSpPr>
        <p:sp>
          <p:nvSpPr>
            <p:cNvPr id="7" name="object 7"/>
            <p:cNvSpPr/>
            <p:nvPr/>
          </p:nvSpPr>
          <p:spPr>
            <a:xfrm>
              <a:off x="424662" y="1495552"/>
              <a:ext cx="702310" cy="473710"/>
            </a:xfrm>
            <a:prstGeom prst="rect">
              <a:avLst/>
            </a:prstGeom>
            <a:blipFill>
              <a:blip r:embed="rId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371309" y="2021332"/>
              <a:ext cx="702310" cy="473710"/>
            </a:xfrm>
            <a:prstGeom prst="rect">
              <a:avLst/>
            </a:prstGeom>
            <a:blipFill>
              <a:blip r:embed="rId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965682" y="2577592"/>
              <a:ext cx="702310" cy="476250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1621028" y="2615692"/>
              <a:ext cx="702310" cy="476250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190347" y="1284732"/>
              <a:ext cx="1139190" cy="1294765"/>
            </a:xfrm>
            <a:custGeom>
              <a:avLst/>
              <a:gdLst/>
              <a:ahLst/>
              <a:cxnLst/>
              <a:rect l="l" t="t" r="r" b="b"/>
              <a:pathLst>
                <a:path w="1139190" h="1294764">
                  <a:moveTo>
                    <a:pt x="568960" y="0"/>
                  </a:moveTo>
                  <a:lnTo>
                    <a:pt x="524510" y="1905"/>
                  </a:lnTo>
                  <a:lnTo>
                    <a:pt x="481330" y="7620"/>
                  </a:lnTo>
                  <a:lnTo>
                    <a:pt x="438784" y="17145"/>
                  </a:lnTo>
                  <a:lnTo>
                    <a:pt x="397509" y="29845"/>
                  </a:lnTo>
                  <a:lnTo>
                    <a:pt x="357505" y="46355"/>
                  </a:lnTo>
                  <a:lnTo>
                    <a:pt x="318770" y="66040"/>
                  </a:lnTo>
                  <a:lnTo>
                    <a:pt x="281940" y="88265"/>
                  </a:lnTo>
                  <a:lnTo>
                    <a:pt x="246379" y="113665"/>
                  </a:lnTo>
                  <a:lnTo>
                    <a:pt x="213360" y="142240"/>
                  </a:lnTo>
                  <a:lnTo>
                    <a:pt x="181610" y="173355"/>
                  </a:lnTo>
                  <a:lnTo>
                    <a:pt x="152400" y="206375"/>
                  </a:lnTo>
                  <a:lnTo>
                    <a:pt x="125095" y="242570"/>
                  </a:lnTo>
                  <a:lnTo>
                    <a:pt x="100330" y="280670"/>
                  </a:lnTo>
                  <a:lnTo>
                    <a:pt x="77470" y="320675"/>
                  </a:lnTo>
                  <a:lnTo>
                    <a:pt x="57785" y="362585"/>
                  </a:lnTo>
                  <a:lnTo>
                    <a:pt x="40639" y="406400"/>
                  </a:lnTo>
                  <a:lnTo>
                    <a:pt x="26035" y="452120"/>
                  </a:lnTo>
                  <a:lnTo>
                    <a:pt x="15239" y="499110"/>
                  </a:lnTo>
                  <a:lnTo>
                    <a:pt x="6985" y="547370"/>
                  </a:lnTo>
                  <a:lnTo>
                    <a:pt x="1905" y="596900"/>
                  </a:lnTo>
                  <a:lnTo>
                    <a:pt x="0" y="647065"/>
                  </a:lnTo>
                  <a:lnTo>
                    <a:pt x="1905" y="697865"/>
                  </a:lnTo>
                  <a:lnTo>
                    <a:pt x="6985" y="747395"/>
                  </a:lnTo>
                  <a:lnTo>
                    <a:pt x="15239" y="795655"/>
                  </a:lnTo>
                  <a:lnTo>
                    <a:pt x="26035" y="842645"/>
                  </a:lnTo>
                  <a:lnTo>
                    <a:pt x="40639" y="888365"/>
                  </a:lnTo>
                  <a:lnTo>
                    <a:pt x="57785" y="932180"/>
                  </a:lnTo>
                  <a:lnTo>
                    <a:pt x="77470" y="974090"/>
                  </a:lnTo>
                  <a:lnTo>
                    <a:pt x="100330" y="1014095"/>
                  </a:lnTo>
                  <a:lnTo>
                    <a:pt x="125095" y="1052195"/>
                  </a:lnTo>
                  <a:lnTo>
                    <a:pt x="152400" y="1087755"/>
                  </a:lnTo>
                  <a:lnTo>
                    <a:pt x="181610" y="1121410"/>
                  </a:lnTo>
                  <a:lnTo>
                    <a:pt x="213360" y="1152525"/>
                  </a:lnTo>
                  <a:lnTo>
                    <a:pt x="246379" y="1180465"/>
                  </a:lnTo>
                  <a:lnTo>
                    <a:pt x="281940" y="1206500"/>
                  </a:lnTo>
                  <a:lnTo>
                    <a:pt x="318770" y="1228725"/>
                  </a:lnTo>
                  <a:lnTo>
                    <a:pt x="357505" y="1248410"/>
                  </a:lnTo>
                  <a:lnTo>
                    <a:pt x="397509" y="1264285"/>
                  </a:lnTo>
                  <a:lnTo>
                    <a:pt x="438784" y="1277620"/>
                  </a:lnTo>
                  <a:lnTo>
                    <a:pt x="481330" y="1287145"/>
                  </a:lnTo>
                  <a:lnTo>
                    <a:pt x="524510" y="1292860"/>
                  </a:lnTo>
                  <a:lnTo>
                    <a:pt x="568960" y="1294765"/>
                  </a:lnTo>
                  <a:lnTo>
                    <a:pt x="613410" y="1292860"/>
                  </a:lnTo>
                  <a:lnTo>
                    <a:pt x="657225" y="1287145"/>
                  </a:lnTo>
                  <a:lnTo>
                    <a:pt x="699769" y="1277620"/>
                  </a:lnTo>
                  <a:lnTo>
                    <a:pt x="741044" y="1264285"/>
                  </a:lnTo>
                  <a:lnTo>
                    <a:pt x="781050" y="1248410"/>
                  </a:lnTo>
                  <a:lnTo>
                    <a:pt x="819785" y="1228725"/>
                  </a:lnTo>
                  <a:lnTo>
                    <a:pt x="856615" y="1206500"/>
                  </a:lnTo>
                  <a:lnTo>
                    <a:pt x="892175" y="1180465"/>
                  </a:lnTo>
                  <a:lnTo>
                    <a:pt x="925194" y="1152525"/>
                  </a:lnTo>
                  <a:lnTo>
                    <a:pt x="956944" y="1121410"/>
                  </a:lnTo>
                  <a:lnTo>
                    <a:pt x="986155" y="1087755"/>
                  </a:lnTo>
                  <a:lnTo>
                    <a:pt x="1013460" y="1052195"/>
                  </a:lnTo>
                  <a:lnTo>
                    <a:pt x="1038225" y="1014095"/>
                  </a:lnTo>
                  <a:lnTo>
                    <a:pt x="1061085" y="974090"/>
                  </a:lnTo>
                  <a:lnTo>
                    <a:pt x="1080795" y="932180"/>
                  </a:lnTo>
                  <a:lnTo>
                    <a:pt x="1097940" y="888365"/>
                  </a:lnTo>
                  <a:lnTo>
                    <a:pt x="1111910" y="842645"/>
                  </a:lnTo>
                  <a:lnTo>
                    <a:pt x="1123340" y="795655"/>
                  </a:lnTo>
                  <a:lnTo>
                    <a:pt x="1131595" y="747395"/>
                  </a:lnTo>
                  <a:lnTo>
                    <a:pt x="1136675" y="697865"/>
                  </a:lnTo>
                  <a:lnTo>
                    <a:pt x="1138580" y="647065"/>
                  </a:lnTo>
                  <a:lnTo>
                    <a:pt x="1136675" y="596900"/>
                  </a:lnTo>
                  <a:lnTo>
                    <a:pt x="1131595" y="547370"/>
                  </a:lnTo>
                  <a:lnTo>
                    <a:pt x="1123340" y="499110"/>
                  </a:lnTo>
                  <a:lnTo>
                    <a:pt x="1111910" y="452120"/>
                  </a:lnTo>
                  <a:lnTo>
                    <a:pt x="1097940" y="406400"/>
                  </a:lnTo>
                  <a:lnTo>
                    <a:pt x="1080795" y="362585"/>
                  </a:lnTo>
                  <a:lnTo>
                    <a:pt x="1061085" y="320675"/>
                  </a:lnTo>
                  <a:lnTo>
                    <a:pt x="1038225" y="280670"/>
                  </a:lnTo>
                  <a:lnTo>
                    <a:pt x="1013460" y="242570"/>
                  </a:lnTo>
                  <a:lnTo>
                    <a:pt x="986155" y="206375"/>
                  </a:lnTo>
                  <a:lnTo>
                    <a:pt x="956944" y="173355"/>
                  </a:lnTo>
                  <a:lnTo>
                    <a:pt x="925194" y="142240"/>
                  </a:lnTo>
                  <a:lnTo>
                    <a:pt x="892175" y="113665"/>
                  </a:lnTo>
                  <a:lnTo>
                    <a:pt x="856615" y="88265"/>
                  </a:lnTo>
                  <a:lnTo>
                    <a:pt x="819785" y="66040"/>
                  </a:lnTo>
                  <a:lnTo>
                    <a:pt x="781050" y="46355"/>
                  </a:lnTo>
                  <a:lnTo>
                    <a:pt x="741044" y="29845"/>
                  </a:lnTo>
                  <a:lnTo>
                    <a:pt x="699769" y="17145"/>
                  </a:lnTo>
                  <a:lnTo>
                    <a:pt x="657225" y="7620"/>
                  </a:lnTo>
                  <a:lnTo>
                    <a:pt x="613410" y="1905"/>
                  </a:lnTo>
                  <a:lnTo>
                    <a:pt x="568960" y="0"/>
                  </a:lnTo>
                </a:path>
              </a:pathLst>
            </a:custGeom>
            <a:ln w="19049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1872487" y="1945132"/>
              <a:ext cx="702310" cy="473710"/>
            </a:xfrm>
            <a:prstGeom prst="rect">
              <a:avLst/>
            </a:prstGeom>
            <a:blipFill>
              <a:blip r:embed="rId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13"/>
            <p:cNvSpPr/>
            <p:nvPr/>
          </p:nvSpPr>
          <p:spPr>
            <a:xfrm>
              <a:off x="2032508" y="1465072"/>
              <a:ext cx="702309" cy="473710"/>
            </a:xfrm>
            <a:prstGeom prst="rect">
              <a:avLst/>
            </a:prstGeom>
            <a:blipFill>
              <a:blip r:embed="rId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4"/>
            <p:cNvSpPr/>
            <p:nvPr/>
          </p:nvSpPr>
          <p:spPr>
            <a:xfrm>
              <a:off x="1768347" y="1322832"/>
              <a:ext cx="1138555" cy="1294765"/>
            </a:xfrm>
            <a:custGeom>
              <a:avLst/>
              <a:gdLst/>
              <a:ahLst/>
              <a:cxnLst/>
              <a:rect l="l" t="t" r="r" b="b"/>
              <a:pathLst>
                <a:path w="1138555" h="1294764">
                  <a:moveTo>
                    <a:pt x="568959" y="0"/>
                  </a:moveTo>
                  <a:lnTo>
                    <a:pt x="524509" y="1905"/>
                  </a:lnTo>
                  <a:lnTo>
                    <a:pt x="481329" y="7620"/>
                  </a:lnTo>
                  <a:lnTo>
                    <a:pt x="438784" y="17145"/>
                  </a:lnTo>
                  <a:lnTo>
                    <a:pt x="397509" y="29845"/>
                  </a:lnTo>
                  <a:lnTo>
                    <a:pt x="357504" y="46355"/>
                  </a:lnTo>
                  <a:lnTo>
                    <a:pt x="318769" y="66040"/>
                  </a:lnTo>
                  <a:lnTo>
                    <a:pt x="281939" y="88265"/>
                  </a:lnTo>
                  <a:lnTo>
                    <a:pt x="246379" y="113665"/>
                  </a:lnTo>
                  <a:lnTo>
                    <a:pt x="213359" y="142240"/>
                  </a:lnTo>
                  <a:lnTo>
                    <a:pt x="181609" y="173355"/>
                  </a:lnTo>
                  <a:lnTo>
                    <a:pt x="152400" y="206375"/>
                  </a:lnTo>
                  <a:lnTo>
                    <a:pt x="125094" y="242570"/>
                  </a:lnTo>
                  <a:lnTo>
                    <a:pt x="100329" y="280670"/>
                  </a:lnTo>
                  <a:lnTo>
                    <a:pt x="77469" y="320675"/>
                  </a:lnTo>
                  <a:lnTo>
                    <a:pt x="57784" y="362585"/>
                  </a:lnTo>
                  <a:lnTo>
                    <a:pt x="40639" y="406400"/>
                  </a:lnTo>
                  <a:lnTo>
                    <a:pt x="26669" y="452120"/>
                  </a:lnTo>
                  <a:lnTo>
                    <a:pt x="15239" y="499110"/>
                  </a:lnTo>
                  <a:lnTo>
                    <a:pt x="6984" y="547370"/>
                  </a:lnTo>
                  <a:lnTo>
                    <a:pt x="1904" y="596900"/>
                  </a:lnTo>
                  <a:lnTo>
                    <a:pt x="0" y="647065"/>
                  </a:lnTo>
                  <a:lnTo>
                    <a:pt x="1904" y="697865"/>
                  </a:lnTo>
                  <a:lnTo>
                    <a:pt x="6984" y="747395"/>
                  </a:lnTo>
                  <a:lnTo>
                    <a:pt x="15239" y="795655"/>
                  </a:lnTo>
                  <a:lnTo>
                    <a:pt x="26669" y="842645"/>
                  </a:lnTo>
                  <a:lnTo>
                    <a:pt x="40639" y="888365"/>
                  </a:lnTo>
                  <a:lnTo>
                    <a:pt x="57784" y="932180"/>
                  </a:lnTo>
                  <a:lnTo>
                    <a:pt x="77469" y="974090"/>
                  </a:lnTo>
                  <a:lnTo>
                    <a:pt x="100329" y="1014095"/>
                  </a:lnTo>
                  <a:lnTo>
                    <a:pt x="125094" y="1052195"/>
                  </a:lnTo>
                  <a:lnTo>
                    <a:pt x="152400" y="1087755"/>
                  </a:lnTo>
                  <a:lnTo>
                    <a:pt x="181609" y="1121410"/>
                  </a:lnTo>
                  <a:lnTo>
                    <a:pt x="213359" y="1152525"/>
                  </a:lnTo>
                  <a:lnTo>
                    <a:pt x="246379" y="1180465"/>
                  </a:lnTo>
                  <a:lnTo>
                    <a:pt x="281939" y="1206500"/>
                  </a:lnTo>
                  <a:lnTo>
                    <a:pt x="318769" y="1228725"/>
                  </a:lnTo>
                  <a:lnTo>
                    <a:pt x="357504" y="1248410"/>
                  </a:lnTo>
                  <a:lnTo>
                    <a:pt x="397509" y="1264285"/>
                  </a:lnTo>
                  <a:lnTo>
                    <a:pt x="438784" y="1277620"/>
                  </a:lnTo>
                  <a:lnTo>
                    <a:pt x="481329" y="1287145"/>
                  </a:lnTo>
                  <a:lnTo>
                    <a:pt x="524509" y="1292860"/>
                  </a:lnTo>
                  <a:lnTo>
                    <a:pt x="568959" y="1294765"/>
                  </a:lnTo>
                  <a:lnTo>
                    <a:pt x="613409" y="1292860"/>
                  </a:lnTo>
                  <a:lnTo>
                    <a:pt x="657225" y="1287145"/>
                  </a:lnTo>
                  <a:lnTo>
                    <a:pt x="699769" y="1277620"/>
                  </a:lnTo>
                  <a:lnTo>
                    <a:pt x="741044" y="1264285"/>
                  </a:lnTo>
                  <a:lnTo>
                    <a:pt x="781050" y="1248410"/>
                  </a:lnTo>
                  <a:lnTo>
                    <a:pt x="819784" y="1228725"/>
                  </a:lnTo>
                  <a:lnTo>
                    <a:pt x="856614" y="1206500"/>
                  </a:lnTo>
                  <a:lnTo>
                    <a:pt x="891539" y="1180465"/>
                  </a:lnTo>
                  <a:lnTo>
                    <a:pt x="925194" y="1152525"/>
                  </a:lnTo>
                  <a:lnTo>
                    <a:pt x="956944" y="1121410"/>
                  </a:lnTo>
                  <a:lnTo>
                    <a:pt x="986154" y="1087755"/>
                  </a:lnTo>
                  <a:lnTo>
                    <a:pt x="1013459" y="1052195"/>
                  </a:lnTo>
                  <a:lnTo>
                    <a:pt x="1038225" y="1014095"/>
                  </a:lnTo>
                  <a:lnTo>
                    <a:pt x="1061084" y="974090"/>
                  </a:lnTo>
                  <a:lnTo>
                    <a:pt x="1080770" y="932180"/>
                  </a:lnTo>
                  <a:lnTo>
                    <a:pt x="1097914" y="888365"/>
                  </a:lnTo>
                  <a:lnTo>
                    <a:pt x="1111884" y="842645"/>
                  </a:lnTo>
                  <a:lnTo>
                    <a:pt x="1123314" y="795655"/>
                  </a:lnTo>
                  <a:lnTo>
                    <a:pt x="1131570" y="747395"/>
                  </a:lnTo>
                  <a:lnTo>
                    <a:pt x="1136650" y="697865"/>
                  </a:lnTo>
                  <a:lnTo>
                    <a:pt x="1138554" y="647065"/>
                  </a:lnTo>
                  <a:lnTo>
                    <a:pt x="1136650" y="596900"/>
                  </a:lnTo>
                  <a:lnTo>
                    <a:pt x="1131570" y="547370"/>
                  </a:lnTo>
                  <a:lnTo>
                    <a:pt x="1123314" y="499110"/>
                  </a:lnTo>
                  <a:lnTo>
                    <a:pt x="1111884" y="452120"/>
                  </a:lnTo>
                  <a:lnTo>
                    <a:pt x="1097914" y="406400"/>
                  </a:lnTo>
                  <a:lnTo>
                    <a:pt x="1080770" y="362585"/>
                  </a:lnTo>
                  <a:lnTo>
                    <a:pt x="1061084" y="320675"/>
                  </a:lnTo>
                  <a:lnTo>
                    <a:pt x="1038225" y="280670"/>
                  </a:lnTo>
                  <a:lnTo>
                    <a:pt x="1013459" y="242570"/>
                  </a:lnTo>
                  <a:lnTo>
                    <a:pt x="986154" y="206375"/>
                  </a:lnTo>
                  <a:lnTo>
                    <a:pt x="956944" y="173355"/>
                  </a:lnTo>
                  <a:lnTo>
                    <a:pt x="925194" y="142240"/>
                  </a:lnTo>
                  <a:lnTo>
                    <a:pt x="891539" y="113665"/>
                  </a:lnTo>
                  <a:lnTo>
                    <a:pt x="856614" y="88265"/>
                  </a:lnTo>
                  <a:lnTo>
                    <a:pt x="819784" y="66040"/>
                  </a:lnTo>
                  <a:lnTo>
                    <a:pt x="781050" y="46355"/>
                  </a:lnTo>
                  <a:lnTo>
                    <a:pt x="741044" y="29845"/>
                  </a:lnTo>
                  <a:lnTo>
                    <a:pt x="699769" y="17145"/>
                  </a:lnTo>
                  <a:lnTo>
                    <a:pt x="657225" y="7620"/>
                  </a:lnTo>
                  <a:lnTo>
                    <a:pt x="613409" y="1905"/>
                  </a:lnTo>
                  <a:lnTo>
                    <a:pt x="568959" y="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15"/>
            <p:cNvSpPr/>
            <p:nvPr/>
          </p:nvSpPr>
          <p:spPr>
            <a:xfrm>
              <a:off x="1441958" y="1593977"/>
              <a:ext cx="182880" cy="693420"/>
            </a:xfrm>
            <a:prstGeom prst="rect">
              <a:avLst/>
            </a:prstGeom>
            <a:blipFill>
              <a:blip r:embed="rId4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6" name="object 16"/>
          <p:cNvSpPr txBox="1"/>
          <p:nvPr/>
        </p:nvSpPr>
        <p:spPr>
          <a:xfrm>
            <a:off x="534416" y="3504057"/>
            <a:ext cx="9612884" cy="8431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b="1" spc="-5" dirty="0">
                <a:solidFill>
                  <a:srgbClr val="0070C0"/>
                </a:solidFill>
                <a:latin typeface="Comic Sans MS" panose="030F0702030302020204" pitchFamily="66" charset="0"/>
                <a:cs typeface="Carlito"/>
              </a:rPr>
              <a:t>Solve simple </a:t>
            </a:r>
            <a:r>
              <a:rPr sz="1600" b="1" spc="-25" dirty="0">
                <a:solidFill>
                  <a:srgbClr val="0070C0"/>
                </a:solidFill>
                <a:latin typeface="Comic Sans MS" panose="030F0702030302020204" pitchFamily="66" charset="0"/>
                <a:cs typeface="Carlito"/>
              </a:rPr>
              <a:t>measure </a:t>
            </a:r>
            <a:r>
              <a:rPr sz="1600" b="1" dirty="0">
                <a:solidFill>
                  <a:srgbClr val="0070C0"/>
                </a:solidFill>
                <a:latin typeface="Comic Sans MS" panose="030F0702030302020204" pitchFamily="66" charset="0"/>
                <a:cs typeface="Carlito"/>
              </a:rPr>
              <a:t>and </a:t>
            </a:r>
            <a:r>
              <a:rPr sz="1600" b="1" spc="-10" dirty="0">
                <a:solidFill>
                  <a:srgbClr val="0070C0"/>
                </a:solidFill>
                <a:latin typeface="Comic Sans MS" panose="030F0702030302020204" pitchFamily="66" charset="0"/>
                <a:cs typeface="Carlito"/>
              </a:rPr>
              <a:t>money </a:t>
            </a:r>
            <a:r>
              <a:rPr sz="1600" b="1" spc="-5" dirty="0">
                <a:solidFill>
                  <a:srgbClr val="0070C0"/>
                </a:solidFill>
                <a:latin typeface="Comic Sans MS" panose="030F0702030302020204" pitchFamily="66" charset="0"/>
                <a:cs typeface="Carlito"/>
              </a:rPr>
              <a:t>problems </a:t>
            </a:r>
            <a:r>
              <a:rPr sz="1600" b="1" spc="-10" dirty="0">
                <a:solidFill>
                  <a:srgbClr val="0070C0"/>
                </a:solidFill>
                <a:latin typeface="Comic Sans MS" panose="030F0702030302020204" pitchFamily="66" charset="0"/>
                <a:cs typeface="Carlito"/>
              </a:rPr>
              <a:t>involving </a:t>
            </a:r>
            <a:r>
              <a:rPr sz="1600" b="1" spc="-20" dirty="0">
                <a:solidFill>
                  <a:srgbClr val="0070C0"/>
                </a:solidFill>
                <a:latin typeface="Comic Sans MS" panose="030F0702030302020204" pitchFamily="66" charset="0"/>
                <a:cs typeface="Carlito"/>
              </a:rPr>
              <a:t>fractions </a:t>
            </a:r>
            <a:r>
              <a:rPr sz="1600" b="1" spc="-5" dirty="0">
                <a:solidFill>
                  <a:srgbClr val="0070C0"/>
                </a:solidFill>
                <a:latin typeface="Comic Sans MS" panose="030F0702030302020204" pitchFamily="66" charset="0"/>
                <a:cs typeface="Carlito"/>
              </a:rPr>
              <a:t>and decimals </a:t>
            </a:r>
            <a:r>
              <a:rPr sz="1600" b="1" spc="-10" dirty="0">
                <a:solidFill>
                  <a:srgbClr val="0070C0"/>
                </a:solidFill>
                <a:latin typeface="Comic Sans MS" panose="030F0702030302020204" pitchFamily="66" charset="0"/>
                <a:cs typeface="Carlito"/>
              </a:rPr>
              <a:t>to </a:t>
            </a:r>
            <a:r>
              <a:rPr sz="1600" b="1" spc="-35" dirty="0">
                <a:solidFill>
                  <a:srgbClr val="0070C0"/>
                </a:solidFill>
                <a:latin typeface="Comic Sans MS" panose="030F0702030302020204" pitchFamily="66" charset="0"/>
                <a:cs typeface="Carlito"/>
              </a:rPr>
              <a:t>two </a:t>
            </a:r>
            <a:r>
              <a:rPr sz="1600" b="1" spc="-40" dirty="0">
                <a:solidFill>
                  <a:srgbClr val="0070C0"/>
                </a:solidFill>
                <a:latin typeface="Comic Sans MS" panose="030F0702030302020204" pitchFamily="66" charset="0"/>
                <a:cs typeface="Carlito"/>
              </a:rPr>
              <a:t>decimal</a:t>
            </a:r>
            <a:r>
              <a:rPr lang="en-GB" sz="1600" b="1" spc="80" dirty="0">
                <a:solidFill>
                  <a:srgbClr val="0070C0"/>
                </a:solidFill>
                <a:latin typeface="Comic Sans MS" panose="030F0702030302020204" pitchFamily="66" charset="0"/>
                <a:cs typeface="Carlito"/>
              </a:rPr>
              <a:t> </a:t>
            </a:r>
            <a:r>
              <a:rPr sz="1600" b="1" spc="-40" dirty="0">
                <a:solidFill>
                  <a:srgbClr val="0070C0"/>
                </a:solidFill>
                <a:latin typeface="Comic Sans MS" panose="030F0702030302020204" pitchFamily="66" charset="0"/>
                <a:cs typeface="Carlito"/>
              </a:rPr>
              <a:t>places</a:t>
            </a:r>
            <a:r>
              <a:rPr lang="en-GB" sz="1600" b="1" spc="-40" dirty="0">
                <a:solidFill>
                  <a:srgbClr val="0070C0"/>
                </a:solidFill>
                <a:latin typeface="Comic Sans MS" panose="030F0702030302020204" pitchFamily="66" charset="0"/>
                <a:cs typeface="Carlito"/>
              </a:rPr>
              <a:t>.</a:t>
            </a:r>
            <a:endParaRPr sz="1600" b="1" dirty="0">
              <a:solidFill>
                <a:srgbClr val="0070C0"/>
              </a:solidFill>
              <a:latin typeface="Comic Sans MS" panose="030F0702030302020204" pitchFamily="66" charset="0"/>
              <a:cs typeface="Carlito"/>
            </a:endParaRPr>
          </a:p>
          <a:p>
            <a:pPr>
              <a:lnSpc>
                <a:spcPct val="100000"/>
              </a:lnSpc>
              <a:spcBef>
                <a:spcPts val="35"/>
              </a:spcBef>
            </a:pPr>
            <a:endParaRPr sz="1800" dirty="0">
              <a:latin typeface="Carlito"/>
              <a:cs typeface="Carlito"/>
            </a:endParaRPr>
          </a:p>
          <a:p>
            <a:pPr marL="492759">
              <a:lnSpc>
                <a:spcPct val="100000"/>
              </a:lnSpc>
              <a:spcBef>
                <a:spcPts val="5"/>
              </a:spcBef>
              <a:tabLst>
                <a:tab pos="4092575" algn="l"/>
                <a:tab pos="7767955" algn="l"/>
              </a:tabLst>
            </a:pPr>
            <a:r>
              <a:rPr sz="2000" spc="-5" dirty="0">
                <a:solidFill>
                  <a:srgbClr val="00AE50"/>
                </a:solidFill>
                <a:latin typeface="Comic Sans MS" panose="030F0702030302020204" pitchFamily="66" charset="0"/>
                <a:cs typeface="Carlito"/>
              </a:rPr>
              <a:t>Conc</a:t>
            </a:r>
            <a:r>
              <a:rPr sz="2000" spc="-35" dirty="0">
                <a:solidFill>
                  <a:srgbClr val="00AE50"/>
                </a:solidFill>
                <a:latin typeface="Comic Sans MS" panose="030F0702030302020204" pitchFamily="66" charset="0"/>
                <a:cs typeface="Carlito"/>
              </a:rPr>
              <a:t>r</a:t>
            </a:r>
            <a:r>
              <a:rPr sz="2000" spc="-10" dirty="0">
                <a:solidFill>
                  <a:srgbClr val="00AE50"/>
                </a:solidFill>
                <a:latin typeface="Comic Sans MS" panose="030F0702030302020204" pitchFamily="66" charset="0"/>
                <a:cs typeface="Carlito"/>
              </a:rPr>
              <a:t>e</a:t>
            </a:r>
            <a:r>
              <a:rPr sz="2000" spc="-30" dirty="0">
                <a:solidFill>
                  <a:srgbClr val="00AE50"/>
                </a:solidFill>
                <a:latin typeface="Comic Sans MS" panose="030F0702030302020204" pitchFamily="66" charset="0"/>
                <a:cs typeface="Carlito"/>
              </a:rPr>
              <a:t>t</a:t>
            </a:r>
            <a:r>
              <a:rPr sz="2000" dirty="0">
                <a:solidFill>
                  <a:srgbClr val="00AE50"/>
                </a:solidFill>
                <a:latin typeface="Comic Sans MS" panose="030F0702030302020204" pitchFamily="66" charset="0"/>
                <a:cs typeface="Carlito"/>
              </a:rPr>
              <a:t>e	</a:t>
            </a:r>
            <a:r>
              <a:rPr sz="2000" spc="-10" dirty="0">
                <a:solidFill>
                  <a:srgbClr val="00AE50"/>
                </a:solidFill>
                <a:latin typeface="Comic Sans MS" panose="030F0702030302020204" pitchFamily="66" charset="0"/>
                <a:cs typeface="Carlito"/>
              </a:rPr>
              <a:t>P</a:t>
            </a:r>
            <a:r>
              <a:rPr sz="2000" spc="-5" dirty="0">
                <a:solidFill>
                  <a:srgbClr val="00AE50"/>
                </a:solidFill>
                <a:latin typeface="Comic Sans MS" panose="030F0702030302020204" pitchFamily="66" charset="0"/>
                <a:cs typeface="Carlito"/>
              </a:rPr>
              <a:t>i</a:t>
            </a:r>
            <a:r>
              <a:rPr sz="2000" spc="-10" dirty="0">
                <a:solidFill>
                  <a:srgbClr val="00AE50"/>
                </a:solidFill>
                <a:latin typeface="Comic Sans MS" panose="030F0702030302020204" pitchFamily="66" charset="0"/>
                <a:cs typeface="Carlito"/>
              </a:rPr>
              <a:t>c</a:t>
            </a:r>
            <a:r>
              <a:rPr sz="2000" spc="-15" dirty="0">
                <a:solidFill>
                  <a:srgbClr val="00AE50"/>
                </a:solidFill>
                <a:latin typeface="Comic Sans MS" panose="030F0702030302020204" pitchFamily="66" charset="0"/>
                <a:cs typeface="Carlito"/>
              </a:rPr>
              <a:t>t</a:t>
            </a:r>
            <a:r>
              <a:rPr sz="2000" spc="5" dirty="0">
                <a:solidFill>
                  <a:srgbClr val="00AE50"/>
                </a:solidFill>
                <a:latin typeface="Comic Sans MS" panose="030F0702030302020204" pitchFamily="66" charset="0"/>
                <a:cs typeface="Carlito"/>
              </a:rPr>
              <a:t>o</a:t>
            </a:r>
            <a:r>
              <a:rPr sz="2000" dirty="0">
                <a:solidFill>
                  <a:srgbClr val="00AE50"/>
                </a:solidFill>
                <a:latin typeface="Comic Sans MS" panose="030F0702030302020204" pitchFamily="66" charset="0"/>
                <a:cs typeface="Carlito"/>
              </a:rPr>
              <a:t>r</a:t>
            </a:r>
            <a:r>
              <a:rPr sz="2000" spc="-15" dirty="0">
                <a:solidFill>
                  <a:srgbClr val="00AE50"/>
                </a:solidFill>
                <a:latin typeface="Comic Sans MS" panose="030F0702030302020204" pitchFamily="66" charset="0"/>
                <a:cs typeface="Carlito"/>
              </a:rPr>
              <a:t>i</a:t>
            </a:r>
            <a:r>
              <a:rPr sz="2000" dirty="0">
                <a:solidFill>
                  <a:srgbClr val="00AE50"/>
                </a:solidFill>
                <a:latin typeface="Comic Sans MS" panose="030F0702030302020204" pitchFamily="66" charset="0"/>
                <a:cs typeface="Carlito"/>
              </a:rPr>
              <a:t>al	A</a:t>
            </a:r>
            <a:r>
              <a:rPr sz="2000" spc="-10" dirty="0">
                <a:solidFill>
                  <a:srgbClr val="00AE50"/>
                </a:solidFill>
                <a:latin typeface="Comic Sans MS" panose="030F0702030302020204" pitchFamily="66" charset="0"/>
                <a:cs typeface="Carlito"/>
              </a:rPr>
              <a:t>b</a:t>
            </a:r>
            <a:r>
              <a:rPr sz="2000" spc="-20" dirty="0">
                <a:solidFill>
                  <a:srgbClr val="00AE50"/>
                </a:solidFill>
                <a:latin typeface="Comic Sans MS" panose="030F0702030302020204" pitchFamily="66" charset="0"/>
                <a:cs typeface="Carlito"/>
              </a:rPr>
              <a:t>s</a:t>
            </a:r>
            <a:r>
              <a:rPr sz="2000" dirty="0">
                <a:solidFill>
                  <a:srgbClr val="00AE50"/>
                </a:solidFill>
                <a:latin typeface="Comic Sans MS" panose="030F0702030302020204" pitchFamily="66" charset="0"/>
                <a:cs typeface="Carlito"/>
              </a:rPr>
              <a:t>t</a:t>
            </a:r>
            <a:r>
              <a:rPr sz="2000" spc="-45" dirty="0">
                <a:solidFill>
                  <a:srgbClr val="00AE50"/>
                </a:solidFill>
                <a:latin typeface="Comic Sans MS" panose="030F0702030302020204" pitchFamily="66" charset="0"/>
                <a:cs typeface="Carlito"/>
              </a:rPr>
              <a:t>r</a:t>
            </a:r>
            <a:r>
              <a:rPr sz="2000" dirty="0">
                <a:solidFill>
                  <a:srgbClr val="00AE50"/>
                </a:solidFill>
                <a:latin typeface="Comic Sans MS" panose="030F0702030302020204" pitchFamily="66" charset="0"/>
                <a:cs typeface="Carlito"/>
              </a:rPr>
              <a:t>act</a:t>
            </a:r>
            <a:endParaRPr sz="2000" dirty="0">
              <a:latin typeface="Comic Sans MS" panose="030F0702030302020204" pitchFamily="66" charset="0"/>
              <a:cs typeface="Carlito"/>
            </a:endParaRPr>
          </a:p>
        </p:txBody>
      </p:sp>
      <p:sp>
        <p:nvSpPr>
          <p:cNvPr id="17" name="object 17"/>
          <p:cNvSpPr/>
          <p:nvPr/>
        </p:nvSpPr>
        <p:spPr>
          <a:xfrm>
            <a:off x="3805935" y="1281176"/>
            <a:ext cx="2682493" cy="1396111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6605016" y="1374079"/>
            <a:ext cx="182892" cy="707192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3518915" y="1374079"/>
            <a:ext cx="176796" cy="707192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8017256" y="1218515"/>
            <a:ext cx="134124" cy="530395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 txBox="1"/>
          <p:nvPr/>
        </p:nvSpPr>
        <p:spPr>
          <a:xfrm>
            <a:off x="7876413" y="1348486"/>
            <a:ext cx="1432686" cy="1420261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421005">
              <a:lnSpc>
                <a:spcPct val="100000"/>
              </a:lnSpc>
              <a:spcBef>
                <a:spcPts val="95"/>
              </a:spcBef>
            </a:pPr>
            <a:r>
              <a:rPr sz="1600" spc="-5" dirty="0">
                <a:latin typeface="Carlito"/>
                <a:cs typeface="Carlito"/>
              </a:rPr>
              <a:t>of</a:t>
            </a:r>
            <a:r>
              <a:rPr sz="1600" spc="-25" dirty="0">
                <a:latin typeface="Carlito"/>
                <a:cs typeface="Carlito"/>
              </a:rPr>
              <a:t> </a:t>
            </a:r>
            <a:r>
              <a:rPr sz="1600" spc="-5" dirty="0">
                <a:latin typeface="Carlito"/>
                <a:cs typeface="Carlito"/>
              </a:rPr>
              <a:t>£18</a:t>
            </a:r>
            <a:endParaRPr sz="1600" dirty="0">
              <a:latin typeface="Carlito"/>
              <a:cs typeface="Carlito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1650" dirty="0">
              <a:latin typeface="Carlito"/>
              <a:cs typeface="Carlito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sz="1800" dirty="0">
                <a:latin typeface="Carlito"/>
                <a:cs typeface="Carlito"/>
              </a:rPr>
              <a:t>£18 ÷ 3 =</a:t>
            </a:r>
            <a:r>
              <a:rPr lang="en-GB" spc="-100" dirty="0">
                <a:latin typeface="Carlito"/>
                <a:cs typeface="Carlito"/>
              </a:rPr>
              <a:t> </a:t>
            </a:r>
            <a:r>
              <a:rPr sz="1800" dirty="0">
                <a:latin typeface="Carlito"/>
                <a:cs typeface="Carlito"/>
              </a:rPr>
              <a:t>£6</a:t>
            </a:r>
          </a:p>
          <a:p>
            <a:pPr>
              <a:lnSpc>
                <a:spcPct val="100000"/>
              </a:lnSpc>
              <a:spcBef>
                <a:spcPts val="20"/>
              </a:spcBef>
            </a:pPr>
            <a:endParaRPr sz="2300" dirty="0">
              <a:latin typeface="Carlito"/>
              <a:cs typeface="Carlito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sz="1800" dirty="0">
                <a:latin typeface="Carlito"/>
                <a:cs typeface="Carlito"/>
              </a:rPr>
              <a:t>£6 x 2 =</a:t>
            </a:r>
            <a:r>
              <a:rPr sz="1800" spc="-105" dirty="0">
                <a:latin typeface="Carlito"/>
                <a:cs typeface="Carlito"/>
              </a:rPr>
              <a:t> </a:t>
            </a:r>
            <a:r>
              <a:rPr sz="1800" dirty="0">
                <a:latin typeface="Carlito"/>
                <a:cs typeface="Carlito"/>
              </a:rPr>
              <a:t>£12</a:t>
            </a:r>
          </a:p>
        </p:txBody>
      </p:sp>
      <p:sp>
        <p:nvSpPr>
          <p:cNvPr id="22" name="object 22"/>
          <p:cNvSpPr/>
          <p:nvPr/>
        </p:nvSpPr>
        <p:spPr>
          <a:xfrm>
            <a:off x="571906" y="4756556"/>
            <a:ext cx="2335022" cy="2005711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23" name="object 23"/>
          <p:cNvGrpSpPr/>
          <p:nvPr/>
        </p:nvGrpSpPr>
        <p:grpSpPr>
          <a:xfrm>
            <a:off x="4108703" y="4384814"/>
            <a:ext cx="2078989" cy="2341245"/>
            <a:chOff x="4108703" y="4384814"/>
            <a:chExt cx="2078989" cy="2341245"/>
          </a:xfrm>
        </p:grpSpPr>
        <p:sp>
          <p:nvSpPr>
            <p:cNvPr id="24" name="object 24"/>
            <p:cNvSpPr/>
            <p:nvPr/>
          </p:nvSpPr>
          <p:spPr>
            <a:xfrm>
              <a:off x="4108703" y="4384814"/>
              <a:ext cx="2078863" cy="2341118"/>
            </a:xfrm>
            <a:prstGeom prst="rect">
              <a:avLst/>
            </a:prstGeom>
            <a:blipFill>
              <a:blip r:embed="rId10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5" name="object 25"/>
            <p:cNvSpPr/>
            <p:nvPr/>
          </p:nvSpPr>
          <p:spPr>
            <a:xfrm>
              <a:off x="4263008" y="5232197"/>
              <a:ext cx="286385" cy="465455"/>
            </a:xfrm>
            <a:custGeom>
              <a:avLst/>
              <a:gdLst/>
              <a:ahLst/>
              <a:cxnLst/>
              <a:rect l="l" t="t" r="r" b="b"/>
              <a:pathLst>
                <a:path w="286385" h="465454">
                  <a:moveTo>
                    <a:pt x="286245" y="0"/>
                  </a:moveTo>
                  <a:lnTo>
                    <a:pt x="0" y="0"/>
                  </a:lnTo>
                  <a:lnTo>
                    <a:pt x="0" y="465150"/>
                  </a:lnTo>
                  <a:lnTo>
                    <a:pt x="286245" y="465150"/>
                  </a:lnTo>
                  <a:lnTo>
                    <a:pt x="286245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9" name="object 29"/>
          <p:cNvSpPr/>
          <p:nvPr/>
        </p:nvSpPr>
        <p:spPr>
          <a:xfrm>
            <a:off x="7876412" y="4435487"/>
            <a:ext cx="1737487" cy="2718804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algn="r"/>
            <a:endParaRPr/>
          </a:p>
        </p:txBody>
      </p:sp>
      <p:sp>
        <p:nvSpPr>
          <p:cNvPr id="30" name="object 30"/>
          <p:cNvSpPr txBox="1"/>
          <p:nvPr/>
        </p:nvSpPr>
        <p:spPr>
          <a:xfrm>
            <a:off x="4320666" y="5326086"/>
            <a:ext cx="177800" cy="348615"/>
          </a:xfrm>
          <a:prstGeom prst="rect">
            <a:avLst/>
          </a:prstGeom>
        </p:spPr>
        <p:txBody>
          <a:bodyPr vert="vert270" wrap="square" lIns="0" tIns="0" rIns="0" bIns="0" rtlCol="0">
            <a:spAutoFit/>
          </a:bodyPr>
          <a:lstStyle/>
          <a:p>
            <a:pPr marL="12700">
              <a:lnSpc>
                <a:spcPts val="1240"/>
              </a:lnSpc>
            </a:pPr>
            <a:r>
              <a:rPr sz="1200" b="1" dirty="0">
                <a:latin typeface="Carlito"/>
                <a:cs typeface="Carlito"/>
              </a:rPr>
              <a:t>On</a:t>
            </a:r>
            <a:r>
              <a:rPr sz="1200" b="1" spc="-5" dirty="0">
                <a:latin typeface="Carlito"/>
                <a:cs typeface="Carlito"/>
              </a:rPr>
              <a:t>e</a:t>
            </a:r>
            <a:r>
              <a:rPr sz="1200" b="1" dirty="0">
                <a:latin typeface="Carlito"/>
                <a:cs typeface="Carlito"/>
              </a:rPr>
              <a:t>s</a:t>
            </a:r>
            <a:endParaRPr sz="1200">
              <a:latin typeface="Carlito"/>
              <a:cs typeface="Carlito"/>
            </a:endParaRPr>
          </a:p>
        </p:txBody>
      </p:sp>
      <p:sp>
        <p:nvSpPr>
          <p:cNvPr id="32" name="object 32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8100">
              <a:lnSpc>
                <a:spcPts val="1045"/>
              </a:lnSpc>
            </a:pPr>
            <a:fld id="{81D60167-4931-47E6-BA6A-407CBD079E47}" type="slidenum">
              <a:rPr spc="-5" dirty="0"/>
              <a:t>10</a:t>
            </a:fld>
            <a:endParaRPr spc="-5" dirty="0"/>
          </a:p>
        </p:txBody>
      </p:sp>
      <p:sp>
        <p:nvSpPr>
          <p:cNvPr id="31" name="object 31"/>
          <p:cNvSpPr txBox="1"/>
          <p:nvPr/>
        </p:nvSpPr>
        <p:spPr>
          <a:xfrm>
            <a:off x="4212335" y="4448822"/>
            <a:ext cx="379730" cy="505459"/>
          </a:xfrm>
          <a:prstGeom prst="rect">
            <a:avLst/>
          </a:prstGeom>
          <a:solidFill>
            <a:srgbClr val="FFFFFF"/>
          </a:solidFill>
        </p:spPr>
        <p:txBody>
          <a:bodyPr vert="horz" wrap="square" lIns="0" tIns="26034" rIns="0" bIns="0" rtlCol="0">
            <a:spAutoFit/>
          </a:bodyPr>
          <a:lstStyle/>
          <a:p>
            <a:pPr marL="67310">
              <a:lnSpc>
                <a:spcPct val="100000"/>
              </a:lnSpc>
              <a:spcBef>
                <a:spcPts val="204"/>
              </a:spcBef>
            </a:pPr>
            <a:r>
              <a:rPr sz="2800" b="1" spc="-5" dirty="0">
                <a:latin typeface="Carlito"/>
                <a:cs typeface="Carlito"/>
              </a:rPr>
              <a:t>O</a:t>
            </a:r>
            <a:endParaRPr sz="2800">
              <a:latin typeface="Carlito"/>
              <a:cs typeface="Carlito"/>
            </a:endParaRPr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DBF51EDB-9A79-F1D4-3719-7FD5F0D2FFC9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9441928" y="198338"/>
            <a:ext cx="1012024" cy="1018120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482091" y="36626"/>
            <a:ext cx="9754617" cy="2056973"/>
          </a:xfrm>
          <a:prstGeom prst="rect">
            <a:avLst/>
          </a:prstGeom>
        </p:spPr>
        <p:txBody>
          <a:bodyPr vert="horz" wrap="square" lIns="0" tIns="228600" rIns="0" bIns="0" rtlCol="0">
            <a:spAutoFit/>
          </a:bodyPr>
          <a:lstStyle/>
          <a:p>
            <a:pPr marL="197485" algn="ctr">
              <a:lnSpc>
                <a:spcPct val="100000"/>
              </a:lnSpc>
              <a:spcBef>
                <a:spcPts val="1800"/>
              </a:spcBef>
            </a:pPr>
            <a:r>
              <a:rPr sz="2400" u="heavy" spc="-600" dirty="0">
                <a:uFill>
                  <a:solidFill>
                    <a:srgbClr val="000000"/>
                  </a:solidFill>
                </a:uFill>
                <a:latin typeface="Comic Sans MS" panose="030F0702030302020204" pitchFamily="66" charset="0"/>
                <a:cs typeface="Times New Roman"/>
              </a:rPr>
              <a:t> </a:t>
            </a:r>
            <a:r>
              <a:rPr sz="2400" b="1" u="heavy" spc="-55" dirty="0">
                <a:uFill>
                  <a:solidFill>
                    <a:srgbClr val="000000"/>
                  </a:solidFill>
                </a:uFill>
                <a:latin typeface="Comic Sans MS" panose="030F0702030302020204" pitchFamily="66" charset="0"/>
                <a:cs typeface="Carlito"/>
              </a:rPr>
              <a:t>Year </a:t>
            </a:r>
            <a:r>
              <a:rPr sz="2400" b="1" u="heavy" dirty="0">
                <a:uFill>
                  <a:solidFill>
                    <a:srgbClr val="000000"/>
                  </a:solidFill>
                </a:uFill>
                <a:latin typeface="Comic Sans MS" panose="030F0702030302020204" pitchFamily="66" charset="0"/>
                <a:cs typeface="Carlito"/>
              </a:rPr>
              <a:t>5</a:t>
            </a:r>
            <a:r>
              <a:rPr sz="2400" b="1" u="heavy" spc="35" dirty="0">
                <a:uFill>
                  <a:solidFill>
                    <a:srgbClr val="000000"/>
                  </a:solidFill>
                </a:uFill>
                <a:latin typeface="Comic Sans MS" panose="030F0702030302020204" pitchFamily="66" charset="0"/>
                <a:cs typeface="Carlito"/>
              </a:rPr>
              <a:t> </a:t>
            </a:r>
            <a:r>
              <a:rPr sz="2400" b="1" u="heavy" spc="-10" dirty="0">
                <a:uFill>
                  <a:solidFill>
                    <a:srgbClr val="000000"/>
                  </a:solidFill>
                </a:uFill>
                <a:latin typeface="Comic Sans MS" panose="030F0702030302020204" pitchFamily="66" charset="0"/>
                <a:cs typeface="Carlito"/>
              </a:rPr>
              <a:t>Fractions</a:t>
            </a:r>
            <a:endParaRPr sz="2400" dirty="0">
              <a:latin typeface="Comic Sans MS" panose="030F0702030302020204" pitchFamily="66" charset="0"/>
              <a:cs typeface="Carlito"/>
            </a:endParaRPr>
          </a:p>
          <a:p>
            <a:pPr marL="3025775">
              <a:lnSpc>
                <a:spcPct val="100000"/>
              </a:lnSpc>
              <a:spcBef>
                <a:spcPts val="1275"/>
              </a:spcBef>
            </a:pPr>
            <a:r>
              <a:rPr sz="1800" spc="-10" dirty="0">
                <a:solidFill>
                  <a:srgbClr val="0070C0"/>
                </a:solidFill>
                <a:latin typeface="Comic Sans MS" panose="030F0702030302020204" pitchFamily="66" charset="0"/>
                <a:cs typeface="Carlito"/>
              </a:rPr>
              <a:t>How can we progress </a:t>
            </a:r>
            <a:r>
              <a:rPr sz="1800" spc="-5" dirty="0">
                <a:solidFill>
                  <a:srgbClr val="0070C0"/>
                </a:solidFill>
                <a:latin typeface="Comic Sans MS" panose="030F0702030302020204" pitchFamily="66" charset="0"/>
                <a:cs typeface="Carlito"/>
              </a:rPr>
              <a:t>with</a:t>
            </a:r>
            <a:r>
              <a:rPr sz="1800" spc="35" dirty="0">
                <a:solidFill>
                  <a:srgbClr val="0070C0"/>
                </a:solidFill>
                <a:latin typeface="Comic Sans MS" panose="030F0702030302020204" pitchFamily="66" charset="0"/>
                <a:cs typeface="Carlito"/>
              </a:rPr>
              <a:t> </a:t>
            </a:r>
            <a:r>
              <a:rPr sz="1800" spc="-10" dirty="0">
                <a:solidFill>
                  <a:srgbClr val="0070C0"/>
                </a:solidFill>
                <a:latin typeface="Comic Sans MS" panose="030F0702030302020204" pitchFamily="66" charset="0"/>
                <a:cs typeface="Carlito"/>
              </a:rPr>
              <a:t>fractions?</a:t>
            </a:r>
            <a:endParaRPr sz="1800" dirty="0">
              <a:solidFill>
                <a:srgbClr val="0070C0"/>
              </a:solidFill>
              <a:latin typeface="Comic Sans MS" panose="030F0702030302020204" pitchFamily="66" charset="0"/>
              <a:cs typeface="Carlito"/>
            </a:endParaRPr>
          </a:p>
          <a:p>
            <a:pPr marL="12700" marR="5080">
              <a:lnSpc>
                <a:spcPts val="1800"/>
              </a:lnSpc>
              <a:spcBef>
                <a:spcPts val="1235"/>
              </a:spcBef>
            </a:pPr>
            <a:r>
              <a:rPr sz="1600" b="1" spc="-20" dirty="0">
                <a:solidFill>
                  <a:srgbClr val="0070C0"/>
                </a:solidFill>
                <a:latin typeface="Comic Sans MS" panose="030F0702030302020204" pitchFamily="66" charset="0"/>
                <a:cs typeface="Carlito"/>
              </a:rPr>
              <a:t>Identify, </a:t>
            </a:r>
            <a:r>
              <a:rPr sz="1600" b="1" spc="-5" dirty="0">
                <a:solidFill>
                  <a:srgbClr val="0070C0"/>
                </a:solidFill>
                <a:latin typeface="Comic Sans MS" panose="030F0702030302020204" pitchFamily="66" charset="0"/>
                <a:cs typeface="Carlito"/>
              </a:rPr>
              <a:t>name </a:t>
            </a:r>
            <a:r>
              <a:rPr sz="1600" b="1" dirty="0">
                <a:solidFill>
                  <a:srgbClr val="0070C0"/>
                </a:solidFill>
                <a:latin typeface="Comic Sans MS" panose="030F0702030302020204" pitchFamily="66" charset="0"/>
                <a:cs typeface="Carlito"/>
              </a:rPr>
              <a:t>and </a:t>
            </a:r>
            <a:r>
              <a:rPr sz="1600" b="1" spc="-10" dirty="0">
                <a:solidFill>
                  <a:srgbClr val="0070C0"/>
                </a:solidFill>
                <a:latin typeface="Comic Sans MS" panose="030F0702030302020204" pitchFamily="66" charset="0"/>
                <a:cs typeface="Carlito"/>
              </a:rPr>
              <a:t>write equivalent fractions </a:t>
            </a:r>
            <a:r>
              <a:rPr sz="1600" b="1" spc="-5" dirty="0">
                <a:solidFill>
                  <a:srgbClr val="0070C0"/>
                </a:solidFill>
                <a:latin typeface="Comic Sans MS" panose="030F0702030302020204" pitchFamily="66" charset="0"/>
                <a:cs typeface="Carlito"/>
              </a:rPr>
              <a:t>of a given </a:t>
            </a:r>
            <a:r>
              <a:rPr sz="1600" b="1" spc="-10" dirty="0">
                <a:solidFill>
                  <a:srgbClr val="0070C0"/>
                </a:solidFill>
                <a:latin typeface="Comic Sans MS" panose="030F0702030302020204" pitchFamily="66" charset="0"/>
                <a:cs typeface="Carlito"/>
              </a:rPr>
              <a:t>fraction, represented </a:t>
            </a:r>
            <a:r>
              <a:rPr sz="1600" b="1" spc="-15" dirty="0">
                <a:solidFill>
                  <a:srgbClr val="0070C0"/>
                </a:solidFill>
                <a:latin typeface="Comic Sans MS" panose="030F0702030302020204" pitchFamily="66" charset="0"/>
                <a:cs typeface="Carlito"/>
              </a:rPr>
              <a:t>visually, </a:t>
            </a:r>
            <a:r>
              <a:rPr sz="1600" b="1" spc="-5" dirty="0">
                <a:solidFill>
                  <a:srgbClr val="0070C0"/>
                </a:solidFill>
                <a:latin typeface="Comic Sans MS" panose="030F0702030302020204" pitchFamily="66" charset="0"/>
                <a:cs typeface="Carlito"/>
              </a:rPr>
              <a:t>including </a:t>
            </a:r>
            <a:r>
              <a:rPr sz="1600" b="1" spc="-15" dirty="0">
                <a:solidFill>
                  <a:srgbClr val="0070C0"/>
                </a:solidFill>
                <a:latin typeface="Comic Sans MS" panose="030F0702030302020204" pitchFamily="66" charset="0"/>
                <a:cs typeface="Carlito"/>
              </a:rPr>
              <a:t>tenths </a:t>
            </a:r>
            <a:r>
              <a:rPr sz="1600" b="1" spc="-5" dirty="0">
                <a:solidFill>
                  <a:srgbClr val="0070C0"/>
                </a:solidFill>
                <a:latin typeface="Comic Sans MS" panose="030F0702030302020204" pitchFamily="66" charset="0"/>
                <a:cs typeface="Carlito"/>
              </a:rPr>
              <a:t>and hundredths.</a:t>
            </a:r>
            <a:endParaRPr sz="1600" b="1" dirty="0">
              <a:solidFill>
                <a:srgbClr val="0070C0"/>
              </a:solidFill>
              <a:latin typeface="Comic Sans MS" panose="030F0702030302020204" pitchFamily="66" charset="0"/>
              <a:cs typeface="Carlito"/>
            </a:endParaRPr>
          </a:p>
          <a:p>
            <a:pPr marL="388620">
              <a:lnSpc>
                <a:spcPct val="100000"/>
              </a:lnSpc>
              <a:spcBef>
                <a:spcPts val="710"/>
              </a:spcBef>
              <a:tabLst>
                <a:tab pos="3989070" algn="l"/>
                <a:tab pos="7662545" algn="l"/>
              </a:tabLst>
            </a:pPr>
            <a:r>
              <a:rPr sz="2000" b="1" spc="-15" dirty="0">
                <a:solidFill>
                  <a:srgbClr val="00AE50"/>
                </a:solidFill>
                <a:latin typeface="Comic Sans MS" panose="030F0702030302020204" pitchFamily="66" charset="0"/>
                <a:cs typeface="Carlito"/>
              </a:rPr>
              <a:t>Concrete	</a:t>
            </a:r>
            <a:r>
              <a:rPr sz="2000" b="1" spc="-10" dirty="0">
                <a:solidFill>
                  <a:srgbClr val="00AE50"/>
                </a:solidFill>
                <a:latin typeface="Comic Sans MS" panose="030F0702030302020204" pitchFamily="66" charset="0"/>
                <a:cs typeface="Carlito"/>
              </a:rPr>
              <a:t>Pictorial	</a:t>
            </a:r>
            <a:r>
              <a:rPr lang="en-GB" sz="2000" b="1" spc="-10" dirty="0">
                <a:solidFill>
                  <a:srgbClr val="00AE50"/>
                </a:solidFill>
                <a:latin typeface="Comic Sans MS" panose="030F0702030302020204" pitchFamily="66" charset="0"/>
                <a:cs typeface="Carlito"/>
              </a:rPr>
              <a:t>   </a:t>
            </a:r>
            <a:r>
              <a:rPr sz="2000" b="1" spc="-15" dirty="0">
                <a:solidFill>
                  <a:srgbClr val="00AE50"/>
                </a:solidFill>
                <a:latin typeface="Comic Sans MS" panose="030F0702030302020204" pitchFamily="66" charset="0"/>
                <a:cs typeface="Carlito"/>
              </a:rPr>
              <a:t>Abstract</a:t>
            </a:r>
            <a:endParaRPr sz="2000" b="1" dirty="0">
              <a:latin typeface="Comic Sans MS" panose="030F0702030302020204" pitchFamily="66" charset="0"/>
              <a:cs typeface="Carlito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1960626" y="2133346"/>
            <a:ext cx="487718" cy="161188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4745482" y="3161665"/>
            <a:ext cx="1047750" cy="52387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778572" y="2072404"/>
            <a:ext cx="463334" cy="170688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1484122" y="2571114"/>
            <a:ext cx="207010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spc="-5" dirty="0">
                <a:latin typeface="Comic Sans MS"/>
                <a:cs typeface="Comic Sans MS"/>
              </a:rPr>
              <a:t>=</a:t>
            </a:r>
            <a:endParaRPr sz="2800">
              <a:latin typeface="Comic Sans MS"/>
              <a:cs typeface="Comic Sans MS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3991737" y="2196511"/>
            <a:ext cx="2555240" cy="94107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8356090" y="2151220"/>
            <a:ext cx="1194917" cy="1548511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10" name="object 10"/>
          <p:cNvGrpSpPr/>
          <p:nvPr/>
        </p:nvGrpSpPr>
        <p:grpSpPr>
          <a:xfrm>
            <a:off x="206070" y="4952365"/>
            <a:ext cx="1754505" cy="1791335"/>
            <a:chOff x="206070" y="4952365"/>
            <a:chExt cx="1754505" cy="1791335"/>
          </a:xfrm>
        </p:grpSpPr>
        <p:sp>
          <p:nvSpPr>
            <p:cNvPr id="11" name="object 11"/>
            <p:cNvSpPr/>
            <p:nvPr/>
          </p:nvSpPr>
          <p:spPr>
            <a:xfrm>
              <a:off x="206070" y="5756859"/>
              <a:ext cx="771525" cy="986790"/>
            </a:xfrm>
            <a:prstGeom prst="rect">
              <a:avLst/>
            </a:prstGeom>
            <a:blipFill>
              <a:blip r:embed="rId7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807415" y="4952365"/>
              <a:ext cx="1153160" cy="1123950"/>
            </a:xfrm>
            <a:prstGeom prst="rect">
              <a:avLst/>
            </a:prstGeom>
            <a:blipFill>
              <a:blip r:embed="rId8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13"/>
            <p:cNvSpPr/>
            <p:nvPr/>
          </p:nvSpPr>
          <p:spPr>
            <a:xfrm>
              <a:off x="611200" y="5457825"/>
              <a:ext cx="195579" cy="224789"/>
            </a:xfrm>
            <a:prstGeom prst="rect">
              <a:avLst/>
            </a:prstGeom>
            <a:blipFill>
              <a:blip r:embed="rId9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14" name="object 14"/>
          <p:cNvGrpSpPr/>
          <p:nvPr/>
        </p:nvGrpSpPr>
        <p:grpSpPr>
          <a:xfrm>
            <a:off x="2448305" y="4952365"/>
            <a:ext cx="1758314" cy="1771650"/>
            <a:chOff x="2448305" y="4952365"/>
            <a:chExt cx="1758314" cy="1771650"/>
          </a:xfrm>
        </p:grpSpPr>
        <p:sp>
          <p:nvSpPr>
            <p:cNvPr id="15" name="object 15"/>
            <p:cNvSpPr/>
            <p:nvPr/>
          </p:nvSpPr>
          <p:spPr>
            <a:xfrm>
              <a:off x="3445255" y="5754319"/>
              <a:ext cx="761364" cy="969644"/>
            </a:xfrm>
            <a:prstGeom prst="rect">
              <a:avLst/>
            </a:prstGeom>
            <a:blipFill>
              <a:blip r:embed="rId10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" name="object 16"/>
            <p:cNvSpPr/>
            <p:nvPr/>
          </p:nvSpPr>
          <p:spPr>
            <a:xfrm>
              <a:off x="2448305" y="4952365"/>
              <a:ext cx="1142999" cy="1114425"/>
            </a:xfrm>
            <a:prstGeom prst="rect">
              <a:avLst/>
            </a:prstGeom>
            <a:blipFill>
              <a:blip r:embed="rId11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" name="object 17"/>
            <p:cNvSpPr/>
            <p:nvPr/>
          </p:nvSpPr>
          <p:spPr>
            <a:xfrm>
              <a:off x="3620516" y="5449570"/>
              <a:ext cx="194945" cy="224789"/>
            </a:xfrm>
            <a:prstGeom prst="rect">
              <a:avLst/>
            </a:prstGeom>
            <a:blipFill>
              <a:blip r:embed="rId1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8" name="object 18"/>
          <p:cNvSpPr txBox="1"/>
          <p:nvPr/>
        </p:nvSpPr>
        <p:spPr>
          <a:xfrm>
            <a:off x="528200" y="3932683"/>
            <a:ext cx="8642096" cy="25840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b="1" spc="-10" dirty="0">
                <a:solidFill>
                  <a:srgbClr val="006FC0"/>
                </a:solidFill>
                <a:latin typeface="Comic Sans MS" panose="030F0702030302020204" pitchFamily="66" charset="0"/>
                <a:cs typeface="Carlito"/>
              </a:rPr>
              <a:t>Compare </a:t>
            </a:r>
            <a:r>
              <a:rPr sz="1600" b="1" spc="-5" dirty="0">
                <a:solidFill>
                  <a:srgbClr val="006FC0"/>
                </a:solidFill>
                <a:latin typeface="Comic Sans MS" panose="030F0702030302020204" pitchFamily="66" charset="0"/>
                <a:cs typeface="Carlito"/>
              </a:rPr>
              <a:t>and </a:t>
            </a:r>
            <a:r>
              <a:rPr sz="1600" b="1" spc="-10" dirty="0">
                <a:solidFill>
                  <a:srgbClr val="006FC0"/>
                </a:solidFill>
                <a:latin typeface="Comic Sans MS" panose="030F0702030302020204" pitchFamily="66" charset="0"/>
                <a:cs typeface="Carlito"/>
              </a:rPr>
              <a:t>order fractions </a:t>
            </a:r>
            <a:r>
              <a:rPr sz="1600" b="1" spc="-5" dirty="0">
                <a:solidFill>
                  <a:srgbClr val="006FC0"/>
                </a:solidFill>
                <a:latin typeface="Comic Sans MS" panose="030F0702030302020204" pitchFamily="66" charset="0"/>
                <a:cs typeface="Carlito"/>
              </a:rPr>
              <a:t>whose </a:t>
            </a:r>
            <a:r>
              <a:rPr sz="1600" b="1" spc="-10" dirty="0">
                <a:solidFill>
                  <a:srgbClr val="006FC0"/>
                </a:solidFill>
                <a:latin typeface="Comic Sans MS" panose="030F0702030302020204" pitchFamily="66" charset="0"/>
                <a:cs typeface="Carlito"/>
              </a:rPr>
              <a:t>denominators are </a:t>
            </a:r>
            <a:r>
              <a:rPr sz="1600" b="1" dirty="0">
                <a:solidFill>
                  <a:srgbClr val="006FC0"/>
                </a:solidFill>
                <a:latin typeface="Comic Sans MS" panose="030F0702030302020204" pitchFamily="66" charset="0"/>
                <a:cs typeface="Carlito"/>
              </a:rPr>
              <a:t>all </a:t>
            </a:r>
            <a:r>
              <a:rPr sz="1600" b="1" spc="-5" dirty="0">
                <a:solidFill>
                  <a:srgbClr val="006FC0"/>
                </a:solidFill>
                <a:latin typeface="Comic Sans MS" panose="030F0702030302020204" pitchFamily="66" charset="0"/>
                <a:cs typeface="Carlito"/>
              </a:rPr>
              <a:t>multiples of </a:t>
            </a:r>
            <a:r>
              <a:rPr sz="1600" b="1" spc="-30" dirty="0">
                <a:solidFill>
                  <a:srgbClr val="006FC0"/>
                </a:solidFill>
                <a:latin typeface="Comic Sans MS" panose="030F0702030302020204" pitchFamily="66" charset="0"/>
                <a:cs typeface="Carlito"/>
              </a:rPr>
              <a:t>the </a:t>
            </a:r>
            <a:r>
              <a:rPr sz="1600" b="1" spc="-5" dirty="0">
                <a:solidFill>
                  <a:srgbClr val="006FC0"/>
                </a:solidFill>
                <a:latin typeface="Comic Sans MS" panose="030F0702030302020204" pitchFamily="66" charset="0"/>
                <a:cs typeface="Carlito"/>
              </a:rPr>
              <a:t>same</a:t>
            </a:r>
            <a:r>
              <a:rPr sz="1600" b="1" spc="35" dirty="0">
                <a:solidFill>
                  <a:srgbClr val="006FC0"/>
                </a:solidFill>
                <a:latin typeface="Comic Sans MS" panose="030F0702030302020204" pitchFamily="66" charset="0"/>
                <a:cs typeface="Carlito"/>
              </a:rPr>
              <a:t> </a:t>
            </a:r>
            <a:r>
              <a:rPr sz="1600" b="1" spc="-25" dirty="0">
                <a:solidFill>
                  <a:srgbClr val="006FC0"/>
                </a:solidFill>
                <a:latin typeface="Comic Sans MS" panose="030F0702030302020204" pitchFamily="66" charset="0"/>
                <a:cs typeface="Carlito"/>
              </a:rPr>
              <a:t>num</a:t>
            </a:r>
            <a:r>
              <a:rPr lang="en-GB" sz="1600" b="1" spc="-25" dirty="0" err="1">
                <a:solidFill>
                  <a:srgbClr val="006FC0"/>
                </a:solidFill>
                <a:latin typeface="Comic Sans MS" panose="030F0702030302020204" pitchFamily="66" charset="0"/>
                <a:cs typeface="Carlito"/>
              </a:rPr>
              <a:t>ber</a:t>
            </a:r>
            <a:r>
              <a:rPr lang="en-GB" sz="1600" b="1" spc="-25" dirty="0">
                <a:solidFill>
                  <a:srgbClr val="006FC0"/>
                </a:solidFill>
                <a:latin typeface="Comic Sans MS" panose="030F0702030302020204" pitchFamily="66" charset="0"/>
                <a:cs typeface="Carlito"/>
              </a:rPr>
              <a:t>.</a:t>
            </a:r>
            <a:endParaRPr lang="en-GB" sz="1600" dirty="0">
              <a:latin typeface="Comic Sans MS" panose="030F0702030302020204" pitchFamily="66" charset="0"/>
              <a:cs typeface="Carlito"/>
            </a:endParaRPr>
          </a:p>
        </p:txBody>
      </p:sp>
      <p:sp>
        <p:nvSpPr>
          <p:cNvPr id="19" name="object 19"/>
          <p:cNvSpPr/>
          <p:nvPr/>
        </p:nvSpPr>
        <p:spPr>
          <a:xfrm>
            <a:off x="4445253" y="4854206"/>
            <a:ext cx="1963039" cy="1524127"/>
          </a:xfrm>
          <a:prstGeom prst="rect">
            <a:avLst/>
          </a:prstGeom>
          <a:blipFill>
            <a:blip r:embed="rId1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7153757" y="4952365"/>
            <a:ext cx="1188821" cy="1609471"/>
          </a:xfrm>
          <a:prstGeom prst="rect">
            <a:avLst/>
          </a:prstGeom>
          <a:blipFill>
            <a:blip r:embed="rId1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 txBox="1"/>
          <p:nvPr/>
        </p:nvSpPr>
        <p:spPr>
          <a:xfrm>
            <a:off x="8545830" y="5303977"/>
            <a:ext cx="258445" cy="7575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800" dirty="0">
                <a:latin typeface="Comic Sans MS"/>
                <a:cs typeface="Comic Sans MS"/>
              </a:rPr>
              <a:t>&gt;</a:t>
            </a:r>
            <a:endParaRPr sz="4800">
              <a:latin typeface="Comic Sans MS"/>
              <a:cs typeface="Comic Sans MS"/>
            </a:endParaRPr>
          </a:p>
        </p:txBody>
      </p:sp>
      <p:sp>
        <p:nvSpPr>
          <p:cNvPr id="25" name="object 25"/>
          <p:cNvSpPr/>
          <p:nvPr/>
        </p:nvSpPr>
        <p:spPr>
          <a:xfrm>
            <a:off x="8953549" y="4865687"/>
            <a:ext cx="1207109" cy="1633854"/>
          </a:xfrm>
          <a:prstGeom prst="rect">
            <a:avLst/>
          </a:prstGeom>
          <a:blipFill>
            <a:blip r:embed="rId1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8100">
              <a:lnSpc>
                <a:spcPts val="1045"/>
              </a:lnSpc>
            </a:pPr>
            <a:fld id="{81D60167-4931-47E6-BA6A-407CBD079E47}" type="slidenum">
              <a:rPr spc="-5" dirty="0"/>
              <a:t>11</a:t>
            </a:fld>
            <a:endParaRPr spc="-5" dirty="0"/>
          </a:p>
        </p:txBody>
      </p:sp>
      <p:pic>
        <p:nvPicPr>
          <p:cNvPr id="22" name="Picture 21">
            <a:extLst>
              <a:ext uri="{FF2B5EF4-FFF2-40B4-BE49-F238E27FC236}">
                <a16:creationId xmlns:a16="http://schemas.microsoft.com/office/drawing/2014/main" id="{2601C481-BA20-ACD4-44AF-3395F3543B19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9170296" y="164937"/>
            <a:ext cx="1012024" cy="1018120"/>
          </a:xfrm>
          <a:prstGeom prst="rect">
            <a:avLst/>
          </a:prstGeom>
        </p:spPr>
      </p:pic>
      <p:sp>
        <p:nvSpPr>
          <p:cNvPr id="24" name="TextBox 23">
            <a:extLst>
              <a:ext uri="{FF2B5EF4-FFF2-40B4-BE49-F238E27FC236}">
                <a16:creationId xmlns:a16="http://schemas.microsoft.com/office/drawing/2014/main" id="{BF52B91F-F7E9-5F5D-2D19-6F221905C64A}"/>
              </a:ext>
            </a:extLst>
          </p:cNvPr>
          <p:cNvSpPr txBox="1"/>
          <p:nvPr/>
        </p:nvSpPr>
        <p:spPr>
          <a:xfrm>
            <a:off x="528200" y="5307364"/>
            <a:ext cx="1920105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543050">
              <a:lnSpc>
                <a:spcPct val="100000"/>
              </a:lnSpc>
            </a:pPr>
            <a:r>
              <a:rPr lang="en-GB" sz="2400" dirty="0">
                <a:latin typeface="Comic Sans MS"/>
                <a:cs typeface="Comic Sans MS"/>
              </a:rPr>
              <a:t>&gt;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4989DDC2-A657-A489-ADCA-7EF0AB11D0DB}"/>
              </a:ext>
            </a:extLst>
          </p:cNvPr>
          <p:cNvSpPr txBox="1"/>
          <p:nvPr/>
        </p:nvSpPr>
        <p:spPr>
          <a:xfrm>
            <a:off x="445746" y="4430012"/>
            <a:ext cx="9790962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88620">
              <a:lnSpc>
                <a:spcPct val="100000"/>
              </a:lnSpc>
              <a:spcBef>
                <a:spcPts val="710"/>
              </a:spcBef>
              <a:tabLst>
                <a:tab pos="3989070" algn="l"/>
                <a:tab pos="7662545" algn="l"/>
              </a:tabLst>
            </a:pPr>
            <a:r>
              <a:rPr lang="en-GB" sz="2000" b="1" spc="-15" dirty="0">
                <a:solidFill>
                  <a:srgbClr val="00AE50"/>
                </a:solidFill>
                <a:latin typeface="Comic Sans MS" panose="030F0702030302020204" pitchFamily="66" charset="0"/>
                <a:cs typeface="Carlito"/>
              </a:rPr>
              <a:t>Concrete	</a:t>
            </a:r>
            <a:r>
              <a:rPr lang="en-GB" sz="2000" b="1" spc="-10" dirty="0">
                <a:solidFill>
                  <a:srgbClr val="00AE50"/>
                </a:solidFill>
                <a:latin typeface="Comic Sans MS" panose="030F0702030302020204" pitchFamily="66" charset="0"/>
                <a:cs typeface="Carlito"/>
              </a:rPr>
              <a:t>Pictorial	   </a:t>
            </a:r>
            <a:r>
              <a:rPr lang="en-GB" sz="2000" b="1" spc="-15" dirty="0">
                <a:solidFill>
                  <a:srgbClr val="00AE50"/>
                </a:solidFill>
                <a:latin typeface="Comic Sans MS" panose="030F0702030302020204" pitchFamily="66" charset="0"/>
                <a:cs typeface="Carlito"/>
              </a:rPr>
              <a:t>Abstract</a:t>
            </a:r>
            <a:endParaRPr lang="en-GB" sz="2000" b="1" dirty="0">
              <a:latin typeface="Comic Sans MS" panose="030F0702030302020204" pitchFamily="66" charset="0"/>
              <a:cs typeface="Carlito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534416" y="307035"/>
            <a:ext cx="9358630" cy="51744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b="1" spc="-10" dirty="0">
                <a:solidFill>
                  <a:srgbClr val="0070C0"/>
                </a:solidFill>
                <a:latin typeface="Comic Sans MS" panose="030F0702030302020204" pitchFamily="66" charset="0"/>
                <a:cs typeface="Carlito"/>
              </a:rPr>
              <a:t>Recognise </a:t>
            </a:r>
            <a:r>
              <a:rPr sz="1600" b="1" spc="-15" dirty="0">
                <a:solidFill>
                  <a:srgbClr val="0070C0"/>
                </a:solidFill>
                <a:latin typeface="Comic Sans MS" panose="030F0702030302020204" pitchFamily="66" charset="0"/>
                <a:cs typeface="Carlito"/>
              </a:rPr>
              <a:t>mixed </a:t>
            </a:r>
            <a:r>
              <a:rPr sz="1600" b="1" spc="-10" dirty="0">
                <a:solidFill>
                  <a:srgbClr val="0070C0"/>
                </a:solidFill>
                <a:latin typeface="Comic Sans MS" panose="030F0702030302020204" pitchFamily="66" charset="0"/>
                <a:cs typeface="Carlito"/>
              </a:rPr>
              <a:t>numbers </a:t>
            </a:r>
            <a:r>
              <a:rPr sz="1600" b="1" spc="-5" dirty="0">
                <a:solidFill>
                  <a:srgbClr val="0070C0"/>
                </a:solidFill>
                <a:latin typeface="Comic Sans MS" panose="030F0702030302020204" pitchFamily="66" charset="0"/>
                <a:cs typeface="Carlito"/>
              </a:rPr>
              <a:t>and improper </a:t>
            </a:r>
            <a:r>
              <a:rPr sz="1600" b="1" spc="-10" dirty="0">
                <a:solidFill>
                  <a:srgbClr val="0070C0"/>
                </a:solidFill>
                <a:latin typeface="Comic Sans MS" panose="030F0702030302020204" pitchFamily="66" charset="0"/>
                <a:cs typeface="Carlito"/>
              </a:rPr>
              <a:t>fractions. Convert from </a:t>
            </a:r>
            <a:r>
              <a:rPr sz="1600" b="1" spc="-5" dirty="0">
                <a:solidFill>
                  <a:srgbClr val="0070C0"/>
                </a:solidFill>
                <a:latin typeface="Comic Sans MS" panose="030F0702030302020204" pitchFamily="66" charset="0"/>
                <a:cs typeface="Carlito"/>
              </a:rPr>
              <a:t>one </a:t>
            </a:r>
            <a:r>
              <a:rPr sz="1600" b="1" spc="-10" dirty="0">
                <a:solidFill>
                  <a:srgbClr val="0070C0"/>
                </a:solidFill>
                <a:latin typeface="Comic Sans MS" panose="030F0702030302020204" pitchFamily="66" charset="0"/>
                <a:cs typeface="Carlito"/>
              </a:rPr>
              <a:t>form </a:t>
            </a:r>
            <a:r>
              <a:rPr sz="1600" b="1" spc="-15" dirty="0">
                <a:solidFill>
                  <a:srgbClr val="0070C0"/>
                </a:solidFill>
                <a:latin typeface="Comic Sans MS" panose="030F0702030302020204" pitchFamily="66" charset="0"/>
                <a:cs typeface="Carlito"/>
              </a:rPr>
              <a:t>to </a:t>
            </a:r>
            <a:r>
              <a:rPr sz="1600" b="1" spc="-5" dirty="0">
                <a:solidFill>
                  <a:srgbClr val="0070C0"/>
                </a:solidFill>
                <a:latin typeface="Comic Sans MS" panose="030F0702030302020204" pitchFamily="66" charset="0"/>
                <a:cs typeface="Carlito"/>
              </a:rPr>
              <a:t>the other</a:t>
            </a:r>
            <a:endParaRPr lang="en-GB" sz="1600" b="1" spc="-5" dirty="0">
              <a:solidFill>
                <a:srgbClr val="0070C0"/>
              </a:solidFill>
              <a:latin typeface="Comic Sans MS" panose="030F0702030302020204" pitchFamily="66" charset="0"/>
              <a:cs typeface="Carlito"/>
            </a:endParaRPr>
          </a:p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b="1" spc="-5" dirty="0">
                <a:solidFill>
                  <a:srgbClr val="0070C0"/>
                </a:solidFill>
                <a:latin typeface="Comic Sans MS" panose="030F0702030302020204" pitchFamily="66" charset="0"/>
                <a:cs typeface="Carlito"/>
              </a:rPr>
              <a:t> </a:t>
            </a:r>
            <a:r>
              <a:rPr sz="1600" b="1" dirty="0">
                <a:solidFill>
                  <a:srgbClr val="0070C0"/>
                </a:solidFill>
                <a:latin typeface="Comic Sans MS" panose="030F0702030302020204" pitchFamily="66" charset="0"/>
                <a:cs typeface="Carlito"/>
              </a:rPr>
              <a:t>and </a:t>
            </a:r>
            <a:r>
              <a:rPr sz="1600" b="1" spc="-10" dirty="0">
                <a:solidFill>
                  <a:srgbClr val="0070C0"/>
                </a:solidFill>
                <a:latin typeface="Comic Sans MS" panose="030F0702030302020204" pitchFamily="66" charset="0"/>
                <a:cs typeface="Carlito"/>
              </a:rPr>
              <a:t>write</a:t>
            </a:r>
            <a:r>
              <a:rPr sz="1600" b="1" spc="229" dirty="0">
                <a:solidFill>
                  <a:srgbClr val="0070C0"/>
                </a:solidFill>
                <a:latin typeface="Comic Sans MS" panose="030F0702030302020204" pitchFamily="66" charset="0"/>
                <a:cs typeface="Carlito"/>
              </a:rPr>
              <a:t> </a:t>
            </a:r>
            <a:r>
              <a:rPr sz="1600" b="1" spc="-10" dirty="0">
                <a:solidFill>
                  <a:srgbClr val="0070C0"/>
                </a:solidFill>
                <a:latin typeface="Comic Sans MS" panose="030F0702030302020204" pitchFamily="66" charset="0"/>
                <a:cs typeface="Carlito"/>
              </a:rPr>
              <a:t>mathematical</a:t>
            </a:r>
            <a:r>
              <a:rPr lang="en-GB" sz="1600" b="1" dirty="0">
                <a:solidFill>
                  <a:srgbClr val="0070C0"/>
                </a:solidFill>
                <a:latin typeface="Comic Sans MS" panose="030F0702030302020204" pitchFamily="66" charset="0"/>
                <a:cs typeface="Carlito"/>
              </a:rPr>
              <a:t> </a:t>
            </a:r>
            <a:r>
              <a:rPr sz="1600" b="1" spc="-15" dirty="0">
                <a:solidFill>
                  <a:srgbClr val="0070C0"/>
                </a:solidFill>
                <a:latin typeface="Comic Sans MS" panose="030F0702030302020204" pitchFamily="66" charset="0"/>
                <a:cs typeface="Carlito"/>
              </a:rPr>
              <a:t>statements </a:t>
            </a:r>
            <a:r>
              <a:rPr sz="1600" b="1" spc="-5" dirty="0">
                <a:solidFill>
                  <a:srgbClr val="0070C0"/>
                </a:solidFill>
                <a:latin typeface="Comic Sans MS" panose="030F0702030302020204" pitchFamily="66" charset="0"/>
                <a:cs typeface="Carlito"/>
              </a:rPr>
              <a:t>&gt;1 </a:t>
            </a:r>
            <a:r>
              <a:rPr sz="1600" b="1" dirty="0">
                <a:solidFill>
                  <a:srgbClr val="0070C0"/>
                </a:solidFill>
                <a:latin typeface="Comic Sans MS" panose="030F0702030302020204" pitchFamily="66" charset="0"/>
                <a:cs typeface="Carlito"/>
              </a:rPr>
              <a:t>as </a:t>
            </a:r>
            <a:r>
              <a:rPr sz="1600" b="1" spc="-5" dirty="0">
                <a:solidFill>
                  <a:srgbClr val="0070C0"/>
                </a:solidFill>
                <a:latin typeface="Comic Sans MS" panose="030F0702030302020204" pitchFamily="66" charset="0"/>
                <a:cs typeface="Carlito"/>
              </a:rPr>
              <a:t>a </a:t>
            </a:r>
            <a:r>
              <a:rPr sz="1600" b="1" spc="-15" dirty="0">
                <a:solidFill>
                  <a:srgbClr val="0070C0"/>
                </a:solidFill>
                <a:latin typeface="Comic Sans MS" panose="030F0702030302020204" pitchFamily="66" charset="0"/>
                <a:cs typeface="Carlito"/>
              </a:rPr>
              <a:t>mixed</a:t>
            </a:r>
            <a:r>
              <a:rPr sz="1600" b="1" spc="25" dirty="0">
                <a:solidFill>
                  <a:srgbClr val="0070C0"/>
                </a:solidFill>
                <a:latin typeface="Comic Sans MS" panose="030F0702030302020204" pitchFamily="66" charset="0"/>
                <a:cs typeface="Carlito"/>
              </a:rPr>
              <a:t> </a:t>
            </a:r>
            <a:r>
              <a:rPr sz="1600" b="1" spc="-25" dirty="0">
                <a:solidFill>
                  <a:srgbClr val="0070C0"/>
                </a:solidFill>
                <a:latin typeface="Comic Sans MS" panose="030F0702030302020204" pitchFamily="66" charset="0"/>
                <a:cs typeface="Carlito"/>
              </a:rPr>
              <a:t>number.</a:t>
            </a:r>
            <a:endParaRPr sz="1600" b="1" dirty="0">
              <a:solidFill>
                <a:srgbClr val="0070C0"/>
              </a:solidFill>
              <a:latin typeface="Comic Sans MS" panose="030F0702030302020204" pitchFamily="66" charset="0"/>
              <a:cs typeface="Carlito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768045" y="1265301"/>
            <a:ext cx="353593" cy="1835023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4" name="object 4"/>
          <p:cNvGrpSpPr/>
          <p:nvPr/>
        </p:nvGrpSpPr>
        <p:grpSpPr>
          <a:xfrm>
            <a:off x="1675638" y="1265301"/>
            <a:ext cx="711200" cy="1829435"/>
            <a:chOff x="1675638" y="1265301"/>
            <a:chExt cx="711200" cy="1829435"/>
          </a:xfrm>
        </p:grpSpPr>
        <p:sp>
          <p:nvSpPr>
            <p:cNvPr id="5" name="object 5"/>
            <p:cNvSpPr/>
            <p:nvPr/>
          </p:nvSpPr>
          <p:spPr>
            <a:xfrm>
              <a:off x="1675638" y="1265301"/>
              <a:ext cx="341401" cy="1828927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2050923" y="2511386"/>
              <a:ext cx="335305" cy="408470"/>
            </a:xfrm>
            <a:prstGeom prst="rect">
              <a:avLst/>
            </a:prstGeom>
            <a:blipFill>
              <a:blip r:embed="rId4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7" name="object 7"/>
          <p:cNvSpPr txBox="1"/>
          <p:nvPr/>
        </p:nvSpPr>
        <p:spPr>
          <a:xfrm>
            <a:off x="790448" y="882380"/>
            <a:ext cx="4374515" cy="1220206"/>
          </a:xfrm>
          <a:prstGeom prst="rect">
            <a:avLst/>
          </a:prstGeom>
        </p:spPr>
        <p:txBody>
          <a:bodyPr vert="horz" wrap="square" lIns="0" tIns="141605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30"/>
              </a:spcBef>
            </a:pPr>
            <a:endParaRPr sz="2200" dirty="0">
              <a:latin typeface="Carlito"/>
              <a:cs typeface="Carlito"/>
            </a:endParaRPr>
          </a:p>
          <a:p>
            <a:pPr marL="494030">
              <a:lnSpc>
                <a:spcPct val="100000"/>
              </a:lnSpc>
            </a:pPr>
            <a:r>
              <a:rPr sz="4800" dirty="0">
                <a:latin typeface="Comic Sans MS"/>
                <a:cs typeface="Comic Sans MS"/>
              </a:rPr>
              <a:t>&lt;</a:t>
            </a:r>
          </a:p>
        </p:txBody>
      </p:sp>
      <p:sp>
        <p:nvSpPr>
          <p:cNvPr id="8" name="object 8"/>
          <p:cNvSpPr/>
          <p:nvPr/>
        </p:nvSpPr>
        <p:spPr>
          <a:xfrm>
            <a:off x="2762770" y="1327615"/>
            <a:ext cx="4657725" cy="1066888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8585720" y="1276232"/>
            <a:ext cx="128028" cy="384086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9323938" y="1240580"/>
            <a:ext cx="286537" cy="390182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8640584" y="2362564"/>
            <a:ext cx="256057" cy="402374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9577324" y="2340499"/>
            <a:ext cx="140220" cy="426758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 txBox="1"/>
          <p:nvPr/>
        </p:nvSpPr>
        <p:spPr>
          <a:xfrm>
            <a:off x="8359024" y="1058261"/>
            <a:ext cx="1264920" cy="104584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42240">
              <a:lnSpc>
                <a:spcPts val="1850"/>
              </a:lnSpc>
              <a:spcBef>
                <a:spcPts val="100"/>
              </a:spcBef>
            </a:pPr>
            <a:endParaRPr sz="1800" dirty="0">
              <a:latin typeface="Carlito"/>
              <a:cs typeface="Carlito"/>
            </a:endParaRPr>
          </a:p>
          <a:p>
            <a:pPr marR="29845" algn="ctr">
              <a:lnSpc>
                <a:spcPts val="2570"/>
              </a:lnSpc>
            </a:pPr>
            <a:r>
              <a:rPr sz="2400" spc="-940" dirty="0">
                <a:latin typeface="Comic Sans MS"/>
                <a:cs typeface="Comic Sans MS"/>
              </a:rPr>
              <a:t>=</a:t>
            </a:r>
            <a:endParaRPr sz="2400" dirty="0">
              <a:latin typeface="Comic Sans MS"/>
              <a:cs typeface="Comic Sans MS"/>
            </a:endParaRPr>
          </a:p>
          <a:p>
            <a:pPr algn="ctr">
              <a:lnSpc>
                <a:spcPct val="100000"/>
              </a:lnSpc>
              <a:spcBef>
                <a:spcPts val="1935"/>
              </a:spcBef>
            </a:pPr>
            <a:endParaRPr sz="1400" dirty="0">
              <a:latin typeface="Carlito"/>
              <a:cs typeface="Carlito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7932471" y="1738301"/>
            <a:ext cx="2215929" cy="444352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lang="en-GB" sz="1400" dirty="0">
                <a:latin typeface="Comic Sans MS" panose="030F0702030302020204" pitchFamily="66" charset="0"/>
                <a:cs typeface="Carlito"/>
              </a:rPr>
              <a:t>because 7 ÷  2 = 3 </a:t>
            </a:r>
            <a:r>
              <a:rPr sz="1400" dirty="0">
                <a:latin typeface="Comic Sans MS" panose="030F0702030302020204" pitchFamily="66" charset="0"/>
                <a:cs typeface="Carlito"/>
              </a:rPr>
              <a:t>with 1 </a:t>
            </a:r>
            <a:r>
              <a:rPr sz="1400" spc="-5" dirty="0">
                <a:latin typeface="Comic Sans MS" panose="030F0702030302020204" pitchFamily="66" charset="0"/>
                <a:cs typeface="Carlito"/>
              </a:rPr>
              <a:t>half </a:t>
            </a:r>
            <a:r>
              <a:rPr sz="1400" spc="-15" dirty="0">
                <a:latin typeface="Comic Sans MS" panose="030F0702030302020204" pitchFamily="66" charset="0"/>
                <a:cs typeface="Carlito"/>
              </a:rPr>
              <a:t>left</a:t>
            </a:r>
            <a:r>
              <a:rPr sz="1400" spc="-85" dirty="0">
                <a:latin typeface="Comic Sans MS" panose="030F0702030302020204" pitchFamily="66" charset="0"/>
                <a:cs typeface="Carlito"/>
              </a:rPr>
              <a:t> </a:t>
            </a:r>
            <a:r>
              <a:rPr sz="1400" spc="-5" dirty="0">
                <a:latin typeface="Comic Sans MS" panose="030F0702030302020204" pitchFamily="66" charset="0"/>
                <a:cs typeface="Carlito"/>
              </a:rPr>
              <a:t>over</a:t>
            </a:r>
            <a:r>
              <a:rPr lang="en-GB" sz="1400" spc="-5" dirty="0">
                <a:latin typeface="Comic Sans MS" panose="030F0702030302020204" pitchFamily="66" charset="0"/>
                <a:cs typeface="Carlito"/>
              </a:rPr>
              <a:t>.</a:t>
            </a:r>
            <a:endParaRPr sz="1400" dirty="0">
              <a:latin typeface="Comic Sans MS" panose="030F0702030302020204" pitchFamily="66" charset="0"/>
              <a:cs typeface="Carlito"/>
            </a:endParaRPr>
          </a:p>
        </p:txBody>
      </p:sp>
      <p:grpSp>
        <p:nvGrpSpPr>
          <p:cNvPr id="16" name="object 16"/>
          <p:cNvGrpSpPr/>
          <p:nvPr/>
        </p:nvGrpSpPr>
        <p:grpSpPr>
          <a:xfrm>
            <a:off x="164645" y="4472698"/>
            <a:ext cx="3617659" cy="2152135"/>
            <a:chOff x="249872" y="4585970"/>
            <a:chExt cx="3439160" cy="1901189"/>
          </a:xfrm>
        </p:grpSpPr>
        <p:sp>
          <p:nvSpPr>
            <p:cNvPr id="17" name="object 17"/>
            <p:cNvSpPr/>
            <p:nvPr/>
          </p:nvSpPr>
          <p:spPr>
            <a:xfrm>
              <a:off x="249872" y="4589767"/>
              <a:ext cx="3439160" cy="1897379"/>
            </a:xfrm>
            <a:prstGeom prst="rect">
              <a:avLst/>
            </a:prstGeom>
            <a:blipFill>
              <a:blip r:embed="rId10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" name="object 18"/>
            <p:cNvSpPr/>
            <p:nvPr/>
          </p:nvSpPr>
          <p:spPr>
            <a:xfrm>
              <a:off x="373697" y="4595495"/>
              <a:ext cx="3303270" cy="982980"/>
            </a:xfrm>
            <a:custGeom>
              <a:avLst/>
              <a:gdLst/>
              <a:ahLst/>
              <a:cxnLst/>
              <a:rect l="l" t="t" r="r" b="b"/>
              <a:pathLst>
                <a:path w="3303270" h="982979">
                  <a:moveTo>
                    <a:pt x="457200" y="487680"/>
                  </a:moveTo>
                  <a:lnTo>
                    <a:pt x="461009" y="11430"/>
                  </a:lnTo>
                </a:path>
                <a:path w="3303270" h="982979">
                  <a:moveTo>
                    <a:pt x="163830" y="868680"/>
                  </a:moveTo>
                  <a:lnTo>
                    <a:pt x="453390" y="483870"/>
                  </a:lnTo>
                </a:path>
                <a:path w="3303270" h="982979">
                  <a:moveTo>
                    <a:pt x="449580" y="480060"/>
                  </a:moveTo>
                  <a:lnTo>
                    <a:pt x="0" y="346710"/>
                  </a:lnTo>
                </a:path>
                <a:path w="3303270" h="982979">
                  <a:moveTo>
                    <a:pt x="1634426" y="495300"/>
                  </a:moveTo>
                  <a:lnTo>
                    <a:pt x="1634426" y="7620"/>
                  </a:lnTo>
                </a:path>
                <a:path w="3303270" h="982979">
                  <a:moveTo>
                    <a:pt x="1634426" y="982980"/>
                  </a:moveTo>
                  <a:lnTo>
                    <a:pt x="1634426" y="495300"/>
                  </a:lnTo>
                </a:path>
                <a:path w="3303270" h="982979">
                  <a:moveTo>
                    <a:pt x="1142936" y="495300"/>
                  </a:moveTo>
                  <a:lnTo>
                    <a:pt x="1653476" y="491490"/>
                  </a:lnTo>
                </a:path>
                <a:path w="3303270" h="982979">
                  <a:moveTo>
                    <a:pt x="1611566" y="491490"/>
                  </a:moveTo>
                  <a:lnTo>
                    <a:pt x="2122106" y="487680"/>
                  </a:lnTo>
                </a:path>
                <a:path w="3303270" h="982979">
                  <a:moveTo>
                    <a:pt x="735330" y="880110"/>
                  </a:moveTo>
                  <a:lnTo>
                    <a:pt x="461009" y="483870"/>
                  </a:lnTo>
                </a:path>
                <a:path w="3303270" h="982979">
                  <a:moveTo>
                    <a:pt x="464820" y="487680"/>
                  </a:moveTo>
                  <a:lnTo>
                    <a:pt x="918146" y="335280"/>
                  </a:lnTo>
                </a:path>
                <a:path w="3303270" h="982979">
                  <a:moveTo>
                    <a:pt x="2815526" y="982980"/>
                  </a:moveTo>
                  <a:lnTo>
                    <a:pt x="2823146" y="0"/>
                  </a:lnTo>
                </a:path>
                <a:path w="3303270" h="982979">
                  <a:moveTo>
                    <a:pt x="3303206" y="502920"/>
                  </a:moveTo>
                  <a:lnTo>
                    <a:pt x="2327846" y="491490"/>
                  </a:lnTo>
                </a:path>
                <a:path w="3303270" h="982979">
                  <a:moveTo>
                    <a:pt x="2522156" y="891540"/>
                  </a:moveTo>
                  <a:lnTo>
                    <a:pt x="3105086" y="106680"/>
                  </a:lnTo>
                </a:path>
                <a:path w="3303270" h="982979">
                  <a:moveTo>
                    <a:pt x="2415476" y="784860"/>
                  </a:moveTo>
                  <a:lnTo>
                    <a:pt x="3211766" y="209550"/>
                  </a:lnTo>
                </a:path>
                <a:path w="3303270" h="982979">
                  <a:moveTo>
                    <a:pt x="2960306" y="960120"/>
                  </a:moveTo>
                  <a:lnTo>
                    <a:pt x="2666936" y="22860"/>
                  </a:lnTo>
                </a:path>
                <a:path w="3303270" h="982979">
                  <a:moveTo>
                    <a:pt x="2659316" y="960120"/>
                  </a:moveTo>
                  <a:lnTo>
                    <a:pt x="2967926" y="26670"/>
                  </a:lnTo>
                </a:path>
                <a:path w="3303270" h="982979">
                  <a:moveTo>
                    <a:pt x="3101276" y="899160"/>
                  </a:moveTo>
                  <a:lnTo>
                    <a:pt x="2529776" y="91440"/>
                  </a:lnTo>
                </a:path>
                <a:path w="3303270" h="982979">
                  <a:moveTo>
                    <a:pt x="3211766" y="792480"/>
                  </a:moveTo>
                  <a:lnTo>
                    <a:pt x="2423096" y="201930"/>
                  </a:lnTo>
                </a:path>
                <a:path w="3303270" h="982979">
                  <a:moveTo>
                    <a:pt x="3280346" y="659130"/>
                  </a:moveTo>
                  <a:lnTo>
                    <a:pt x="2354516" y="335280"/>
                  </a:lnTo>
                </a:path>
                <a:path w="3303270" h="982979">
                  <a:moveTo>
                    <a:pt x="2350706" y="643890"/>
                  </a:moveTo>
                  <a:lnTo>
                    <a:pt x="3287966" y="35433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9" name="object 19"/>
          <p:cNvSpPr txBox="1"/>
          <p:nvPr/>
        </p:nvSpPr>
        <p:spPr>
          <a:xfrm>
            <a:off x="1351533" y="4839461"/>
            <a:ext cx="126364" cy="2692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spc="-5" dirty="0">
                <a:latin typeface="Carlito"/>
                <a:cs typeface="Carlito"/>
              </a:rPr>
              <a:t>+</a:t>
            </a:r>
            <a:endParaRPr sz="1600">
              <a:latin typeface="Carlito"/>
              <a:cs typeface="Carlito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2518917" y="4839461"/>
            <a:ext cx="126364" cy="2692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spc="-5" dirty="0">
                <a:latin typeface="Carlito"/>
                <a:cs typeface="Carlito"/>
              </a:rPr>
              <a:t>=</a:t>
            </a:r>
            <a:endParaRPr sz="1600">
              <a:latin typeface="Carlito"/>
              <a:cs typeface="Carlito"/>
            </a:endParaRPr>
          </a:p>
        </p:txBody>
      </p:sp>
      <p:grpSp>
        <p:nvGrpSpPr>
          <p:cNvPr id="21" name="object 21"/>
          <p:cNvGrpSpPr/>
          <p:nvPr/>
        </p:nvGrpSpPr>
        <p:grpSpPr>
          <a:xfrm>
            <a:off x="4952517" y="4646163"/>
            <a:ext cx="820419" cy="699904"/>
            <a:chOff x="4901565" y="4640834"/>
            <a:chExt cx="820419" cy="709930"/>
          </a:xfrm>
        </p:grpSpPr>
        <p:sp>
          <p:nvSpPr>
            <p:cNvPr id="22" name="object 22"/>
            <p:cNvSpPr/>
            <p:nvPr/>
          </p:nvSpPr>
          <p:spPr>
            <a:xfrm>
              <a:off x="4901565" y="4641469"/>
              <a:ext cx="820419" cy="709295"/>
            </a:xfrm>
            <a:prstGeom prst="rect">
              <a:avLst/>
            </a:prstGeom>
            <a:blipFill>
              <a:blip r:embed="rId11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23" name="object 23"/>
            <p:cNvSpPr/>
            <p:nvPr/>
          </p:nvSpPr>
          <p:spPr>
            <a:xfrm>
              <a:off x="4904740" y="4640834"/>
              <a:ext cx="417830" cy="355600"/>
            </a:xfrm>
            <a:custGeom>
              <a:avLst/>
              <a:gdLst/>
              <a:ahLst/>
              <a:cxnLst/>
              <a:rect l="l" t="t" r="r" b="b"/>
              <a:pathLst>
                <a:path w="417829" h="355600">
                  <a:moveTo>
                    <a:pt x="191135" y="0"/>
                  </a:moveTo>
                  <a:lnTo>
                    <a:pt x="0" y="355599"/>
                  </a:lnTo>
                  <a:lnTo>
                    <a:pt x="417830" y="351154"/>
                  </a:lnTo>
                  <a:lnTo>
                    <a:pt x="191135" y="0"/>
                  </a:lnTo>
                  <a:close/>
                </a:path>
              </a:pathLst>
            </a:custGeom>
            <a:solidFill>
              <a:srgbClr val="E6CCE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4" name="object 24"/>
            <p:cNvSpPr/>
            <p:nvPr/>
          </p:nvSpPr>
          <p:spPr>
            <a:xfrm>
              <a:off x="4904740" y="4640834"/>
              <a:ext cx="417830" cy="355600"/>
            </a:xfrm>
            <a:custGeom>
              <a:avLst/>
              <a:gdLst/>
              <a:ahLst/>
              <a:cxnLst/>
              <a:rect l="l" t="t" r="r" b="b"/>
              <a:pathLst>
                <a:path w="417829" h="355600">
                  <a:moveTo>
                    <a:pt x="417830" y="351154"/>
                  </a:moveTo>
                  <a:lnTo>
                    <a:pt x="191135" y="0"/>
                  </a:lnTo>
                  <a:lnTo>
                    <a:pt x="0" y="355599"/>
                  </a:lnTo>
                  <a:lnTo>
                    <a:pt x="417830" y="351154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25" name="object 25"/>
          <p:cNvGrpSpPr/>
          <p:nvPr/>
        </p:nvGrpSpPr>
        <p:grpSpPr>
          <a:xfrm>
            <a:off x="3896030" y="4633077"/>
            <a:ext cx="820420" cy="756602"/>
            <a:chOff x="3895725" y="4598606"/>
            <a:chExt cx="820420" cy="756602"/>
          </a:xfrm>
        </p:grpSpPr>
        <p:sp>
          <p:nvSpPr>
            <p:cNvPr id="26" name="object 26"/>
            <p:cNvSpPr/>
            <p:nvPr/>
          </p:nvSpPr>
          <p:spPr>
            <a:xfrm>
              <a:off x="3895725" y="4641468"/>
              <a:ext cx="820420" cy="709294"/>
            </a:xfrm>
            <a:prstGeom prst="rect">
              <a:avLst/>
            </a:prstGeom>
            <a:blipFill>
              <a:blip r:embed="rId11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7" name="object 27"/>
            <p:cNvSpPr/>
            <p:nvPr/>
          </p:nvSpPr>
          <p:spPr>
            <a:xfrm>
              <a:off x="3900170" y="4646548"/>
              <a:ext cx="417195" cy="355600"/>
            </a:xfrm>
            <a:custGeom>
              <a:avLst/>
              <a:gdLst/>
              <a:ahLst/>
              <a:cxnLst/>
              <a:rect l="l" t="t" r="r" b="b"/>
              <a:pathLst>
                <a:path w="417195" h="355600">
                  <a:moveTo>
                    <a:pt x="191134" y="0"/>
                  </a:moveTo>
                  <a:lnTo>
                    <a:pt x="0" y="355600"/>
                  </a:lnTo>
                  <a:lnTo>
                    <a:pt x="417194" y="351154"/>
                  </a:lnTo>
                  <a:lnTo>
                    <a:pt x="191134" y="0"/>
                  </a:lnTo>
                  <a:close/>
                </a:path>
              </a:pathLst>
            </a:custGeom>
            <a:solidFill>
              <a:srgbClr val="E6CCE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8" name="object 28"/>
            <p:cNvSpPr/>
            <p:nvPr/>
          </p:nvSpPr>
          <p:spPr>
            <a:xfrm>
              <a:off x="3900170" y="4646548"/>
              <a:ext cx="417195" cy="355600"/>
            </a:xfrm>
            <a:custGeom>
              <a:avLst/>
              <a:gdLst/>
              <a:ahLst/>
              <a:cxnLst/>
              <a:rect l="l" t="t" r="r" b="b"/>
              <a:pathLst>
                <a:path w="417195" h="355600">
                  <a:moveTo>
                    <a:pt x="417194" y="351154"/>
                  </a:moveTo>
                  <a:lnTo>
                    <a:pt x="191134" y="0"/>
                  </a:lnTo>
                  <a:lnTo>
                    <a:pt x="0" y="355600"/>
                  </a:lnTo>
                  <a:lnTo>
                    <a:pt x="417194" y="351154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9" name="object 29"/>
            <p:cNvSpPr/>
            <p:nvPr/>
          </p:nvSpPr>
          <p:spPr>
            <a:xfrm>
              <a:off x="4105910" y="4989448"/>
              <a:ext cx="403860" cy="365760"/>
            </a:xfrm>
            <a:custGeom>
              <a:avLst/>
              <a:gdLst/>
              <a:ahLst/>
              <a:cxnLst/>
              <a:rect l="l" t="t" r="r" b="b"/>
              <a:pathLst>
                <a:path w="403860" h="365760">
                  <a:moveTo>
                    <a:pt x="201929" y="0"/>
                  </a:moveTo>
                  <a:lnTo>
                    <a:pt x="0" y="365759"/>
                  </a:lnTo>
                  <a:lnTo>
                    <a:pt x="403860" y="365759"/>
                  </a:lnTo>
                  <a:lnTo>
                    <a:pt x="201929" y="0"/>
                  </a:lnTo>
                  <a:close/>
                </a:path>
              </a:pathLst>
            </a:custGeom>
            <a:solidFill>
              <a:srgbClr val="E6CCE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0" name="object 30"/>
            <p:cNvSpPr/>
            <p:nvPr/>
          </p:nvSpPr>
          <p:spPr>
            <a:xfrm>
              <a:off x="4105910" y="4989448"/>
              <a:ext cx="403860" cy="365760"/>
            </a:xfrm>
            <a:custGeom>
              <a:avLst/>
              <a:gdLst/>
              <a:ahLst/>
              <a:cxnLst/>
              <a:rect l="l" t="t" r="r" b="b"/>
              <a:pathLst>
                <a:path w="403860" h="365760">
                  <a:moveTo>
                    <a:pt x="201929" y="0"/>
                  </a:moveTo>
                  <a:lnTo>
                    <a:pt x="0" y="365759"/>
                  </a:lnTo>
                  <a:lnTo>
                    <a:pt x="403860" y="365759"/>
                  </a:lnTo>
                  <a:lnTo>
                    <a:pt x="201929" y="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1" name="object 31"/>
            <p:cNvSpPr/>
            <p:nvPr/>
          </p:nvSpPr>
          <p:spPr>
            <a:xfrm>
              <a:off x="4292600" y="4598606"/>
              <a:ext cx="417195" cy="390842"/>
            </a:xfrm>
            <a:custGeom>
              <a:avLst/>
              <a:gdLst/>
              <a:ahLst/>
              <a:cxnLst/>
              <a:rect l="l" t="t" r="r" b="b"/>
              <a:pathLst>
                <a:path w="417195" h="353695">
                  <a:moveTo>
                    <a:pt x="221614" y="0"/>
                  </a:moveTo>
                  <a:lnTo>
                    <a:pt x="0" y="353694"/>
                  </a:lnTo>
                  <a:lnTo>
                    <a:pt x="417195" y="353060"/>
                  </a:lnTo>
                  <a:lnTo>
                    <a:pt x="221614" y="0"/>
                  </a:lnTo>
                  <a:close/>
                </a:path>
              </a:pathLst>
            </a:custGeom>
            <a:solidFill>
              <a:srgbClr val="E6CCE6"/>
            </a:solidFill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32" name="object 32"/>
            <p:cNvSpPr/>
            <p:nvPr/>
          </p:nvSpPr>
          <p:spPr>
            <a:xfrm>
              <a:off x="4292600" y="4655438"/>
              <a:ext cx="417195" cy="353695"/>
            </a:xfrm>
            <a:custGeom>
              <a:avLst/>
              <a:gdLst/>
              <a:ahLst/>
              <a:cxnLst/>
              <a:rect l="l" t="t" r="r" b="b"/>
              <a:pathLst>
                <a:path w="417195" h="353695">
                  <a:moveTo>
                    <a:pt x="417195" y="353060"/>
                  </a:moveTo>
                  <a:lnTo>
                    <a:pt x="221614" y="0"/>
                  </a:lnTo>
                  <a:lnTo>
                    <a:pt x="0" y="353694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33" name="object 33"/>
          <p:cNvGrpSpPr/>
          <p:nvPr/>
        </p:nvGrpSpPr>
        <p:grpSpPr>
          <a:xfrm>
            <a:off x="6066165" y="4437833"/>
            <a:ext cx="2981960" cy="917575"/>
            <a:chOff x="5915025" y="4458690"/>
            <a:chExt cx="2981960" cy="917575"/>
          </a:xfrm>
        </p:grpSpPr>
        <p:sp>
          <p:nvSpPr>
            <p:cNvPr id="34" name="object 34"/>
            <p:cNvSpPr/>
            <p:nvPr/>
          </p:nvSpPr>
          <p:spPr>
            <a:xfrm>
              <a:off x="5915025" y="4649089"/>
              <a:ext cx="820420" cy="709294"/>
            </a:xfrm>
            <a:prstGeom prst="rect">
              <a:avLst/>
            </a:prstGeom>
            <a:blipFill>
              <a:blip r:embed="rId11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5" name="object 35"/>
            <p:cNvSpPr/>
            <p:nvPr/>
          </p:nvSpPr>
          <p:spPr>
            <a:xfrm>
              <a:off x="5925820" y="4656074"/>
              <a:ext cx="417830" cy="355600"/>
            </a:xfrm>
            <a:custGeom>
              <a:avLst/>
              <a:gdLst/>
              <a:ahLst/>
              <a:cxnLst/>
              <a:rect l="l" t="t" r="r" b="b"/>
              <a:pathLst>
                <a:path w="417829" h="355600">
                  <a:moveTo>
                    <a:pt x="191134" y="0"/>
                  </a:moveTo>
                  <a:lnTo>
                    <a:pt x="0" y="355600"/>
                  </a:lnTo>
                  <a:lnTo>
                    <a:pt x="417829" y="351154"/>
                  </a:lnTo>
                  <a:lnTo>
                    <a:pt x="191134" y="0"/>
                  </a:lnTo>
                  <a:close/>
                </a:path>
              </a:pathLst>
            </a:custGeom>
            <a:solidFill>
              <a:srgbClr val="E6CCE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6" name="object 36"/>
            <p:cNvSpPr/>
            <p:nvPr/>
          </p:nvSpPr>
          <p:spPr>
            <a:xfrm>
              <a:off x="5925820" y="4656074"/>
              <a:ext cx="417830" cy="355600"/>
            </a:xfrm>
            <a:custGeom>
              <a:avLst/>
              <a:gdLst/>
              <a:ahLst/>
              <a:cxnLst/>
              <a:rect l="l" t="t" r="r" b="b"/>
              <a:pathLst>
                <a:path w="417829" h="355600">
                  <a:moveTo>
                    <a:pt x="417829" y="351154"/>
                  </a:moveTo>
                  <a:lnTo>
                    <a:pt x="191134" y="0"/>
                  </a:lnTo>
                  <a:lnTo>
                    <a:pt x="0" y="355600"/>
                  </a:lnTo>
                  <a:lnTo>
                    <a:pt x="417829" y="351154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7" name="object 37"/>
            <p:cNvSpPr/>
            <p:nvPr/>
          </p:nvSpPr>
          <p:spPr>
            <a:xfrm>
              <a:off x="5927089" y="5008499"/>
              <a:ext cx="417830" cy="358140"/>
            </a:xfrm>
            <a:custGeom>
              <a:avLst/>
              <a:gdLst/>
              <a:ahLst/>
              <a:cxnLst/>
              <a:rect l="l" t="t" r="r" b="b"/>
              <a:pathLst>
                <a:path w="417829" h="358139">
                  <a:moveTo>
                    <a:pt x="0" y="0"/>
                  </a:moveTo>
                  <a:lnTo>
                    <a:pt x="186055" y="358139"/>
                  </a:lnTo>
                  <a:lnTo>
                    <a:pt x="417830" y="1079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E6CCE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8" name="object 38"/>
            <p:cNvSpPr/>
            <p:nvPr/>
          </p:nvSpPr>
          <p:spPr>
            <a:xfrm>
              <a:off x="5927089" y="5008499"/>
              <a:ext cx="417830" cy="358140"/>
            </a:xfrm>
            <a:custGeom>
              <a:avLst/>
              <a:gdLst/>
              <a:ahLst/>
              <a:cxnLst/>
              <a:rect l="l" t="t" r="r" b="b"/>
              <a:pathLst>
                <a:path w="417829" h="358139">
                  <a:moveTo>
                    <a:pt x="417830" y="10794"/>
                  </a:moveTo>
                  <a:lnTo>
                    <a:pt x="0" y="0"/>
                  </a:lnTo>
                  <a:lnTo>
                    <a:pt x="186055" y="358139"/>
                  </a:lnTo>
                  <a:lnTo>
                    <a:pt x="417830" y="10794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9" name="object 39"/>
            <p:cNvSpPr/>
            <p:nvPr/>
          </p:nvSpPr>
          <p:spPr>
            <a:xfrm>
              <a:off x="8402827" y="4458690"/>
              <a:ext cx="493814" cy="280441"/>
            </a:xfrm>
            <a:prstGeom prst="rect">
              <a:avLst/>
            </a:prstGeom>
            <a:blipFill>
              <a:blip r:embed="rId1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40" name="object 40"/>
          <p:cNvSpPr txBox="1"/>
          <p:nvPr/>
        </p:nvSpPr>
        <p:spPr>
          <a:xfrm>
            <a:off x="4744338" y="4775454"/>
            <a:ext cx="1701165" cy="38215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i="1" dirty="0">
                <a:latin typeface="Comic Sans MS"/>
                <a:cs typeface="Comic Sans MS"/>
              </a:rPr>
              <a:t>-</a:t>
            </a:r>
            <a:r>
              <a:rPr lang="en-GB" sz="2400" i="1" dirty="0">
                <a:latin typeface="Comic Sans MS"/>
                <a:cs typeface="Comic Sans MS"/>
              </a:rPr>
              <a:t>           =</a:t>
            </a:r>
            <a:endParaRPr sz="2400" dirty="0">
              <a:latin typeface="Comic Sans MS"/>
              <a:cs typeface="Comic Sans MS"/>
            </a:endParaRPr>
          </a:p>
        </p:txBody>
      </p:sp>
      <p:sp>
        <p:nvSpPr>
          <p:cNvPr id="41" name="object 41"/>
          <p:cNvSpPr txBox="1"/>
          <p:nvPr/>
        </p:nvSpPr>
        <p:spPr>
          <a:xfrm>
            <a:off x="617613" y="3454050"/>
            <a:ext cx="9275433" cy="531043"/>
          </a:xfrm>
          <a:prstGeom prst="rect">
            <a:avLst/>
          </a:prstGeom>
        </p:spPr>
        <p:txBody>
          <a:bodyPr vert="horz" wrap="square" lIns="0" tIns="7620" rIns="0" bIns="0" rtlCol="0">
            <a:spAutoFit/>
          </a:bodyPr>
          <a:lstStyle/>
          <a:p>
            <a:pPr marL="12700" marR="5080">
              <a:lnSpc>
                <a:spcPct val="101899"/>
              </a:lnSpc>
              <a:spcBef>
                <a:spcPts val="60"/>
              </a:spcBef>
            </a:pPr>
            <a:r>
              <a:rPr sz="1600" b="1" spc="-5" dirty="0">
                <a:solidFill>
                  <a:srgbClr val="0070C0"/>
                </a:solidFill>
                <a:latin typeface="Comic Sans MS" panose="030F0702030302020204" pitchFamily="66" charset="0"/>
                <a:cs typeface="Carlito"/>
              </a:rPr>
              <a:t>Add and </a:t>
            </a:r>
            <a:r>
              <a:rPr sz="1600" b="1" spc="-10" dirty="0">
                <a:solidFill>
                  <a:srgbClr val="0070C0"/>
                </a:solidFill>
                <a:latin typeface="Comic Sans MS" panose="030F0702030302020204" pitchFamily="66" charset="0"/>
                <a:cs typeface="Carlito"/>
              </a:rPr>
              <a:t>subtract fractions </a:t>
            </a:r>
            <a:r>
              <a:rPr sz="1600" b="1" spc="-5" dirty="0">
                <a:solidFill>
                  <a:srgbClr val="0070C0"/>
                </a:solidFill>
                <a:latin typeface="Comic Sans MS" panose="030F0702030302020204" pitchFamily="66" charset="0"/>
                <a:cs typeface="Carlito"/>
              </a:rPr>
              <a:t>with the same </a:t>
            </a:r>
            <a:r>
              <a:rPr sz="1600" b="1" spc="-10" dirty="0">
                <a:solidFill>
                  <a:srgbClr val="0070C0"/>
                </a:solidFill>
                <a:latin typeface="Comic Sans MS" panose="030F0702030302020204" pitchFamily="66" charset="0"/>
                <a:cs typeface="Carlito"/>
              </a:rPr>
              <a:t>denominators </a:t>
            </a:r>
            <a:r>
              <a:rPr sz="1600" b="1" spc="-5" dirty="0">
                <a:solidFill>
                  <a:srgbClr val="0070C0"/>
                </a:solidFill>
                <a:latin typeface="Comic Sans MS" panose="030F0702030302020204" pitchFamily="66" charset="0"/>
                <a:cs typeface="Carlito"/>
              </a:rPr>
              <a:t>and </a:t>
            </a:r>
            <a:r>
              <a:rPr sz="1600" b="1" spc="-10" dirty="0">
                <a:solidFill>
                  <a:srgbClr val="0070C0"/>
                </a:solidFill>
                <a:latin typeface="Comic Sans MS" panose="030F0702030302020204" pitchFamily="66" charset="0"/>
                <a:cs typeface="Carlito"/>
              </a:rPr>
              <a:t>denominators </a:t>
            </a:r>
            <a:r>
              <a:rPr sz="1600" b="1" spc="-5" dirty="0">
                <a:solidFill>
                  <a:srgbClr val="0070C0"/>
                </a:solidFill>
                <a:latin typeface="Comic Sans MS" panose="030F0702030302020204" pitchFamily="66" charset="0"/>
                <a:cs typeface="Carlito"/>
              </a:rPr>
              <a:t>that </a:t>
            </a:r>
            <a:r>
              <a:rPr sz="1600" b="1" spc="-10" dirty="0">
                <a:solidFill>
                  <a:srgbClr val="0070C0"/>
                </a:solidFill>
                <a:latin typeface="Comic Sans MS" panose="030F0702030302020204" pitchFamily="66" charset="0"/>
                <a:cs typeface="Carlito"/>
              </a:rPr>
              <a:t>are </a:t>
            </a:r>
            <a:r>
              <a:rPr sz="1600" b="1" spc="-5" dirty="0">
                <a:solidFill>
                  <a:srgbClr val="0070C0"/>
                </a:solidFill>
                <a:latin typeface="Comic Sans MS" panose="030F0702030302020204" pitchFamily="66" charset="0"/>
                <a:cs typeface="Carlito"/>
              </a:rPr>
              <a:t>multiples of </a:t>
            </a:r>
            <a:r>
              <a:rPr sz="1600" b="1" spc="-10" dirty="0">
                <a:solidFill>
                  <a:srgbClr val="0070C0"/>
                </a:solidFill>
                <a:latin typeface="Comic Sans MS" panose="030F0702030302020204" pitchFamily="66" charset="0"/>
                <a:cs typeface="Carlito"/>
              </a:rPr>
              <a:t>the </a:t>
            </a:r>
            <a:r>
              <a:rPr sz="1600" b="1" spc="-5" dirty="0">
                <a:solidFill>
                  <a:srgbClr val="0070C0"/>
                </a:solidFill>
                <a:latin typeface="Comic Sans MS" panose="030F0702030302020204" pitchFamily="66" charset="0"/>
                <a:cs typeface="Carlito"/>
              </a:rPr>
              <a:t>same </a:t>
            </a:r>
            <a:r>
              <a:rPr sz="1600" b="1" spc="-10" dirty="0">
                <a:solidFill>
                  <a:srgbClr val="0070C0"/>
                </a:solidFill>
                <a:latin typeface="Comic Sans MS" panose="030F0702030302020204" pitchFamily="66" charset="0"/>
                <a:cs typeface="Carlito"/>
              </a:rPr>
              <a:t>numbers.</a:t>
            </a:r>
            <a:r>
              <a:rPr sz="1800" spc="-10" dirty="0">
                <a:solidFill>
                  <a:srgbClr val="00AE50"/>
                </a:solidFill>
                <a:latin typeface="Carlito"/>
                <a:cs typeface="Carlito"/>
              </a:rPr>
              <a:t>	</a:t>
            </a:r>
            <a:endParaRPr lang="en-GB" sz="2400" dirty="0">
              <a:latin typeface="Comic Sans MS"/>
              <a:cs typeface="Comic Sans MS"/>
            </a:endParaRPr>
          </a:p>
        </p:txBody>
      </p:sp>
      <p:sp>
        <p:nvSpPr>
          <p:cNvPr id="43" name="object 43"/>
          <p:cNvSpPr/>
          <p:nvPr/>
        </p:nvSpPr>
        <p:spPr>
          <a:xfrm>
            <a:off x="6619999" y="4624904"/>
            <a:ext cx="3778504" cy="2112391"/>
          </a:xfrm>
          <a:prstGeom prst="rect">
            <a:avLst/>
          </a:prstGeom>
          <a:blipFill>
            <a:blip r:embed="rId1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" name="object 46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8100">
              <a:lnSpc>
                <a:spcPts val="1045"/>
              </a:lnSpc>
            </a:pPr>
            <a:fld id="{81D60167-4931-47E6-BA6A-407CBD079E47}" type="slidenum">
              <a:rPr spc="-5" dirty="0"/>
              <a:t>12</a:t>
            </a:fld>
            <a:endParaRPr spc="-5" dirty="0"/>
          </a:p>
        </p:txBody>
      </p:sp>
      <p:pic>
        <p:nvPicPr>
          <p:cNvPr id="47" name="Picture 46">
            <a:extLst>
              <a:ext uri="{FF2B5EF4-FFF2-40B4-BE49-F238E27FC236}">
                <a16:creationId xmlns:a16="http://schemas.microsoft.com/office/drawing/2014/main" id="{E43BB51D-6274-A5B8-5715-D9750642C835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9453506" y="102600"/>
            <a:ext cx="1012024" cy="1018120"/>
          </a:xfrm>
          <a:prstGeom prst="rect">
            <a:avLst/>
          </a:prstGeom>
        </p:spPr>
      </p:pic>
      <p:sp>
        <p:nvSpPr>
          <p:cNvPr id="48" name="TextBox 47">
            <a:extLst>
              <a:ext uri="{FF2B5EF4-FFF2-40B4-BE49-F238E27FC236}">
                <a16:creationId xmlns:a16="http://schemas.microsoft.com/office/drawing/2014/main" id="{BD0529A7-D6A7-D10B-BFED-8A36E09630B7}"/>
              </a:ext>
            </a:extLst>
          </p:cNvPr>
          <p:cNvSpPr txBox="1"/>
          <p:nvPr/>
        </p:nvSpPr>
        <p:spPr>
          <a:xfrm>
            <a:off x="495792" y="3955426"/>
            <a:ext cx="979096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88620">
              <a:lnSpc>
                <a:spcPct val="100000"/>
              </a:lnSpc>
              <a:spcBef>
                <a:spcPts val="710"/>
              </a:spcBef>
              <a:tabLst>
                <a:tab pos="3989070" algn="l"/>
                <a:tab pos="7662545" algn="l"/>
              </a:tabLst>
            </a:pPr>
            <a:r>
              <a:rPr lang="en-GB" spc="-15" dirty="0">
                <a:solidFill>
                  <a:srgbClr val="00AE50"/>
                </a:solidFill>
                <a:latin typeface="Comic Sans MS" panose="030F0702030302020204" pitchFamily="66" charset="0"/>
                <a:cs typeface="Carlito"/>
              </a:rPr>
              <a:t>Concrete	</a:t>
            </a:r>
            <a:r>
              <a:rPr lang="en-GB" spc="-10" dirty="0">
                <a:solidFill>
                  <a:srgbClr val="00AE50"/>
                </a:solidFill>
                <a:latin typeface="Comic Sans MS" panose="030F0702030302020204" pitchFamily="66" charset="0"/>
                <a:cs typeface="Carlito"/>
              </a:rPr>
              <a:t>Pictorial	 </a:t>
            </a:r>
            <a:r>
              <a:rPr lang="en-GB" spc="-15" dirty="0">
                <a:solidFill>
                  <a:srgbClr val="00AE50"/>
                </a:solidFill>
                <a:latin typeface="Comic Sans MS" panose="030F0702030302020204" pitchFamily="66" charset="0"/>
                <a:cs typeface="Carlito"/>
              </a:rPr>
              <a:t>Abstract</a:t>
            </a:r>
            <a:endParaRPr lang="en-GB" dirty="0">
              <a:latin typeface="Comic Sans MS" panose="030F0702030302020204" pitchFamily="66" charset="0"/>
              <a:cs typeface="Carlito"/>
            </a:endParaRP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48A5BA8A-ADD9-6253-EBD4-C89FCDA155EA}"/>
              </a:ext>
            </a:extLst>
          </p:cNvPr>
          <p:cNvSpPr txBox="1"/>
          <p:nvPr/>
        </p:nvSpPr>
        <p:spPr>
          <a:xfrm>
            <a:off x="357438" y="802304"/>
            <a:ext cx="979096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88620">
              <a:lnSpc>
                <a:spcPct val="100000"/>
              </a:lnSpc>
              <a:spcBef>
                <a:spcPts val="710"/>
              </a:spcBef>
              <a:tabLst>
                <a:tab pos="3989070" algn="l"/>
                <a:tab pos="7662545" algn="l"/>
              </a:tabLst>
            </a:pPr>
            <a:r>
              <a:rPr lang="en-GB" b="1" spc="-15" dirty="0">
                <a:solidFill>
                  <a:srgbClr val="00AE50"/>
                </a:solidFill>
                <a:latin typeface="Comic Sans MS" panose="030F0702030302020204" pitchFamily="66" charset="0"/>
                <a:cs typeface="Carlito"/>
              </a:rPr>
              <a:t>Concrete	</a:t>
            </a:r>
            <a:r>
              <a:rPr lang="en-GB" b="1" spc="-10" dirty="0">
                <a:solidFill>
                  <a:srgbClr val="00AE50"/>
                </a:solidFill>
                <a:latin typeface="Comic Sans MS" panose="030F0702030302020204" pitchFamily="66" charset="0"/>
                <a:cs typeface="Carlito"/>
              </a:rPr>
              <a:t>Pictorial	   </a:t>
            </a:r>
            <a:r>
              <a:rPr lang="en-GB" b="1" spc="-15" dirty="0">
                <a:solidFill>
                  <a:srgbClr val="00AE50"/>
                </a:solidFill>
                <a:latin typeface="Comic Sans MS" panose="030F0702030302020204" pitchFamily="66" charset="0"/>
                <a:cs typeface="Carlito"/>
              </a:rPr>
              <a:t>Abstract</a:t>
            </a:r>
            <a:endParaRPr lang="en-GB" b="1" dirty="0">
              <a:latin typeface="Comic Sans MS" panose="030F0702030302020204" pitchFamily="66" charset="0"/>
              <a:cs typeface="Carlito"/>
            </a:endParaRP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F5C7FD55-0ECE-8E8F-AB13-1790612A7083}"/>
              </a:ext>
            </a:extLst>
          </p:cNvPr>
          <p:cNvSpPr txBox="1"/>
          <p:nvPr/>
        </p:nvSpPr>
        <p:spPr>
          <a:xfrm>
            <a:off x="9048125" y="2379085"/>
            <a:ext cx="311225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b="1" dirty="0"/>
              <a:t>=</a:t>
            </a: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302AA8D6-991D-0378-F967-20C8B6FB3484}"/>
              </a:ext>
            </a:extLst>
          </p:cNvPr>
          <p:cNvSpPr txBox="1"/>
          <p:nvPr/>
        </p:nvSpPr>
        <p:spPr>
          <a:xfrm>
            <a:off x="7811164" y="2779571"/>
            <a:ext cx="2785146" cy="5360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lang="en-GB" sz="1400" dirty="0">
                <a:latin typeface="Comic Sans MS" panose="030F0702030302020204" pitchFamily="66" charset="0"/>
                <a:cs typeface="Carlito"/>
              </a:rPr>
              <a:t>because 2 x 3 = 6 with 1  </a:t>
            </a:r>
          </a:p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lang="en-GB" sz="1400" spc="-5" dirty="0">
                <a:latin typeface="Comic Sans MS" panose="030F0702030302020204" pitchFamily="66" charset="0"/>
                <a:cs typeface="Carlito"/>
              </a:rPr>
              <a:t>third </a:t>
            </a:r>
            <a:r>
              <a:rPr lang="en-GB" sz="1400" spc="-15" dirty="0">
                <a:latin typeface="Comic Sans MS" panose="030F0702030302020204" pitchFamily="66" charset="0"/>
                <a:cs typeface="Carlito"/>
              </a:rPr>
              <a:t>left</a:t>
            </a:r>
            <a:r>
              <a:rPr lang="en-GB" sz="1400" spc="-85" dirty="0">
                <a:latin typeface="Comic Sans MS" panose="030F0702030302020204" pitchFamily="66" charset="0"/>
                <a:cs typeface="Carlito"/>
              </a:rPr>
              <a:t> </a:t>
            </a:r>
            <a:r>
              <a:rPr lang="en-GB" sz="1400" spc="-5" dirty="0">
                <a:latin typeface="Comic Sans MS" panose="030F0702030302020204" pitchFamily="66" charset="0"/>
                <a:cs typeface="Carlito"/>
              </a:rPr>
              <a:t>over to add.</a:t>
            </a:r>
            <a:endParaRPr lang="en-GB" sz="1400" dirty="0">
              <a:latin typeface="Comic Sans MS" panose="030F0702030302020204" pitchFamily="66" charset="0"/>
              <a:cs typeface="Carlito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458216" y="297890"/>
            <a:ext cx="9574022" cy="51744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b="1" spc="-5" dirty="0">
                <a:solidFill>
                  <a:srgbClr val="006FC0"/>
                </a:solidFill>
                <a:latin typeface="Comic Sans MS" panose="030F0702030302020204" pitchFamily="66" charset="0"/>
                <a:cs typeface="Carlito"/>
              </a:rPr>
              <a:t>Multiply proper </a:t>
            </a:r>
            <a:r>
              <a:rPr sz="1600" b="1" spc="-10" dirty="0">
                <a:solidFill>
                  <a:srgbClr val="006FC0"/>
                </a:solidFill>
                <a:latin typeface="Comic Sans MS" panose="030F0702030302020204" pitchFamily="66" charset="0"/>
                <a:cs typeface="Carlito"/>
              </a:rPr>
              <a:t>fractions </a:t>
            </a:r>
            <a:r>
              <a:rPr sz="1600" b="1" spc="-5" dirty="0">
                <a:solidFill>
                  <a:srgbClr val="006FC0"/>
                </a:solidFill>
                <a:latin typeface="Comic Sans MS" panose="030F0702030302020204" pitchFamily="66" charset="0"/>
                <a:cs typeface="Carlito"/>
              </a:rPr>
              <a:t>and </a:t>
            </a:r>
            <a:r>
              <a:rPr sz="1600" b="1" spc="-15" dirty="0">
                <a:solidFill>
                  <a:srgbClr val="006FC0"/>
                </a:solidFill>
                <a:latin typeface="Comic Sans MS" panose="030F0702030302020204" pitchFamily="66" charset="0"/>
                <a:cs typeface="Carlito"/>
              </a:rPr>
              <a:t>mixed </a:t>
            </a:r>
            <a:r>
              <a:rPr sz="1600" b="1" spc="-10" dirty="0">
                <a:solidFill>
                  <a:srgbClr val="006FC0"/>
                </a:solidFill>
                <a:latin typeface="Comic Sans MS" panose="030F0702030302020204" pitchFamily="66" charset="0"/>
                <a:cs typeface="Carlito"/>
              </a:rPr>
              <a:t>numbers by </a:t>
            </a:r>
            <a:r>
              <a:rPr sz="1600" b="1" spc="-5" dirty="0">
                <a:solidFill>
                  <a:srgbClr val="006FC0"/>
                </a:solidFill>
                <a:latin typeface="Comic Sans MS" panose="030F0702030302020204" pitchFamily="66" charset="0"/>
                <a:cs typeface="Carlito"/>
              </a:rPr>
              <a:t>whole </a:t>
            </a:r>
            <a:r>
              <a:rPr sz="1600" b="1" spc="-10" dirty="0">
                <a:solidFill>
                  <a:srgbClr val="006FC0"/>
                </a:solidFill>
                <a:latin typeface="Comic Sans MS" panose="030F0702030302020204" pitchFamily="66" charset="0"/>
                <a:cs typeface="Carlito"/>
              </a:rPr>
              <a:t>numbers, </a:t>
            </a:r>
            <a:r>
              <a:rPr sz="1600" b="1" spc="-5" dirty="0">
                <a:solidFill>
                  <a:srgbClr val="006FC0"/>
                </a:solidFill>
                <a:latin typeface="Comic Sans MS" panose="030F0702030302020204" pitchFamily="66" charset="0"/>
                <a:cs typeface="Carlito"/>
              </a:rPr>
              <a:t>supported </a:t>
            </a:r>
            <a:r>
              <a:rPr sz="1600" b="1" spc="-15" dirty="0">
                <a:solidFill>
                  <a:srgbClr val="006FC0"/>
                </a:solidFill>
                <a:latin typeface="Comic Sans MS" panose="030F0702030302020204" pitchFamily="66" charset="0"/>
                <a:cs typeface="Carlito"/>
              </a:rPr>
              <a:t>by </a:t>
            </a:r>
            <a:r>
              <a:rPr sz="1600" b="1" spc="-10" dirty="0">
                <a:solidFill>
                  <a:srgbClr val="006FC0"/>
                </a:solidFill>
                <a:latin typeface="Comic Sans MS" panose="030F0702030302020204" pitchFamily="66" charset="0"/>
                <a:cs typeface="Carlito"/>
              </a:rPr>
              <a:t>materials </a:t>
            </a:r>
            <a:endParaRPr lang="en-GB" sz="1600" b="1" spc="-10" dirty="0">
              <a:solidFill>
                <a:srgbClr val="006FC0"/>
              </a:solidFill>
              <a:latin typeface="Comic Sans MS" panose="030F0702030302020204" pitchFamily="66" charset="0"/>
              <a:cs typeface="Carlito"/>
            </a:endParaRPr>
          </a:p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b="1" spc="-5" dirty="0">
                <a:solidFill>
                  <a:srgbClr val="006FC0"/>
                </a:solidFill>
                <a:latin typeface="Comic Sans MS" panose="030F0702030302020204" pitchFamily="66" charset="0"/>
                <a:cs typeface="Carlito"/>
              </a:rPr>
              <a:t>and</a:t>
            </a:r>
            <a:r>
              <a:rPr sz="1600" b="1" spc="210" dirty="0">
                <a:solidFill>
                  <a:srgbClr val="006FC0"/>
                </a:solidFill>
                <a:latin typeface="Comic Sans MS" panose="030F0702030302020204" pitchFamily="66" charset="0"/>
                <a:cs typeface="Carlito"/>
              </a:rPr>
              <a:t> </a:t>
            </a:r>
            <a:r>
              <a:rPr sz="1600" b="1" spc="-10" dirty="0">
                <a:solidFill>
                  <a:srgbClr val="006FC0"/>
                </a:solidFill>
                <a:latin typeface="Comic Sans MS" panose="030F0702030302020204" pitchFamily="66" charset="0"/>
                <a:cs typeface="Carlito"/>
              </a:rPr>
              <a:t>diagrams.</a:t>
            </a:r>
            <a:endParaRPr sz="1600" dirty="0">
              <a:latin typeface="Comic Sans MS" panose="030F0702030302020204" pitchFamily="66" charset="0"/>
              <a:cs typeface="Carlito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7059421" y="1344384"/>
            <a:ext cx="3428999" cy="1974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40"/>
              </a:spcBef>
            </a:pPr>
            <a:r>
              <a:rPr sz="1200" spc="-5" dirty="0">
                <a:latin typeface="Comic Sans MS" panose="030F0702030302020204" pitchFamily="66" charset="0"/>
                <a:cs typeface="Carlito"/>
              </a:rPr>
              <a:t>Multiply </a:t>
            </a:r>
            <a:r>
              <a:rPr sz="1200" dirty="0">
                <a:latin typeface="Comic Sans MS" panose="030F0702030302020204" pitchFamily="66" charset="0"/>
                <a:cs typeface="Carlito"/>
              </a:rPr>
              <a:t>a </a:t>
            </a:r>
            <a:r>
              <a:rPr sz="1200" spc="-5" dirty="0">
                <a:latin typeface="Comic Sans MS" panose="030F0702030302020204" pitchFamily="66" charset="0"/>
                <a:cs typeface="Carlito"/>
              </a:rPr>
              <a:t>proper fraction by</a:t>
            </a:r>
            <a:r>
              <a:rPr lang="en-GB" sz="1200" spc="-5" dirty="0">
                <a:latin typeface="Comic Sans MS" panose="030F0702030302020204" pitchFamily="66" charset="0"/>
                <a:cs typeface="Carlito"/>
              </a:rPr>
              <a:t> a</a:t>
            </a:r>
            <a:r>
              <a:rPr sz="1200" dirty="0">
                <a:latin typeface="Comic Sans MS" panose="030F0702030302020204" pitchFamily="66" charset="0"/>
                <a:cs typeface="Carlito"/>
              </a:rPr>
              <a:t> whole</a:t>
            </a:r>
            <a:r>
              <a:rPr sz="1200" spc="-5" dirty="0">
                <a:latin typeface="Comic Sans MS" panose="030F0702030302020204" pitchFamily="66" charset="0"/>
                <a:cs typeface="Carlito"/>
              </a:rPr>
              <a:t> number:</a:t>
            </a:r>
            <a:endParaRPr sz="1200" dirty="0">
              <a:latin typeface="Comic Sans MS" panose="030F0702030302020204" pitchFamily="66" charset="0"/>
              <a:cs typeface="Carlito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461428" y="1401474"/>
            <a:ext cx="2371695" cy="158364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1749425" y="3056102"/>
            <a:ext cx="121931" cy="27434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289111" y="3051801"/>
            <a:ext cx="9463532" cy="1077859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593090">
              <a:lnSpc>
                <a:spcPct val="100000"/>
              </a:lnSpc>
              <a:spcBef>
                <a:spcPts val="105"/>
              </a:spcBef>
            </a:pPr>
            <a:r>
              <a:rPr sz="1200" dirty="0">
                <a:latin typeface="Comic Sans MS" panose="030F0702030302020204" pitchFamily="66" charset="0"/>
                <a:cs typeface="Carlito"/>
              </a:rPr>
              <a:t>6 lots</a:t>
            </a:r>
            <a:r>
              <a:rPr sz="1200" spc="-65" dirty="0">
                <a:latin typeface="Comic Sans MS" panose="030F0702030302020204" pitchFamily="66" charset="0"/>
                <a:cs typeface="Carlito"/>
              </a:rPr>
              <a:t> </a:t>
            </a:r>
            <a:r>
              <a:rPr sz="1200" dirty="0">
                <a:latin typeface="Comic Sans MS" panose="030F0702030302020204" pitchFamily="66" charset="0"/>
                <a:cs typeface="Carlito"/>
              </a:rPr>
              <a:t>of</a:t>
            </a:r>
            <a:r>
              <a:rPr lang="en-GB" sz="1200" dirty="0">
                <a:latin typeface="Comic Sans MS" panose="030F0702030302020204" pitchFamily="66" charset="0"/>
                <a:cs typeface="Carlito"/>
              </a:rPr>
              <a:t>  </a:t>
            </a:r>
            <a:endParaRPr sz="1200" dirty="0">
              <a:latin typeface="Comic Sans MS" panose="030F0702030302020204" pitchFamily="66" charset="0"/>
              <a:cs typeface="Carlito"/>
            </a:endParaRPr>
          </a:p>
          <a:p>
            <a:pPr>
              <a:lnSpc>
                <a:spcPct val="100000"/>
              </a:lnSpc>
            </a:pPr>
            <a:endParaRPr sz="1400" dirty="0">
              <a:latin typeface="Carlito"/>
              <a:cs typeface="Carlito"/>
            </a:endParaRPr>
          </a:p>
          <a:p>
            <a:pPr marL="12700">
              <a:lnSpc>
                <a:spcPct val="100000"/>
              </a:lnSpc>
              <a:spcBef>
                <a:spcPts val="1125"/>
              </a:spcBef>
            </a:pPr>
            <a:r>
              <a:rPr sz="1600" b="1" spc="-10" dirty="0">
                <a:solidFill>
                  <a:srgbClr val="006FC0"/>
                </a:solidFill>
                <a:latin typeface="Comic Sans MS" panose="030F0702030302020204" pitchFamily="66" charset="0"/>
                <a:cs typeface="Carlito"/>
              </a:rPr>
              <a:t>Recognise </a:t>
            </a:r>
            <a:r>
              <a:rPr sz="1600" b="1" dirty="0">
                <a:solidFill>
                  <a:srgbClr val="006FC0"/>
                </a:solidFill>
                <a:latin typeface="Comic Sans MS" panose="030F0702030302020204" pitchFamily="66" charset="0"/>
                <a:cs typeface="Carlito"/>
              </a:rPr>
              <a:t>and </a:t>
            </a:r>
            <a:r>
              <a:rPr sz="1600" b="1" spc="-5" dirty="0">
                <a:solidFill>
                  <a:srgbClr val="006FC0"/>
                </a:solidFill>
                <a:latin typeface="Comic Sans MS" panose="030F0702030302020204" pitchFamily="66" charset="0"/>
                <a:cs typeface="Carlito"/>
              </a:rPr>
              <a:t>use </a:t>
            </a:r>
            <a:r>
              <a:rPr sz="1600" b="1" spc="-10" dirty="0">
                <a:solidFill>
                  <a:srgbClr val="006FC0"/>
                </a:solidFill>
                <a:latin typeface="Comic Sans MS" panose="030F0702030302020204" pitchFamily="66" charset="0"/>
                <a:cs typeface="Carlito"/>
              </a:rPr>
              <a:t>altogether </a:t>
            </a:r>
            <a:r>
              <a:rPr sz="1600" b="1" spc="-5" dirty="0">
                <a:solidFill>
                  <a:srgbClr val="006FC0"/>
                </a:solidFill>
                <a:latin typeface="Comic Sans MS" panose="030F0702030302020204" pitchFamily="66" charset="0"/>
                <a:cs typeface="Carlito"/>
              </a:rPr>
              <a:t>thousandths and </a:t>
            </a:r>
            <a:r>
              <a:rPr sz="1600" b="1" spc="-15" dirty="0">
                <a:solidFill>
                  <a:srgbClr val="006FC0"/>
                </a:solidFill>
                <a:latin typeface="Comic Sans MS" panose="030F0702030302020204" pitchFamily="66" charset="0"/>
                <a:cs typeface="Carlito"/>
              </a:rPr>
              <a:t>relate </a:t>
            </a:r>
            <a:r>
              <a:rPr sz="1600" b="1" spc="-5" dirty="0">
                <a:solidFill>
                  <a:srgbClr val="006FC0"/>
                </a:solidFill>
                <a:latin typeface="Comic Sans MS" panose="030F0702030302020204" pitchFamily="66" charset="0"/>
                <a:cs typeface="Carlito"/>
              </a:rPr>
              <a:t>them </a:t>
            </a:r>
            <a:r>
              <a:rPr sz="1600" b="1" spc="-10" dirty="0">
                <a:solidFill>
                  <a:srgbClr val="006FC0"/>
                </a:solidFill>
                <a:latin typeface="Comic Sans MS" panose="030F0702030302020204" pitchFamily="66" charset="0"/>
                <a:cs typeface="Carlito"/>
              </a:rPr>
              <a:t>to tenths, </a:t>
            </a:r>
            <a:r>
              <a:rPr sz="1600" b="1" spc="-5" dirty="0">
                <a:solidFill>
                  <a:srgbClr val="006FC0"/>
                </a:solidFill>
                <a:latin typeface="Comic Sans MS" panose="030F0702030302020204" pitchFamily="66" charset="0"/>
                <a:cs typeface="Carlito"/>
              </a:rPr>
              <a:t>hundredths and decimal</a:t>
            </a:r>
            <a:r>
              <a:rPr sz="1600" b="1" spc="190" dirty="0">
                <a:solidFill>
                  <a:srgbClr val="006FC0"/>
                </a:solidFill>
                <a:latin typeface="Comic Sans MS" panose="030F0702030302020204" pitchFamily="66" charset="0"/>
                <a:cs typeface="Carlito"/>
              </a:rPr>
              <a:t> </a:t>
            </a:r>
            <a:r>
              <a:rPr sz="1600" b="1" spc="-10" dirty="0">
                <a:solidFill>
                  <a:srgbClr val="006FC0"/>
                </a:solidFill>
                <a:latin typeface="Comic Sans MS" panose="030F0702030302020204" pitchFamily="66" charset="0"/>
                <a:cs typeface="Carlito"/>
              </a:rPr>
              <a:t>equivalents</a:t>
            </a:r>
            <a:r>
              <a:rPr sz="1600" b="1" spc="-10" dirty="0">
                <a:solidFill>
                  <a:srgbClr val="006FC0"/>
                </a:solidFill>
                <a:latin typeface="Carlito"/>
                <a:cs typeface="Carlito"/>
              </a:rPr>
              <a:t>.</a:t>
            </a:r>
            <a:endParaRPr sz="1600" dirty="0">
              <a:latin typeface="Carlito"/>
              <a:cs typeface="Carlito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3556380" y="1519377"/>
            <a:ext cx="3322574" cy="59136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4604258" y="2156041"/>
            <a:ext cx="379691" cy="461048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 txBox="1"/>
          <p:nvPr/>
        </p:nvSpPr>
        <p:spPr>
          <a:xfrm>
            <a:off x="5134482" y="2246503"/>
            <a:ext cx="974217" cy="198131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200" dirty="0">
                <a:latin typeface="Comic Sans MS" panose="030F0702030302020204" pitchFamily="66" charset="0"/>
                <a:cs typeface="Carlito"/>
              </a:rPr>
              <a:t>al</a:t>
            </a:r>
            <a:r>
              <a:rPr sz="1200" spc="-15" dirty="0">
                <a:latin typeface="Comic Sans MS" panose="030F0702030302020204" pitchFamily="66" charset="0"/>
                <a:cs typeface="Carlito"/>
              </a:rPr>
              <a:t>t</a:t>
            </a:r>
            <a:r>
              <a:rPr sz="1200" spc="-5" dirty="0">
                <a:latin typeface="Comic Sans MS" panose="030F0702030302020204" pitchFamily="66" charset="0"/>
                <a:cs typeface="Carlito"/>
              </a:rPr>
              <a:t>o</a:t>
            </a:r>
            <a:r>
              <a:rPr sz="1200" spc="-15" dirty="0">
                <a:latin typeface="Comic Sans MS" panose="030F0702030302020204" pitchFamily="66" charset="0"/>
                <a:cs typeface="Carlito"/>
              </a:rPr>
              <a:t>ge</a:t>
            </a:r>
            <a:r>
              <a:rPr sz="1200" dirty="0">
                <a:latin typeface="Comic Sans MS" panose="030F0702030302020204" pitchFamily="66" charset="0"/>
                <a:cs typeface="Carlito"/>
              </a:rPr>
              <a:t>t</a:t>
            </a:r>
            <a:r>
              <a:rPr sz="1200" spc="-10" dirty="0">
                <a:latin typeface="Comic Sans MS" panose="030F0702030302020204" pitchFamily="66" charset="0"/>
                <a:cs typeface="Carlito"/>
              </a:rPr>
              <a:t>h</a:t>
            </a:r>
            <a:r>
              <a:rPr sz="1200" dirty="0">
                <a:latin typeface="Comic Sans MS" panose="030F0702030302020204" pitchFamily="66" charset="0"/>
                <a:cs typeface="Carlito"/>
              </a:rPr>
              <a:t>er</a:t>
            </a:r>
          </a:p>
        </p:txBody>
      </p:sp>
      <p:sp>
        <p:nvSpPr>
          <p:cNvPr id="12" name="object 12"/>
          <p:cNvSpPr/>
          <p:nvPr/>
        </p:nvSpPr>
        <p:spPr>
          <a:xfrm>
            <a:off x="9152514" y="1773268"/>
            <a:ext cx="256057" cy="39627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8130793" y="1803743"/>
            <a:ext cx="134124" cy="396278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 txBox="1"/>
          <p:nvPr/>
        </p:nvSpPr>
        <p:spPr>
          <a:xfrm>
            <a:off x="8472678" y="1829765"/>
            <a:ext cx="478155" cy="3003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dirty="0">
                <a:latin typeface="Carlito"/>
                <a:cs typeface="Carlito"/>
              </a:rPr>
              <a:t>X 6</a:t>
            </a:r>
            <a:r>
              <a:rPr sz="1800" spc="-90" dirty="0">
                <a:latin typeface="Carlito"/>
                <a:cs typeface="Carlito"/>
              </a:rPr>
              <a:t> </a:t>
            </a:r>
            <a:r>
              <a:rPr sz="1800" dirty="0">
                <a:latin typeface="Carlito"/>
                <a:cs typeface="Carlito"/>
              </a:rPr>
              <a:t>=</a:t>
            </a:r>
            <a:endParaRPr sz="1800">
              <a:latin typeface="Carlito"/>
              <a:cs typeface="Carlito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7631175" y="2236044"/>
            <a:ext cx="2628137" cy="228909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200" spc="-5" dirty="0">
                <a:latin typeface="Comic Sans MS" panose="030F0702030302020204" pitchFamily="66" charset="0"/>
                <a:cs typeface="Carlito"/>
              </a:rPr>
              <a:t>Change </a:t>
            </a:r>
            <a:r>
              <a:rPr sz="1200" dirty="0">
                <a:latin typeface="Comic Sans MS" panose="030F0702030302020204" pitchFamily="66" charset="0"/>
                <a:cs typeface="Carlito"/>
              </a:rPr>
              <a:t>to a mixed</a:t>
            </a:r>
            <a:r>
              <a:rPr sz="1200" spc="-50" dirty="0">
                <a:latin typeface="Comic Sans MS" panose="030F0702030302020204" pitchFamily="66" charset="0"/>
                <a:cs typeface="Carlito"/>
              </a:rPr>
              <a:t> </a:t>
            </a:r>
            <a:r>
              <a:rPr sz="1200" spc="-5" dirty="0">
                <a:latin typeface="Comic Sans MS" panose="030F0702030302020204" pitchFamily="66" charset="0"/>
                <a:cs typeface="Carlito"/>
              </a:rPr>
              <a:t>number</a:t>
            </a:r>
            <a:r>
              <a:rPr lang="en-GB" sz="1400" spc="-5" dirty="0">
                <a:latin typeface="Carlito"/>
                <a:cs typeface="Carlito"/>
              </a:rPr>
              <a:t>:</a:t>
            </a:r>
            <a:endParaRPr sz="1400" dirty="0">
              <a:latin typeface="Carlito"/>
              <a:cs typeface="Carlito"/>
            </a:endParaRPr>
          </a:p>
        </p:txBody>
      </p:sp>
      <p:sp>
        <p:nvSpPr>
          <p:cNvPr id="16" name="object 16"/>
          <p:cNvSpPr/>
          <p:nvPr/>
        </p:nvSpPr>
        <p:spPr>
          <a:xfrm>
            <a:off x="8945243" y="2624527"/>
            <a:ext cx="292633" cy="353593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8191251" y="2615278"/>
            <a:ext cx="256057" cy="39627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 txBox="1"/>
          <p:nvPr/>
        </p:nvSpPr>
        <p:spPr>
          <a:xfrm>
            <a:off x="8596121" y="2543683"/>
            <a:ext cx="17780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dirty="0">
                <a:latin typeface="Carlito"/>
                <a:cs typeface="Carlito"/>
              </a:rPr>
              <a:t>=</a:t>
            </a:r>
            <a:endParaRPr sz="2400">
              <a:latin typeface="Carlito"/>
              <a:cs typeface="Carlito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7663053" y="4173093"/>
            <a:ext cx="2452209" cy="11517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R="35560" algn="ctr">
              <a:lnSpc>
                <a:spcPct val="100000"/>
              </a:lnSpc>
              <a:spcBef>
                <a:spcPts val="910"/>
              </a:spcBef>
            </a:pPr>
            <a:endParaRPr lang="en-GB" sz="1200" b="1" spc="-10" dirty="0">
              <a:latin typeface="Comic Sans MS"/>
              <a:cs typeface="Comic Sans MS"/>
            </a:endParaRPr>
          </a:p>
          <a:p>
            <a:pPr marR="35560" algn="ctr">
              <a:lnSpc>
                <a:spcPct val="100000"/>
              </a:lnSpc>
              <a:spcBef>
                <a:spcPts val="910"/>
              </a:spcBef>
            </a:pPr>
            <a:r>
              <a:rPr sz="1200" b="1" spc="-10" dirty="0">
                <a:latin typeface="Comic Sans MS"/>
                <a:cs typeface="Comic Sans MS"/>
              </a:rPr>
              <a:t>67.153</a:t>
            </a:r>
            <a:endParaRPr sz="1200" dirty="0">
              <a:latin typeface="Comic Sans MS"/>
              <a:cs typeface="Comic Sans MS"/>
            </a:endParaRPr>
          </a:p>
          <a:p>
            <a:pPr marL="391795" marR="5080" indent="-379730">
              <a:lnSpc>
                <a:spcPts val="2570"/>
              </a:lnSpc>
              <a:spcBef>
                <a:spcPts val="190"/>
              </a:spcBef>
            </a:pPr>
            <a:r>
              <a:rPr sz="1400" spc="-5" dirty="0">
                <a:latin typeface="Comic Sans MS" panose="030F0702030302020204" pitchFamily="66" charset="0"/>
                <a:cs typeface="Carlito"/>
              </a:rPr>
              <a:t>How </a:t>
            </a:r>
            <a:r>
              <a:rPr sz="1400" spc="-10" dirty="0">
                <a:latin typeface="Comic Sans MS" panose="030F0702030302020204" pitchFamily="66" charset="0"/>
                <a:cs typeface="Carlito"/>
              </a:rPr>
              <a:t>many </a:t>
            </a:r>
            <a:r>
              <a:rPr sz="1400" spc="-5" dirty="0">
                <a:latin typeface="Comic Sans MS" panose="030F0702030302020204" pitchFamily="66" charset="0"/>
                <a:cs typeface="Carlito"/>
              </a:rPr>
              <a:t>thousandths does  this number </a:t>
            </a:r>
            <a:r>
              <a:rPr sz="1400" spc="-10" dirty="0">
                <a:latin typeface="Comic Sans MS" panose="030F0702030302020204" pitchFamily="66" charset="0"/>
                <a:cs typeface="Carlito"/>
              </a:rPr>
              <a:t>have?</a:t>
            </a:r>
            <a:endParaRPr sz="1400" dirty="0">
              <a:latin typeface="Comic Sans MS" panose="030F0702030302020204" pitchFamily="66" charset="0"/>
              <a:cs typeface="Carlito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7810246" y="5602793"/>
            <a:ext cx="2272665" cy="1001108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algn="ctr">
              <a:lnSpc>
                <a:spcPct val="152900"/>
              </a:lnSpc>
              <a:spcBef>
                <a:spcPts val="95"/>
              </a:spcBef>
            </a:pPr>
            <a:r>
              <a:rPr sz="1400" spc="-5" dirty="0">
                <a:latin typeface="Comic Sans MS" panose="030F0702030302020204" pitchFamily="66" charset="0"/>
                <a:cs typeface="Carlito"/>
              </a:rPr>
              <a:t>How </a:t>
            </a:r>
            <a:r>
              <a:rPr sz="1400" spc="-10" dirty="0">
                <a:latin typeface="Comic Sans MS" panose="030F0702030302020204" pitchFamily="66" charset="0"/>
                <a:cs typeface="Carlito"/>
              </a:rPr>
              <a:t>many </a:t>
            </a:r>
            <a:r>
              <a:rPr sz="1400" spc="-5" dirty="0">
                <a:latin typeface="Comic Sans MS" panose="030F0702030302020204" pitchFamily="66" charset="0"/>
                <a:cs typeface="Carlito"/>
              </a:rPr>
              <a:t>thousandths do</a:t>
            </a:r>
            <a:r>
              <a:rPr sz="1400" spc="-40" dirty="0">
                <a:latin typeface="Comic Sans MS" panose="030F0702030302020204" pitchFamily="66" charset="0"/>
                <a:cs typeface="Carlito"/>
              </a:rPr>
              <a:t> </a:t>
            </a:r>
            <a:r>
              <a:rPr sz="1400" spc="-10" dirty="0">
                <a:latin typeface="Comic Sans MS" panose="030F0702030302020204" pitchFamily="66" charset="0"/>
                <a:cs typeface="Carlito"/>
              </a:rPr>
              <a:t>you </a:t>
            </a:r>
            <a:r>
              <a:rPr sz="1400" spc="-5" dirty="0">
                <a:latin typeface="Comic Sans MS" panose="030F0702030302020204" pitchFamily="66" charset="0"/>
                <a:cs typeface="Carlito"/>
              </a:rPr>
              <a:t>need </a:t>
            </a:r>
            <a:r>
              <a:rPr sz="1400" spc="-10" dirty="0">
                <a:latin typeface="Comic Sans MS" panose="030F0702030302020204" pitchFamily="66" charset="0"/>
                <a:cs typeface="Carlito"/>
              </a:rPr>
              <a:t>to </a:t>
            </a:r>
            <a:r>
              <a:rPr sz="1400" spc="-5" dirty="0">
                <a:latin typeface="Comic Sans MS" panose="030F0702030302020204" pitchFamily="66" charset="0"/>
                <a:cs typeface="Carlito"/>
              </a:rPr>
              <a:t>add </a:t>
            </a:r>
            <a:r>
              <a:rPr sz="1400" spc="-10" dirty="0">
                <a:latin typeface="Comic Sans MS" panose="030F0702030302020204" pitchFamily="66" charset="0"/>
                <a:cs typeface="Carlito"/>
              </a:rPr>
              <a:t>to </a:t>
            </a:r>
            <a:r>
              <a:rPr sz="1400" dirty="0">
                <a:latin typeface="Comic Sans MS" panose="030F0702030302020204" pitchFamily="66" charset="0"/>
                <a:cs typeface="Carlito"/>
              </a:rPr>
              <a:t>it </a:t>
            </a:r>
            <a:r>
              <a:rPr sz="1400" spc="-10" dirty="0">
                <a:latin typeface="Comic Sans MS" panose="030F0702030302020204" pitchFamily="66" charset="0"/>
                <a:cs typeface="Carlito"/>
              </a:rPr>
              <a:t>to </a:t>
            </a:r>
            <a:r>
              <a:rPr sz="1400" spc="-15" dirty="0">
                <a:latin typeface="Comic Sans MS" panose="030F0702030302020204" pitchFamily="66" charset="0"/>
                <a:cs typeface="Carlito"/>
              </a:rPr>
              <a:t>make</a:t>
            </a:r>
            <a:r>
              <a:rPr sz="1400" spc="-35" dirty="0">
                <a:latin typeface="Comic Sans MS" panose="030F0702030302020204" pitchFamily="66" charset="0"/>
                <a:cs typeface="Carlito"/>
              </a:rPr>
              <a:t> </a:t>
            </a:r>
            <a:r>
              <a:rPr sz="1400" dirty="0">
                <a:latin typeface="Comic Sans MS" panose="030F0702030302020204" pitchFamily="66" charset="0"/>
                <a:cs typeface="Carlito"/>
              </a:rPr>
              <a:t>it</a:t>
            </a:r>
            <a:r>
              <a:rPr lang="en-GB" sz="1400" dirty="0">
                <a:latin typeface="Comic Sans MS" panose="030F0702030302020204" pitchFamily="66" charset="0"/>
                <a:cs typeface="Carlito"/>
              </a:rPr>
              <a:t> </a:t>
            </a:r>
            <a:r>
              <a:rPr sz="1400" spc="-5" dirty="0">
                <a:latin typeface="Comic Sans MS" panose="030F0702030302020204" pitchFamily="66" charset="0"/>
                <a:cs typeface="Carlito"/>
              </a:rPr>
              <a:t>67.16?</a:t>
            </a:r>
            <a:endParaRPr sz="1400" dirty="0">
              <a:latin typeface="Comic Sans MS" panose="030F0702030302020204" pitchFamily="66" charset="0"/>
              <a:cs typeface="Carlito"/>
            </a:endParaRPr>
          </a:p>
        </p:txBody>
      </p:sp>
      <p:sp>
        <p:nvSpPr>
          <p:cNvPr id="25" name="object 25"/>
          <p:cNvSpPr/>
          <p:nvPr/>
        </p:nvSpPr>
        <p:spPr>
          <a:xfrm>
            <a:off x="144175" y="4508894"/>
            <a:ext cx="3895725" cy="2797797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33" name="Group 32"/>
          <p:cNvGrpSpPr/>
          <p:nvPr/>
        </p:nvGrpSpPr>
        <p:grpSpPr>
          <a:xfrm>
            <a:off x="4039900" y="4774009"/>
            <a:ext cx="3151251" cy="792168"/>
            <a:chOff x="4141853" y="4910260"/>
            <a:chExt cx="3151251" cy="792168"/>
          </a:xfrm>
        </p:grpSpPr>
        <p:sp>
          <p:nvSpPr>
            <p:cNvPr id="26" name="object 26"/>
            <p:cNvSpPr/>
            <p:nvPr/>
          </p:nvSpPr>
          <p:spPr>
            <a:xfrm>
              <a:off x="4141853" y="4910260"/>
              <a:ext cx="3151251" cy="600303"/>
            </a:xfrm>
            <a:prstGeom prst="rect">
              <a:avLst/>
            </a:prstGeom>
            <a:blipFill>
              <a:blip r:embed="rId10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pPr algn="r"/>
              <a:endParaRPr dirty="0"/>
            </a:p>
          </p:txBody>
        </p:sp>
        <p:grpSp>
          <p:nvGrpSpPr>
            <p:cNvPr id="32" name="Group 31"/>
            <p:cNvGrpSpPr/>
            <p:nvPr/>
          </p:nvGrpSpPr>
          <p:grpSpPr>
            <a:xfrm>
              <a:off x="4877402" y="5336565"/>
              <a:ext cx="2118906" cy="365863"/>
              <a:chOff x="4877402" y="5336565"/>
              <a:chExt cx="2118906" cy="365863"/>
            </a:xfrm>
          </p:grpSpPr>
          <p:sp>
            <p:nvSpPr>
              <p:cNvPr id="27" name="object 27"/>
              <p:cNvSpPr/>
              <p:nvPr/>
            </p:nvSpPr>
            <p:spPr>
              <a:xfrm>
                <a:off x="6740365" y="5510563"/>
                <a:ext cx="255943" cy="190190"/>
              </a:xfrm>
              <a:prstGeom prst="rect">
                <a:avLst/>
              </a:prstGeom>
              <a:blipFill>
                <a:blip r:embed="rId11" cstate="print"/>
                <a:stretch>
                  <a:fillRect/>
                </a:stretch>
              </a:blipFill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28" name="object 28"/>
              <p:cNvSpPr/>
              <p:nvPr/>
            </p:nvSpPr>
            <p:spPr>
              <a:xfrm>
                <a:off x="5986875" y="5520226"/>
                <a:ext cx="187198" cy="182202"/>
              </a:xfrm>
              <a:prstGeom prst="rect">
                <a:avLst/>
              </a:prstGeom>
              <a:blipFill>
                <a:blip r:embed="rId12" cstate="print"/>
                <a:stretch>
                  <a:fillRect/>
                </a:stretch>
              </a:blipFill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29" name="object 29"/>
              <p:cNvSpPr/>
              <p:nvPr/>
            </p:nvSpPr>
            <p:spPr>
              <a:xfrm>
                <a:off x="5245956" y="5515378"/>
                <a:ext cx="125859" cy="184101"/>
              </a:xfrm>
              <a:prstGeom prst="rect">
                <a:avLst/>
              </a:prstGeom>
              <a:blipFill>
                <a:blip r:embed="rId13" cstate="print"/>
                <a:stretch>
                  <a:fillRect/>
                </a:stretch>
              </a:blipFill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30" name="object 30"/>
              <p:cNvSpPr/>
              <p:nvPr/>
            </p:nvSpPr>
            <p:spPr>
              <a:xfrm>
                <a:off x="4877402" y="5336565"/>
                <a:ext cx="60284" cy="65201"/>
              </a:xfrm>
              <a:prstGeom prst="rect">
                <a:avLst/>
              </a:prstGeom>
              <a:blipFill>
                <a:blip r:embed="rId14" cstate="print"/>
                <a:stretch>
                  <a:fillRect/>
                </a:stretch>
              </a:blipFill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</p:grpSp>
      </p:grpSp>
      <p:sp>
        <p:nvSpPr>
          <p:cNvPr id="31" name="object 31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8100">
              <a:lnSpc>
                <a:spcPts val="1045"/>
              </a:lnSpc>
            </a:pPr>
            <a:fld id="{81D60167-4931-47E6-BA6A-407CBD079E47}" type="slidenum">
              <a:rPr spc="-5" dirty="0"/>
              <a:t>13</a:t>
            </a:fld>
            <a:endParaRPr spc="-5" dirty="0"/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id="{BD60A934-2EB7-7D93-30B5-9751CD6971C6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9280542" y="161519"/>
            <a:ext cx="1012024" cy="1018120"/>
          </a:xfrm>
          <a:prstGeom prst="rect">
            <a:avLst/>
          </a:prstGeom>
        </p:spPr>
      </p:pic>
      <p:sp>
        <p:nvSpPr>
          <p:cNvPr id="24" name="TextBox 23">
            <a:extLst>
              <a:ext uri="{FF2B5EF4-FFF2-40B4-BE49-F238E27FC236}">
                <a16:creationId xmlns:a16="http://schemas.microsoft.com/office/drawing/2014/main" id="{6CA05827-30D8-B80C-36FC-106270B4E9F3}"/>
              </a:ext>
            </a:extLst>
          </p:cNvPr>
          <p:cNvSpPr txBox="1"/>
          <p:nvPr/>
        </p:nvSpPr>
        <p:spPr>
          <a:xfrm>
            <a:off x="480224" y="1059859"/>
            <a:ext cx="957402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88620">
              <a:lnSpc>
                <a:spcPct val="100000"/>
              </a:lnSpc>
              <a:spcBef>
                <a:spcPts val="710"/>
              </a:spcBef>
              <a:tabLst>
                <a:tab pos="3989070" algn="l"/>
                <a:tab pos="7662545" algn="l"/>
              </a:tabLst>
            </a:pPr>
            <a:r>
              <a:rPr lang="en-GB" sz="1800" spc="-15" dirty="0">
                <a:solidFill>
                  <a:srgbClr val="00AE50"/>
                </a:solidFill>
                <a:latin typeface="Comic Sans MS" panose="030F0702030302020204" pitchFamily="66" charset="0"/>
                <a:cs typeface="Carlito"/>
              </a:rPr>
              <a:t>Concrete	</a:t>
            </a:r>
            <a:r>
              <a:rPr lang="en-GB" sz="1800" spc="-10" dirty="0">
                <a:solidFill>
                  <a:srgbClr val="00AE50"/>
                </a:solidFill>
                <a:latin typeface="Comic Sans MS" panose="030F0702030302020204" pitchFamily="66" charset="0"/>
                <a:cs typeface="Carlito"/>
              </a:rPr>
              <a:t>Pictorial	   </a:t>
            </a:r>
            <a:r>
              <a:rPr lang="en-GB" sz="1800" spc="-15" dirty="0">
                <a:solidFill>
                  <a:srgbClr val="00AE50"/>
                </a:solidFill>
                <a:latin typeface="Comic Sans MS" panose="030F0702030302020204" pitchFamily="66" charset="0"/>
                <a:cs typeface="Carlito"/>
              </a:rPr>
              <a:t>Abstract</a:t>
            </a:r>
            <a:endParaRPr lang="en-GB" sz="1800" dirty="0">
              <a:latin typeface="Comic Sans MS" panose="030F0702030302020204" pitchFamily="66" charset="0"/>
              <a:cs typeface="Carlito"/>
            </a:endParaRP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15502D3B-0366-9B80-2662-9DD45ECF9AAE}"/>
              </a:ext>
            </a:extLst>
          </p:cNvPr>
          <p:cNvSpPr txBox="1"/>
          <p:nvPr/>
        </p:nvSpPr>
        <p:spPr>
          <a:xfrm>
            <a:off x="416747" y="4092234"/>
            <a:ext cx="9589627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88620">
              <a:lnSpc>
                <a:spcPct val="100000"/>
              </a:lnSpc>
              <a:spcBef>
                <a:spcPts val="710"/>
              </a:spcBef>
              <a:tabLst>
                <a:tab pos="3989070" algn="l"/>
                <a:tab pos="7662545" algn="l"/>
              </a:tabLst>
            </a:pPr>
            <a:r>
              <a:rPr lang="en-GB" sz="1800" spc="-15" dirty="0">
                <a:solidFill>
                  <a:srgbClr val="00AE50"/>
                </a:solidFill>
                <a:latin typeface="Comic Sans MS" panose="030F0702030302020204" pitchFamily="66" charset="0"/>
                <a:cs typeface="Carlito"/>
              </a:rPr>
              <a:t>Concrete	</a:t>
            </a:r>
            <a:r>
              <a:rPr lang="en-GB" sz="1800" spc="-10" dirty="0">
                <a:solidFill>
                  <a:srgbClr val="00AE50"/>
                </a:solidFill>
                <a:latin typeface="Comic Sans MS" panose="030F0702030302020204" pitchFamily="66" charset="0"/>
                <a:cs typeface="Carlito"/>
              </a:rPr>
              <a:t>Pictorial	   </a:t>
            </a:r>
            <a:r>
              <a:rPr lang="en-GB" sz="1800" spc="-15" dirty="0">
                <a:solidFill>
                  <a:srgbClr val="00AE50"/>
                </a:solidFill>
                <a:latin typeface="Comic Sans MS" panose="030F0702030302020204" pitchFamily="66" charset="0"/>
                <a:cs typeface="Carlito"/>
              </a:rPr>
              <a:t>Abstract</a:t>
            </a:r>
            <a:endParaRPr lang="en-GB" sz="1800" dirty="0">
              <a:latin typeface="Comic Sans MS" panose="030F0702030302020204" pitchFamily="66" charset="0"/>
              <a:cs typeface="Carlito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684021" y="1716148"/>
            <a:ext cx="9552687" cy="5123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b="1" spc="-10" dirty="0">
                <a:solidFill>
                  <a:srgbClr val="006FC0"/>
                </a:solidFill>
                <a:latin typeface="Comic Sans MS" panose="030F0702030302020204" pitchFamily="66" charset="0"/>
                <a:cs typeface="Carlito"/>
              </a:rPr>
              <a:t>Recognise </a:t>
            </a:r>
            <a:r>
              <a:rPr sz="1600" b="1" spc="-5" dirty="0">
                <a:solidFill>
                  <a:srgbClr val="006FC0"/>
                </a:solidFill>
                <a:latin typeface="Comic Sans MS" panose="030F0702030302020204" pitchFamily="66" charset="0"/>
                <a:cs typeface="Carlito"/>
              </a:rPr>
              <a:t>% symbol and </a:t>
            </a:r>
            <a:r>
              <a:rPr sz="1600" b="1" spc="-10" dirty="0">
                <a:solidFill>
                  <a:srgbClr val="006FC0"/>
                </a:solidFill>
                <a:latin typeface="Comic Sans MS" panose="030F0702030302020204" pitchFamily="66" charset="0"/>
                <a:cs typeface="Carlito"/>
              </a:rPr>
              <a:t>understand </a:t>
            </a:r>
            <a:r>
              <a:rPr sz="1600" b="1" spc="-5" dirty="0">
                <a:solidFill>
                  <a:srgbClr val="006FC0"/>
                </a:solidFill>
                <a:latin typeface="Comic Sans MS" panose="030F0702030302020204" pitchFamily="66" charset="0"/>
                <a:cs typeface="Carlito"/>
              </a:rPr>
              <a:t>the meaning: write % as a </a:t>
            </a:r>
            <a:r>
              <a:rPr sz="1600" b="1" spc="-10" dirty="0">
                <a:solidFill>
                  <a:srgbClr val="006FC0"/>
                </a:solidFill>
                <a:latin typeface="Comic Sans MS" panose="030F0702030302020204" pitchFamily="66" charset="0"/>
                <a:cs typeface="Carlito"/>
              </a:rPr>
              <a:t>fraction, </a:t>
            </a:r>
            <a:r>
              <a:rPr sz="1600" b="1" spc="-5" dirty="0">
                <a:solidFill>
                  <a:srgbClr val="006FC0"/>
                </a:solidFill>
                <a:latin typeface="Comic Sans MS" panose="030F0702030302020204" pitchFamily="66" charset="0"/>
                <a:cs typeface="Carlito"/>
              </a:rPr>
              <a:t>decimal and</a:t>
            </a:r>
            <a:r>
              <a:rPr sz="1600" b="1" spc="110" dirty="0">
                <a:solidFill>
                  <a:srgbClr val="006FC0"/>
                </a:solidFill>
                <a:latin typeface="Comic Sans MS" panose="030F0702030302020204" pitchFamily="66" charset="0"/>
                <a:cs typeface="Carlito"/>
              </a:rPr>
              <a:t> </a:t>
            </a:r>
            <a:r>
              <a:rPr sz="1600" b="1" spc="-10" dirty="0">
                <a:solidFill>
                  <a:srgbClr val="006FC0"/>
                </a:solidFill>
                <a:latin typeface="Comic Sans MS" panose="030F0702030302020204" pitchFamily="66" charset="0"/>
                <a:cs typeface="Carlito"/>
              </a:rPr>
              <a:t>percentage</a:t>
            </a:r>
            <a:endParaRPr sz="1600" dirty="0">
              <a:latin typeface="Comic Sans MS" panose="030F0702030302020204" pitchFamily="66" charset="0"/>
              <a:cs typeface="Carlito"/>
            </a:endParaRPr>
          </a:p>
          <a:p>
            <a:pPr>
              <a:lnSpc>
                <a:spcPct val="100000"/>
              </a:lnSpc>
              <a:spcBef>
                <a:spcPts val="20"/>
              </a:spcBef>
            </a:pPr>
            <a:endParaRPr sz="1650" dirty="0">
              <a:latin typeface="Comic Sans MS" panose="030F0702030302020204" pitchFamily="66" charset="0"/>
              <a:cs typeface="Carlito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622300" y="3400425"/>
            <a:ext cx="1719199" cy="1249781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3228072" y="3487903"/>
            <a:ext cx="4060316" cy="118272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8174961" y="3400425"/>
            <a:ext cx="1713102" cy="1682623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8100">
              <a:lnSpc>
                <a:spcPts val="1045"/>
              </a:lnSpc>
            </a:pPr>
            <a:fld id="{81D60167-4931-47E6-BA6A-407CBD079E47}" type="slidenum">
              <a:rPr spc="-5" dirty="0"/>
              <a:t>14</a:t>
            </a:fld>
            <a:endParaRPr spc="-5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4A9F2AA2-FD0B-4ABA-6546-97B6D2C1F36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295341" y="256159"/>
            <a:ext cx="1012024" cy="1018120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6C13B819-D9DC-4A0C-32A8-58A10863214C}"/>
              </a:ext>
            </a:extLst>
          </p:cNvPr>
          <p:cNvSpPr txBox="1"/>
          <p:nvPr/>
        </p:nvSpPr>
        <p:spPr>
          <a:xfrm>
            <a:off x="622300" y="2745241"/>
            <a:ext cx="9614408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64820">
              <a:lnSpc>
                <a:spcPct val="100000"/>
              </a:lnSpc>
              <a:tabLst>
                <a:tab pos="4065270" algn="l"/>
                <a:tab pos="7738109" algn="l"/>
              </a:tabLst>
            </a:pPr>
            <a:r>
              <a:rPr lang="en-GB" sz="2000" spc="-5" dirty="0">
                <a:solidFill>
                  <a:srgbClr val="00AE50"/>
                </a:solidFill>
                <a:latin typeface="Comic Sans MS" panose="030F0702030302020204" pitchFamily="66" charset="0"/>
                <a:cs typeface="Carlito"/>
              </a:rPr>
              <a:t>Conc</a:t>
            </a:r>
            <a:r>
              <a:rPr lang="en-GB" sz="2000" spc="-35" dirty="0">
                <a:solidFill>
                  <a:srgbClr val="00AE50"/>
                </a:solidFill>
                <a:latin typeface="Comic Sans MS" panose="030F0702030302020204" pitchFamily="66" charset="0"/>
                <a:cs typeface="Carlito"/>
              </a:rPr>
              <a:t>r</a:t>
            </a:r>
            <a:r>
              <a:rPr lang="en-GB" sz="2000" spc="-10" dirty="0">
                <a:solidFill>
                  <a:srgbClr val="00AE50"/>
                </a:solidFill>
                <a:latin typeface="Comic Sans MS" panose="030F0702030302020204" pitchFamily="66" charset="0"/>
                <a:cs typeface="Carlito"/>
              </a:rPr>
              <a:t>e</a:t>
            </a:r>
            <a:r>
              <a:rPr lang="en-GB" sz="2000" spc="-30" dirty="0">
                <a:solidFill>
                  <a:srgbClr val="00AE50"/>
                </a:solidFill>
                <a:latin typeface="Comic Sans MS" panose="030F0702030302020204" pitchFamily="66" charset="0"/>
                <a:cs typeface="Carlito"/>
              </a:rPr>
              <a:t>t</a:t>
            </a:r>
            <a:r>
              <a:rPr lang="en-GB" sz="2000" dirty="0">
                <a:solidFill>
                  <a:srgbClr val="00AE50"/>
                </a:solidFill>
                <a:latin typeface="Comic Sans MS" panose="030F0702030302020204" pitchFamily="66" charset="0"/>
                <a:cs typeface="Carlito"/>
              </a:rPr>
              <a:t>e	</a:t>
            </a:r>
            <a:r>
              <a:rPr lang="en-GB" sz="2000" spc="-10" dirty="0">
                <a:solidFill>
                  <a:srgbClr val="00AE50"/>
                </a:solidFill>
                <a:latin typeface="Comic Sans MS" panose="030F0702030302020204" pitchFamily="66" charset="0"/>
                <a:cs typeface="Carlito"/>
              </a:rPr>
              <a:t>P</a:t>
            </a:r>
            <a:r>
              <a:rPr lang="en-GB" sz="2000" spc="-5" dirty="0">
                <a:solidFill>
                  <a:srgbClr val="00AE50"/>
                </a:solidFill>
                <a:latin typeface="Comic Sans MS" panose="030F0702030302020204" pitchFamily="66" charset="0"/>
                <a:cs typeface="Carlito"/>
              </a:rPr>
              <a:t>i</a:t>
            </a:r>
            <a:r>
              <a:rPr lang="en-GB" sz="2000" spc="-10" dirty="0">
                <a:solidFill>
                  <a:srgbClr val="00AE50"/>
                </a:solidFill>
                <a:latin typeface="Comic Sans MS" panose="030F0702030302020204" pitchFamily="66" charset="0"/>
                <a:cs typeface="Carlito"/>
              </a:rPr>
              <a:t>c</a:t>
            </a:r>
            <a:r>
              <a:rPr lang="en-GB" sz="2000" spc="-15" dirty="0">
                <a:solidFill>
                  <a:srgbClr val="00AE50"/>
                </a:solidFill>
                <a:latin typeface="Comic Sans MS" panose="030F0702030302020204" pitchFamily="66" charset="0"/>
                <a:cs typeface="Carlito"/>
              </a:rPr>
              <a:t>t</a:t>
            </a:r>
            <a:r>
              <a:rPr lang="en-GB" sz="2000" spc="5" dirty="0">
                <a:solidFill>
                  <a:srgbClr val="00AE50"/>
                </a:solidFill>
                <a:latin typeface="Comic Sans MS" panose="030F0702030302020204" pitchFamily="66" charset="0"/>
                <a:cs typeface="Carlito"/>
              </a:rPr>
              <a:t>o</a:t>
            </a:r>
            <a:r>
              <a:rPr lang="en-GB" sz="2000" dirty="0">
                <a:solidFill>
                  <a:srgbClr val="00AE50"/>
                </a:solidFill>
                <a:latin typeface="Comic Sans MS" panose="030F0702030302020204" pitchFamily="66" charset="0"/>
                <a:cs typeface="Carlito"/>
              </a:rPr>
              <a:t>r</a:t>
            </a:r>
            <a:r>
              <a:rPr lang="en-GB" sz="2000" spc="-15" dirty="0">
                <a:solidFill>
                  <a:srgbClr val="00AE50"/>
                </a:solidFill>
                <a:latin typeface="Comic Sans MS" panose="030F0702030302020204" pitchFamily="66" charset="0"/>
                <a:cs typeface="Carlito"/>
              </a:rPr>
              <a:t>i</a:t>
            </a:r>
            <a:r>
              <a:rPr lang="en-GB" sz="2000" dirty="0">
                <a:solidFill>
                  <a:srgbClr val="00AE50"/>
                </a:solidFill>
                <a:latin typeface="Comic Sans MS" panose="030F0702030302020204" pitchFamily="66" charset="0"/>
                <a:cs typeface="Carlito"/>
              </a:rPr>
              <a:t>al	A</a:t>
            </a:r>
            <a:r>
              <a:rPr lang="en-GB" sz="2000" spc="-10" dirty="0">
                <a:solidFill>
                  <a:srgbClr val="00AE50"/>
                </a:solidFill>
                <a:latin typeface="Comic Sans MS" panose="030F0702030302020204" pitchFamily="66" charset="0"/>
                <a:cs typeface="Carlito"/>
              </a:rPr>
              <a:t>b</a:t>
            </a:r>
            <a:r>
              <a:rPr lang="en-GB" sz="2000" spc="-20" dirty="0">
                <a:solidFill>
                  <a:srgbClr val="00AE50"/>
                </a:solidFill>
                <a:latin typeface="Comic Sans MS" panose="030F0702030302020204" pitchFamily="66" charset="0"/>
                <a:cs typeface="Carlito"/>
              </a:rPr>
              <a:t>s</a:t>
            </a:r>
            <a:r>
              <a:rPr lang="en-GB" sz="2000" dirty="0">
                <a:solidFill>
                  <a:srgbClr val="00AE50"/>
                </a:solidFill>
                <a:latin typeface="Comic Sans MS" panose="030F0702030302020204" pitchFamily="66" charset="0"/>
                <a:cs typeface="Carlito"/>
              </a:rPr>
              <a:t>t</a:t>
            </a:r>
            <a:r>
              <a:rPr lang="en-GB" sz="2000" spc="-45" dirty="0">
                <a:solidFill>
                  <a:srgbClr val="00AE50"/>
                </a:solidFill>
                <a:latin typeface="Comic Sans MS" panose="030F0702030302020204" pitchFamily="66" charset="0"/>
                <a:cs typeface="Carlito"/>
              </a:rPr>
              <a:t>r</a:t>
            </a:r>
            <a:r>
              <a:rPr lang="en-GB" sz="2000" dirty="0">
                <a:solidFill>
                  <a:srgbClr val="00AE50"/>
                </a:solidFill>
                <a:latin typeface="Comic Sans MS" panose="030F0702030302020204" pitchFamily="66" charset="0"/>
                <a:cs typeface="Carlito"/>
              </a:rPr>
              <a:t>act</a:t>
            </a:r>
            <a:endParaRPr lang="en-GB" sz="2000" dirty="0">
              <a:latin typeface="Comic Sans MS" panose="030F0702030302020204" pitchFamily="66" charset="0"/>
              <a:cs typeface="Carlito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78941" y="-10606"/>
            <a:ext cx="9619489" cy="2203167"/>
          </a:xfrm>
          <a:prstGeom prst="rect">
            <a:avLst/>
          </a:prstGeom>
        </p:spPr>
        <p:txBody>
          <a:bodyPr vert="horz" wrap="square" lIns="0" tIns="228600" rIns="0" bIns="0" rtlCol="0">
            <a:spAutoFit/>
          </a:bodyPr>
          <a:lstStyle/>
          <a:p>
            <a:pPr marL="833755" algn="ctr">
              <a:lnSpc>
                <a:spcPct val="100000"/>
              </a:lnSpc>
              <a:spcBef>
                <a:spcPts val="1800"/>
              </a:spcBef>
            </a:pPr>
            <a:r>
              <a:rPr sz="2400" u="heavy" spc="-60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400" b="1" u="heavy" spc="-55" dirty="0">
                <a:uFill>
                  <a:solidFill>
                    <a:srgbClr val="000000"/>
                  </a:solidFill>
                </a:uFill>
                <a:latin typeface="Comic Sans MS" panose="030F0702030302020204" pitchFamily="66" charset="0"/>
                <a:cs typeface="Carlito"/>
              </a:rPr>
              <a:t>Year </a:t>
            </a:r>
            <a:r>
              <a:rPr sz="2400" b="1" u="heavy" dirty="0">
                <a:uFill>
                  <a:solidFill>
                    <a:srgbClr val="000000"/>
                  </a:solidFill>
                </a:uFill>
                <a:latin typeface="Comic Sans MS" panose="030F0702030302020204" pitchFamily="66" charset="0"/>
                <a:cs typeface="Carlito"/>
              </a:rPr>
              <a:t>6</a:t>
            </a:r>
            <a:r>
              <a:rPr sz="2400" b="1" u="heavy" spc="35" dirty="0">
                <a:uFill>
                  <a:solidFill>
                    <a:srgbClr val="000000"/>
                  </a:solidFill>
                </a:uFill>
                <a:latin typeface="Comic Sans MS" panose="030F0702030302020204" pitchFamily="66" charset="0"/>
                <a:cs typeface="Carlito"/>
              </a:rPr>
              <a:t> </a:t>
            </a:r>
            <a:r>
              <a:rPr sz="2400" b="1" u="heavy" spc="-10" dirty="0">
                <a:uFill>
                  <a:solidFill>
                    <a:srgbClr val="000000"/>
                  </a:solidFill>
                </a:uFill>
                <a:latin typeface="Comic Sans MS" panose="030F0702030302020204" pitchFamily="66" charset="0"/>
                <a:cs typeface="Carlito"/>
              </a:rPr>
              <a:t>Fractions</a:t>
            </a:r>
            <a:endParaRPr sz="2400" dirty="0">
              <a:latin typeface="Comic Sans MS" panose="030F0702030302020204" pitchFamily="66" charset="0"/>
              <a:cs typeface="Carlito"/>
            </a:endParaRPr>
          </a:p>
          <a:p>
            <a:pPr marL="369570" algn="ctr">
              <a:lnSpc>
                <a:spcPct val="100000"/>
              </a:lnSpc>
              <a:spcBef>
                <a:spcPts val="1275"/>
              </a:spcBef>
            </a:pPr>
            <a:r>
              <a:rPr spc="-10" dirty="0">
                <a:solidFill>
                  <a:srgbClr val="0070C0"/>
                </a:solidFill>
                <a:latin typeface="Comic Sans MS" panose="030F0702030302020204" pitchFamily="66" charset="0"/>
                <a:cs typeface="Carlito"/>
              </a:rPr>
              <a:t>How can we progress </a:t>
            </a:r>
            <a:r>
              <a:rPr spc="-5" dirty="0">
                <a:solidFill>
                  <a:srgbClr val="0070C0"/>
                </a:solidFill>
                <a:latin typeface="Comic Sans MS" panose="030F0702030302020204" pitchFamily="66" charset="0"/>
                <a:cs typeface="Carlito"/>
              </a:rPr>
              <a:t>with</a:t>
            </a:r>
            <a:r>
              <a:rPr spc="35" dirty="0">
                <a:solidFill>
                  <a:srgbClr val="0070C0"/>
                </a:solidFill>
                <a:latin typeface="Comic Sans MS" panose="030F0702030302020204" pitchFamily="66" charset="0"/>
                <a:cs typeface="Carlito"/>
              </a:rPr>
              <a:t> </a:t>
            </a:r>
            <a:r>
              <a:rPr spc="-10" dirty="0">
                <a:solidFill>
                  <a:srgbClr val="0070C0"/>
                </a:solidFill>
                <a:latin typeface="Comic Sans MS" panose="030F0702030302020204" pitchFamily="66" charset="0"/>
                <a:cs typeface="Carlito"/>
              </a:rPr>
              <a:t>fractions?</a:t>
            </a:r>
            <a:endParaRPr dirty="0">
              <a:solidFill>
                <a:srgbClr val="0070C0"/>
              </a:solidFill>
              <a:latin typeface="Comic Sans MS" panose="030F0702030302020204" pitchFamily="66" charset="0"/>
              <a:cs typeface="Carlito"/>
            </a:endParaRPr>
          </a:p>
          <a:p>
            <a:pPr marL="12700" marR="5080">
              <a:lnSpc>
                <a:spcPts val="1800"/>
              </a:lnSpc>
              <a:spcBef>
                <a:spcPts val="1235"/>
              </a:spcBef>
            </a:pPr>
            <a:r>
              <a:rPr lang="en-GB" sz="1600" b="1" spc="-5" dirty="0">
                <a:solidFill>
                  <a:srgbClr val="006FC0"/>
                </a:solidFill>
                <a:latin typeface="Comic Sans MS" panose="030F0702030302020204" pitchFamily="66" charset="0"/>
                <a:cs typeface="Carlito"/>
              </a:rPr>
              <a:t>       </a:t>
            </a:r>
            <a:r>
              <a:rPr sz="1600" b="1" spc="-5" dirty="0">
                <a:solidFill>
                  <a:srgbClr val="006FC0"/>
                </a:solidFill>
                <a:latin typeface="Comic Sans MS" panose="030F0702030302020204" pitchFamily="66" charset="0"/>
                <a:cs typeface="Carlito"/>
              </a:rPr>
              <a:t>Add and </a:t>
            </a:r>
            <a:r>
              <a:rPr sz="1600" b="1" spc="-10" dirty="0">
                <a:solidFill>
                  <a:srgbClr val="006FC0"/>
                </a:solidFill>
                <a:latin typeface="Comic Sans MS" panose="030F0702030302020204" pitchFamily="66" charset="0"/>
                <a:cs typeface="Carlito"/>
              </a:rPr>
              <a:t>subtract fractions </a:t>
            </a:r>
            <a:r>
              <a:rPr sz="1600" b="1" spc="-5" dirty="0">
                <a:solidFill>
                  <a:srgbClr val="006FC0"/>
                </a:solidFill>
                <a:latin typeface="Comic Sans MS" panose="030F0702030302020204" pitchFamily="66" charset="0"/>
                <a:cs typeface="Carlito"/>
              </a:rPr>
              <a:t>with </a:t>
            </a:r>
            <a:r>
              <a:rPr sz="1600" b="1" spc="-15" dirty="0">
                <a:solidFill>
                  <a:srgbClr val="006FC0"/>
                </a:solidFill>
                <a:latin typeface="Comic Sans MS" panose="030F0702030302020204" pitchFamily="66" charset="0"/>
                <a:cs typeface="Carlito"/>
              </a:rPr>
              <a:t>different </a:t>
            </a:r>
            <a:r>
              <a:rPr sz="1600" b="1" spc="-10" dirty="0">
                <a:solidFill>
                  <a:srgbClr val="006FC0"/>
                </a:solidFill>
                <a:latin typeface="Comic Sans MS" panose="030F0702030302020204" pitchFamily="66" charset="0"/>
                <a:cs typeface="Carlito"/>
              </a:rPr>
              <a:t>denominators </a:t>
            </a:r>
            <a:r>
              <a:rPr sz="1600" b="1" spc="-5" dirty="0">
                <a:solidFill>
                  <a:srgbClr val="006FC0"/>
                </a:solidFill>
                <a:latin typeface="Comic Sans MS" panose="030F0702030302020204" pitchFamily="66" charset="0"/>
                <a:cs typeface="Carlito"/>
              </a:rPr>
              <a:t>and </a:t>
            </a:r>
            <a:r>
              <a:rPr sz="1600" b="1" spc="-15" dirty="0">
                <a:solidFill>
                  <a:srgbClr val="006FC0"/>
                </a:solidFill>
                <a:latin typeface="Comic Sans MS" panose="030F0702030302020204" pitchFamily="66" charset="0"/>
                <a:cs typeface="Carlito"/>
              </a:rPr>
              <a:t>mixed </a:t>
            </a:r>
            <a:r>
              <a:rPr sz="1600" b="1" spc="-10" dirty="0">
                <a:solidFill>
                  <a:srgbClr val="006FC0"/>
                </a:solidFill>
                <a:latin typeface="Comic Sans MS" panose="030F0702030302020204" pitchFamily="66" charset="0"/>
                <a:cs typeface="Carlito"/>
              </a:rPr>
              <a:t>numbers </a:t>
            </a:r>
            <a:r>
              <a:rPr sz="1600" b="1" spc="-5" dirty="0">
                <a:solidFill>
                  <a:srgbClr val="006FC0"/>
                </a:solidFill>
                <a:latin typeface="Comic Sans MS" panose="030F0702030302020204" pitchFamily="66" charset="0"/>
                <a:cs typeface="Carlito"/>
              </a:rPr>
              <a:t>using the</a:t>
            </a:r>
            <a:endParaRPr lang="en-GB" sz="1600" b="1" spc="-5" dirty="0">
              <a:solidFill>
                <a:srgbClr val="006FC0"/>
              </a:solidFill>
              <a:latin typeface="Comic Sans MS" panose="030F0702030302020204" pitchFamily="66" charset="0"/>
              <a:cs typeface="Carlito"/>
            </a:endParaRPr>
          </a:p>
          <a:p>
            <a:pPr marL="12700" marR="5080">
              <a:lnSpc>
                <a:spcPts val="1800"/>
              </a:lnSpc>
              <a:spcBef>
                <a:spcPts val="1235"/>
              </a:spcBef>
            </a:pPr>
            <a:r>
              <a:rPr lang="en-GB" sz="1600" b="1" spc="-5" dirty="0">
                <a:solidFill>
                  <a:srgbClr val="006FC0"/>
                </a:solidFill>
                <a:latin typeface="Comic Sans MS" panose="030F0702030302020204" pitchFamily="66" charset="0"/>
                <a:cs typeface="Carlito"/>
              </a:rPr>
              <a:t>     </a:t>
            </a:r>
            <a:r>
              <a:rPr sz="1600" b="1" spc="-5" dirty="0">
                <a:solidFill>
                  <a:srgbClr val="006FC0"/>
                </a:solidFill>
                <a:latin typeface="Comic Sans MS" panose="030F0702030302020204" pitchFamily="66" charset="0"/>
                <a:cs typeface="Carlito"/>
              </a:rPr>
              <a:t> </a:t>
            </a:r>
            <a:r>
              <a:rPr lang="en-GB" sz="1600" b="1" spc="-5" dirty="0">
                <a:solidFill>
                  <a:srgbClr val="006FC0"/>
                </a:solidFill>
                <a:latin typeface="Comic Sans MS" panose="030F0702030302020204" pitchFamily="66" charset="0"/>
                <a:cs typeface="Carlito"/>
              </a:rPr>
              <a:t> </a:t>
            </a:r>
            <a:r>
              <a:rPr sz="1600" b="1" spc="-10" dirty="0">
                <a:solidFill>
                  <a:srgbClr val="006FC0"/>
                </a:solidFill>
                <a:latin typeface="Comic Sans MS" panose="030F0702030302020204" pitchFamily="66" charset="0"/>
                <a:cs typeface="Carlito"/>
              </a:rPr>
              <a:t>concept </a:t>
            </a:r>
            <a:r>
              <a:rPr sz="1600" b="1" spc="-5" dirty="0">
                <a:solidFill>
                  <a:srgbClr val="006FC0"/>
                </a:solidFill>
                <a:latin typeface="Comic Sans MS" panose="030F0702030302020204" pitchFamily="66" charset="0"/>
                <a:cs typeface="Carlito"/>
              </a:rPr>
              <a:t>of </a:t>
            </a:r>
            <a:r>
              <a:rPr sz="1600" b="1" spc="-10" dirty="0">
                <a:solidFill>
                  <a:srgbClr val="006FC0"/>
                </a:solidFill>
                <a:latin typeface="Comic Sans MS" panose="030F0702030302020204" pitchFamily="66" charset="0"/>
                <a:cs typeface="Carlito"/>
              </a:rPr>
              <a:t>equivalent  fractions.</a:t>
            </a:r>
            <a:endParaRPr sz="1600" dirty="0">
              <a:latin typeface="Comic Sans MS" panose="030F0702030302020204" pitchFamily="66" charset="0"/>
              <a:cs typeface="Carlito"/>
            </a:endParaRPr>
          </a:p>
          <a:p>
            <a:pPr marL="568960">
              <a:lnSpc>
                <a:spcPct val="100000"/>
              </a:lnSpc>
              <a:spcBef>
                <a:spcPts val="445"/>
              </a:spcBef>
              <a:tabLst>
                <a:tab pos="4168775" algn="l"/>
                <a:tab pos="7842250" algn="l"/>
              </a:tabLst>
            </a:pPr>
            <a:r>
              <a:rPr spc="-15" dirty="0">
                <a:solidFill>
                  <a:srgbClr val="00AE50"/>
                </a:solidFill>
                <a:latin typeface="Comic Sans MS" panose="030F0702030302020204" pitchFamily="66" charset="0"/>
                <a:cs typeface="Carlito"/>
              </a:rPr>
              <a:t>Concrete	</a:t>
            </a:r>
            <a:r>
              <a:rPr lang="en-GB" spc="-15" dirty="0">
                <a:solidFill>
                  <a:srgbClr val="00AE50"/>
                </a:solidFill>
                <a:latin typeface="Comic Sans MS" panose="030F0702030302020204" pitchFamily="66" charset="0"/>
                <a:cs typeface="Carlito"/>
              </a:rPr>
              <a:t>         </a:t>
            </a:r>
            <a:r>
              <a:rPr spc="-10" dirty="0">
                <a:solidFill>
                  <a:srgbClr val="00AE50"/>
                </a:solidFill>
                <a:latin typeface="Comic Sans MS" panose="030F0702030302020204" pitchFamily="66" charset="0"/>
                <a:cs typeface="Carlito"/>
              </a:rPr>
              <a:t>Pictorial	</a:t>
            </a:r>
            <a:r>
              <a:rPr lang="en-GB" spc="-10" dirty="0">
                <a:solidFill>
                  <a:srgbClr val="00AE50"/>
                </a:solidFill>
                <a:latin typeface="Comic Sans MS" panose="030F0702030302020204" pitchFamily="66" charset="0"/>
                <a:cs typeface="Carlito"/>
              </a:rPr>
              <a:t>      </a:t>
            </a:r>
            <a:r>
              <a:rPr spc="-10" dirty="0">
                <a:solidFill>
                  <a:srgbClr val="00AE50"/>
                </a:solidFill>
                <a:latin typeface="Comic Sans MS" panose="030F0702030302020204" pitchFamily="66" charset="0"/>
                <a:cs typeface="Carlito"/>
              </a:rPr>
              <a:t>Abstract</a:t>
            </a:r>
            <a:endParaRPr dirty="0">
              <a:latin typeface="Comic Sans MS" panose="030F0702030302020204" pitchFamily="66" charset="0"/>
              <a:cs typeface="Carlito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1806448" y="2025523"/>
            <a:ext cx="2507615" cy="1382395"/>
            <a:chOff x="1806448" y="2025523"/>
            <a:chExt cx="2507615" cy="1382395"/>
          </a:xfrm>
        </p:grpSpPr>
        <p:sp>
          <p:nvSpPr>
            <p:cNvPr id="4" name="object 4"/>
            <p:cNvSpPr/>
            <p:nvPr/>
          </p:nvSpPr>
          <p:spPr>
            <a:xfrm>
              <a:off x="1806448" y="2208199"/>
              <a:ext cx="534479" cy="303352"/>
            </a:xfrm>
            <a:prstGeom prst="rect">
              <a:avLst/>
            </a:prstGeom>
            <a:blipFill>
              <a:blip r:embed="rId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2366264" y="2025523"/>
              <a:ext cx="1049655" cy="1050289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3267329" y="2040763"/>
              <a:ext cx="1046479" cy="1046479"/>
            </a:xfrm>
            <a:prstGeom prst="rect">
              <a:avLst/>
            </a:prstGeom>
            <a:blipFill>
              <a:blip r:embed="rId4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3191764" y="2861818"/>
              <a:ext cx="419735" cy="546100"/>
            </a:xfrm>
            <a:prstGeom prst="rect">
              <a:avLst/>
            </a:prstGeom>
            <a:blipFill>
              <a:blip r:embed="rId5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8" name="object 8"/>
          <p:cNvSpPr/>
          <p:nvPr/>
        </p:nvSpPr>
        <p:spPr>
          <a:xfrm>
            <a:off x="456437" y="2208225"/>
            <a:ext cx="1030312" cy="585266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843407" y="2961944"/>
            <a:ext cx="315252" cy="445973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/>
          <p:nvPr/>
        </p:nvSpPr>
        <p:spPr>
          <a:xfrm>
            <a:off x="1578610" y="2243454"/>
            <a:ext cx="17208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dirty="0">
                <a:latin typeface="Comic Sans MS"/>
                <a:cs typeface="Comic Sans MS"/>
              </a:rPr>
              <a:t>+</a:t>
            </a:r>
            <a:endParaRPr sz="2400">
              <a:latin typeface="Comic Sans MS"/>
              <a:cs typeface="Comic Sans MS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2294889" y="2273935"/>
            <a:ext cx="18097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dirty="0">
                <a:latin typeface="Comic Sans MS"/>
                <a:cs typeface="Comic Sans MS"/>
              </a:rPr>
              <a:t>=</a:t>
            </a:r>
            <a:endParaRPr sz="2400">
              <a:latin typeface="Comic Sans MS"/>
              <a:cs typeface="Comic Sans MS"/>
            </a:endParaRPr>
          </a:p>
        </p:txBody>
      </p:sp>
      <p:sp>
        <p:nvSpPr>
          <p:cNvPr id="12" name="object 12"/>
          <p:cNvSpPr/>
          <p:nvPr/>
        </p:nvSpPr>
        <p:spPr>
          <a:xfrm>
            <a:off x="2034667" y="2962021"/>
            <a:ext cx="99060" cy="367664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13" name="object 13"/>
          <p:cNvGrpSpPr/>
          <p:nvPr/>
        </p:nvGrpSpPr>
        <p:grpSpPr>
          <a:xfrm>
            <a:off x="4410964" y="2158381"/>
            <a:ext cx="1208405" cy="885190"/>
            <a:chOff x="4431321" y="1974723"/>
            <a:chExt cx="1208405" cy="885190"/>
          </a:xfrm>
        </p:grpSpPr>
        <p:sp>
          <p:nvSpPr>
            <p:cNvPr id="14" name="object 14"/>
            <p:cNvSpPr/>
            <p:nvPr/>
          </p:nvSpPr>
          <p:spPr>
            <a:xfrm>
              <a:off x="5054218" y="2341702"/>
              <a:ext cx="585266" cy="518210"/>
            </a:xfrm>
            <a:prstGeom prst="rect">
              <a:avLst/>
            </a:prstGeom>
            <a:blipFill>
              <a:blip r:embed="rId9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15"/>
            <p:cNvSpPr/>
            <p:nvPr/>
          </p:nvSpPr>
          <p:spPr>
            <a:xfrm>
              <a:off x="4431321" y="2336895"/>
              <a:ext cx="577647" cy="509254"/>
            </a:xfrm>
            <a:prstGeom prst="rect">
              <a:avLst/>
            </a:prstGeom>
            <a:blipFill>
              <a:blip r:embed="rId10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" name="object 16"/>
            <p:cNvSpPr/>
            <p:nvPr/>
          </p:nvSpPr>
          <p:spPr>
            <a:xfrm>
              <a:off x="4972430" y="1974723"/>
              <a:ext cx="226695" cy="323214"/>
            </a:xfrm>
            <a:prstGeom prst="rect">
              <a:avLst/>
            </a:prstGeom>
            <a:blipFill>
              <a:blip r:embed="rId11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17" name="object 17"/>
          <p:cNvGrpSpPr/>
          <p:nvPr/>
        </p:nvGrpSpPr>
        <p:grpSpPr>
          <a:xfrm>
            <a:off x="5943801" y="2130695"/>
            <a:ext cx="1266190" cy="897890"/>
            <a:chOff x="5915914" y="1923415"/>
            <a:chExt cx="1266190" cy="897890"/>
          </a:xfrm>
        </p:grpSpPr>
        <p:sp>
          <p:nvSpPr>
            <p:cNvPr id="18" name="object 18"/>
            <p:cNvSpPr/>
            <p:nvPr/>
          </p:nvSpPr>
          <p:spPr>
            <a:xfrm>
              <a:off x="6580124" y="2275205"/>
              <a:ext cx="601979" cy="540385"/>
            </a:xfrm>
            <a:prstGeom prst="rect">
              <a:avLst/>
            </a:prstGeom>
            <a:blipFill>
              <a:blip r:embed="rId1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" name="object 19"/>
            <p:cNvSpPr/>
            <p:nvPr/>
          </p:nvSpPr>
          <p:spPr>
            <a:xfrm>
              <a:off x="5915914" y="2289175"/>
              <a:ext cx="603885" cy="532129"/>
            </a:xfrm>
            <a:prstGeom prst="rect">
              <a:avLst/>
            </a:prstGeom>
            <a:blipFill>
              <a:blip r:embed="rId1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" name="object 20"/>
            <p:cNvSpPr/>
            <p:nvPr/>
          </p:nvSpPr>
          <p:spPr>
            <a:xfrm>
              <a:off x="6561709" y="1923415"/>
              <a:ext cx="86995" cy="328295"/>
            </a:xfrm>
            <a:prstGeom prst="rect">
              <a:avLst/>
            </a:prstGeom>
            <a:blipFill>
              <a:blip r:embed="rId14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1" name="object 21"/>
          <p:cNvSpPr txBox="1"/>
          <p:nvPr/>
        </p:nvSpPr>
        <p:spPr>
          <a:xfrm>
            <a:off x="5693970" y="2561433"/>
            <a:ext cx="18097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dirty="0">
                <a:latin typeface="Comic Sans MS"/>
                <a:cs typeface="Comic Sans MS"/>
              </a:rPr>
              <a:t>=</a:t>
            </a:r>
            <a:endParaRPr sz="2400">
              <a:latin typeface="Comic Sans MS"/>
              <a:cs typeface="Comic Sans MS"/>
            </a:endParaRPr>
          </a:p>
        </p:txBody>
      </p:sp>
      <p:sp>
        <p:nvSpPr>
          <p:cNvPr id="22" name="object 22"/>
          <p:cNvSpPr/>
          <p:nvPr/>
        </p:nvSpPr>
        <p:spPr>
          <a:xfrm>
            <a:off x="4806696" y="3127844"/>
            <a:ext cx="579170" cy="512102"/>
          </a:xfrm>
          <a:prstGeom prst="rect">
            <a:avLst/>
          </a:prstGeom>
          <a:blipFill>
            <a:blip r:embed="rId1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5747892" y="3085160"/>
            <a:ext cx="615746" cy="554786"/>
          </a:xfrm>
          <a:prstGeom prst="rect">
            <a:avLst/>
          </a:prstGeom>
          <a:blipFill>
            <a:blip r:embed="rId1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 txBox="1"/>
          <p:nvPr/>
        </p:nvSpPr>
        <p:spPr>
          <a:xfrm>
            <a:off x="5437759" y="3128594"/>
            <a:ext cx="181610" cy="3917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dirty="0">
                <a:latin typeface="Comic Sans MS"/>
                <a:cs typeface="Comic Sans MS"/>
              </a:rPr>
              <a:t>=</a:t>
            </a:r>
            <a:endParaRPr sz="2400">
              <a:latin typeface="Comic Sans MS"/>
              <a:cs typeface="Comic Sans MS"/>
            </a:endParaRPr>
          </a:p>
        </p:txBody>
      </p:sp>
      <p:sp>
        <p:nvSpPr>
          <p:cNvPr id="25" name="object 25"/>
          <p:cNvSpPr/>
          <p:nvPr/>
        </p:nvSpPr>
        <p:spPr>
          <a:xfrm>
            <a:off x="4561459" y="3188309"/>
            <a:ext cx="91447" cy="335305"/>
          </a:xfrm>
          <a:prstGeom prst="rect">
            <a:avLst/>
          </a:prstGeom>
          <a:blipFill>
            <a:blip r:embed="rId1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6488684" y="3188309"/>
            <a:ext cx="91447" cy="347497"/>
          </a:xfrm>
          <a:prstGeom prst="rect">
            <a:avLst/>
          </a:prstGeom>
          <a:blipFill>
            <a:blip r:embed="rId1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8237728" y="2251710"/>
            <a:ext cx="1560702" cy="1877694"/>
          </a:xfrm>
          <a:prstGeom prst="rect">
            <a:avLst/>
          </a:prstGeom>
          <a:blipFill>
            <a:blip r:embed="rId1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 txBox="1"/>
          <p:nvPr/>
        </p:nvSpPr>
        <p:spPr>
          <a:xfrm>
            <a:off x="598423" y="3934218"/>
            <a:ext cx="10006077" cy="754694"/>
          </a:xfrm>
          <a:prstGeom prst="rect">
            <a:avLst/>
          </a:prstGeom>
        </p:spPr>
        <p:txBody>
          <a:bodyPr vert="horz" wrap="square" lIns="0" tIns="1149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5"/>
              </a:spcBef>
            </a:pPr>
            <a:r>
              <a:rPr sz="1600" b="1" spc="-10" dirty="0">
                <a:solidFill>
                  <a:srgbClr val="006FC0"/>
                </a:solidFill>
                <a:latin typeface="Comic Sans MS" panose="030F0702030302020204" pitchFamily="66" charset="0"/>
                <a:cs typeface="Carlito"/>
              </a:rPr>
              <a:t>Compare </a:t>
            </a:r>
            <a:r>
              <a:rPr sz="1600" b="1" spc="-5" dirty="0">
                <a:solidFill>
                  <a:srgbClr val="006FC0"/>
                </a:solidFill>
                <a:latin typeface="Comic Sans MS" panose="030F0702030302020204" pitchFamily="66" charset="0"/>
                <a:cs typeface="Carlito"/>
              </a:rPr>
              <a:t>and order </a:t>
            </a:r>
            <a:r>
              <a:rPr sz="1600" b="1" spc="-10" dirty="0">
                <a:solidFill>
                  <a:srgbClr val="006FC0"/>
                </a:solidFill>
                <a:latin typeface="Comic Sans MS" panose="030F0702030302020204" pitchFamily="66" charset="0"/>
                <a:cs typeface="Carlito"/>
              </a:rPr>
              <a:t>fractions </a:t>
            </a:r>
            <a:r>
              <a:rPr sz="1600" b="1" dirty="0">
                <a:solidFill>
                  <a:srgbClr val="006FC0"/>
                </a:solidFill>
                <a:latin typeface="Comic Sans MS" panose="030F0702030302020204" pitchFamily="66" charset="0"/>
                <a:cs typeface="Carlito"/>
              </a:rPr>
              <a:t>including </a:t>
            </a:r>
            <a:r>
              <a:rPr sz="1600" b="1" spc="-10" dirty="0">
                <a:solidFill>
                  <a:srgbClr val="006FC0"/>
                </a:solidFill>
                <a:latin typeface="Comic Sans MS" panose="030F0702030302020204" pitchFamily="66" charset="0"/>
                <a:cs typeface="Carlito"/>
              </a:rPr>
              <a:t>fractions</a:t>
            </a:r>
            <a:r>
              <a:rPr sz="1600" b="1" spc="5" dirty="0">
                <a:solidFill>
                  <a:srgbClr val="006FC0"/>
                </a:solidFill>
                <a:latin typeface="Comic Sans MS" panose="030F0702030302020204" pitchFamily="66" charset="0"/>
                <a:cs typeface="Carlito"/>
              </a:rPr>
              <a:t> </a:t>
            </a:r>
            <a:r>
              <a:rPr sz="1600" b="1" dirty="0">
                <a:solidFill>
                  <a:srgbClr val="006FC0"/>
                </a:solidFill>
                <a:latin typeface="Comic Sans MS" panose="030F0702030302020204" pitchFamily="66" charset="0"/>
                <a:cs typeface="Carlito"/>
              </a:rPr>
              <a:t>&gt;1</a:t>
            </a:r>
            <a:endParaRPr sz="1600" dirty="0">
              <a:latin typeface="Comic Sans MS" panose="030F0702030302020204" pitchFamily="66" charset="0"/>
              <a:cs typeface="Carlito"/>
            </a:endParaRPr>
          </a:p>
          <a:p>
            <a:pPr marL="554990">
              <a:lnSpc>
                <a:spcPct val="100000"/>
              </a:lnSpc>
              <a:spcBef>
                <a:spcPts val="920"/>
              </a:spcBef>
              <a:tabLst>
                <a:tab pos="4155440" algn="l"/>
              </a:tabLst>
            </a:pPr>
            <a:r>
              <a:rPr spc="-15" dirty="0">
                <a:solidFill>
                  <a:srgbClr val="00AE50"/>
                </a:solidFill>
                <a:latin typeface="Comic Sans MS" panose="030F0702030302020204" pitchFamily="66" charset="0"/>
                <a:cs typeface="Carlito"/>
              </a:rPr>
              <a:t>Concrete</a:t>
            </a:r>
            <a:r>
              <a:rPr lang="en-GB" spc="-15" dirty="0">
                <a:solidFill>
                  <a:srgbClr val="00AE50"/>
                </a:solidFill>
                <a:latin typeface="Comic Sans MS" panose="030F0702030302020204" pitchFamily="66" charset="0"/>
                <a:cs typeface="Carlito"/>
              </a:rPr>
              <a:t>                                          </a:t>
            </a:r>
            <a:r>
              <a:rPr spc="-10" dirty="0">
                <a:solidFill>
                  <a:srgbClr val="00AE50"/>
                </a:solidFill>
                <a:latin typeface="Comic Sans MS" panose="030F0702030302020204" pitchFamily="66" charset="0"/>
                <a:cs typeface="Carlito"/>
              </a:rPr>
              <a:t>Pictorial</a:t>
            </a:r>
            <a:r>
              <a:rPr lang="en-GB" spc="-10" dirty="0">
                <a:solidFill>
                  <a:srgbClr val="00AE50"/>
                </a:solidFill>
                <a:latin typeface="Comic Sans MS" panose="030F0702030302020204" pitchFamily="66" charset="0"/>
                <a:cs typeface="Carlito"/>
              </a:rPr>
              <a:t>                                        Abstract                                                </a:t>
            </a:r>
            <a:endParaRPr dirty="0">
              <a:latin typeface="Comic Sans MS" panose="030F0702030302020204" pitchFamily="66" charset="0"/>
              <a:cs typeface="Carlito"/>
            </a:endParaRPr>
          </a:p>
        </p:txBody>
      </p:sp>
      <p:sp>
        <p:nvSpPr>
          <p:cNvPr id="30" name="object 30"/>
          <p:cNvSpPr/>
          <p:nvPr/>
        </p:nvSpPr>
        <p:spPr>
          <a:xfrm>
            <a:off x="712558" y="4730432"/>
            <a:ext cx="2054479" cy="1700898"/>
          </a:xfrm>
          <a:prstGeom prst="rect">
            <a:avLst/>
          </a:prstGeom>
          <a:blipFill>
            <a:blip r:embed="rId2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 txBox="1"/>
          <p:nvPr/>
        </p:nvSpPr>
        <p:spPr>
          <a:xfrm>
            <a:off x="1522222" y="4991861"/>
            <a:ext cx="258445" cy="7569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800" dirty="0">
                <a:latin typeface="Comic Sans MS"/>
                <a:cs typeface="Comic Sans MS"/>
              </a:rPr>
              <a:t>&gt;</a:t>
            </a:r>
            <a:endParaRPr sz="4800">
              <a:latin typeface="Comic Sans MS"/>
              <a:cs typeface="Comic Sans MS"/>
            </a:endParaRPr>
          </a:p>
        </p:txBody>
      </p:sp>
      <p:grpSp>
        <p:nvGrpSpPr>
          <p:cNvPr id="32" name="object 32"/>
          <p:cNvGrpSpPr/>
          <p:nvPr/>
        </p:nvGrpSpPr>
        <p:grpSpPr>
          <a:xfrm>
            <a:off x="3805046" y="5065725"/>
            <a:ext cx="3044190" cy="1343025"/>
            <a:chOff x="3805046" y="5065725"/>
            <a:chExt cx="3044190" cy="1343025"/>
          </a:xfrm>
        </p:grpSpPr>
        <p:sp>
          <p:nvSpPr>
            <p:cNvPr id="33" name="object 33"/>
            <p:cNvSpPr/>
            <p:nvPr/>
          </p:nvSpPr>
          <p:spPr>
            <a:xfrm>
              <a:off x="3805046" y="5065725"/>
              <a:ext cx="1280287" cy="603554"/>
            </a:xfrm>
            <a:prstGeom prst="rect">
              <a:avLst/>
            </a:prstGeom>
            <a:blipFill>
              <a:blip r:embed="rId21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4" name="object 34"/>
            <p:cNvSpPr/>
            <p:nvPr/>
          </p:nvSpPr>
          <p:spPr>
            <a:xfrm>
              <a:off x="3831081" y="5065725"/>
              <a:ext cx="3017773" cy="1341234"/>
            </a:xfrm>
            <a:prstGeom prst="rect">
              <a:avLst/>
            </a:prstGeom>
            <a:blipFill>
              <a:blip r:embed="rId2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5" name="object 35"/>
            <p:cNvSpPr/>
            <p:nvPr/>
          </p:nvSpPr>
          <p:spPr>
            <a:xfrm>
              <a:off x="5488939" y="5804979"/>
              <a:ext cx="609600" cy="601979"/>
            </a:xfrm>
            <a:prstGeom prst="rect">
              <a:avLst/>
            </a:prstGeom>
            <a:blipFill>
              <a:blip r:embed="rId2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6" name="object 36"/>
            <p:cNvSpPr/>
            <p:nvPr/>
          </p:nvSpPr>
          <p:spPr>
            <a:xfrm>
              <a:off x="6239128" y="5804979"/>
              <a:ext cx="609650" cy="603554"/>
            </a:xfrm>
            <a:prstGeom prst="rect">
              <a:avLst/>
            </a:prstGeom>
            <a:blipFill>
              <a:blip r:embed="rId24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7" name="object 37"/>
          <p:cNvSpPr txBox="1"/>
          <p:nvPr/>
        </p:nvSpPr>
        <p:spPr>
          <a:xfrm>
            <a:off x="5177154" y="4967478"/>
            <a:ext cx="308610" cy="14281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ts val="5520"/>
              </a:lnSpc>
              <a:spcBef>
                <a:spcPts val="100"/>
              </a:spcBef>
            </a:pPr>
            <a:r>
              <a:rPr sz="4800" dirty="0">
                <a:latin typeface="Comic Sans MS"/>
                <a:cs typeface="Comic Sans MS"/>
              </a:rPr>
              <a:t>&gt;</a:t>
            </a:r>
            <a:endParaRPr sz="4800">
              <a:latin typeface="Comic Sans MS"/>
              <a:cs typeface="Comic Sans MS"/>
            </a:endParaRPr>
          </a:p>
          <a:p>
            <a:pPr marL="62865">
              <a:lnSpc>
                <a:spcPts val="5520"/>
              </a:lnSpc>
            </a:pPr>
            <a:r>
              <a:rPr sz="4800" dirty="0">
                <a:latin typeface="Comic Sans MS"/>
                <a:cs typeface="Comic Sans MS"/>
              </a:rPr>
              <a:t>&gt;</a:t>
            </a:r>
            <a:endParaRPr sz="4800">
              <a:latin typeface="Comic Sans MS"/>
              <a:cs typeface="Comic Sans MS"/>
            </a:endParaRPr>
          </a:p>
        </p:txBody>
      </p:sp>
      <p:sp>
        <p:nvSpPr>
          <p:cNvPr id="39" name="object 39"/>
          <p:cNvSpPr/>
          <p:nvPr/>
        </p:nvSpPr>
        <p:spPr>
          <a:xfrm>
            <a:off x="7049134" y="4762500"/>
            <a:ext cx="3426205" cy="1646034"/>
          </a:xfrm>
          <a:prstGeom prst="rect">
            <a:avLst/>
          </a:prstGeom>
          <a:blipFill>
            <a:blip r:embed="rId2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42" name="object 42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8100">
              <a:lnSpc>
                <a:spcPts val="1045"/>
              </a:lnSpc>
            </a:pPr>
            <a:fld id="{81D60167-4931-47E6-BA6A-407CBD079E47}" type="slidenum">
              <a:rPr spc="-5" dirty="0"/>
              <a:t>15</a:t>
            </a:fld>
            <a:endParaRPr spc="-5" dirty="0"/>
          </a:p>
        </p:txBody>
      </p:sp>
      <p:pic>
        <p:nvPicPr>
          <p:cNvPr id="43" name="Picture 42">
            <a:extLst>
              <a:ext uri="{FF2B5EF4-FFF2-40B4-BE49-F238E27FC236}">
                <a16:creationId xmlns:a16="http://schemas.microsoft.com/office/drawing/2014/main" id="{5E1825B0-819B-92AC-35D0-60C95CB62C8E}"/>
              </a:ext>
            </a:extLst>
          </p:cNvPr>
          <p:cNvPicPr>
            <a:picLocks noChangeAspect="1"/>
          </p:cNvPicPr>
          <p:nvPr/>
        </p:nvPicPr>
        <p:blipFill>
          <a:blip r:embed="rId26"/>
          <a:stretch>
            <a:fillRect/>
          </a:stretch>
        </p:blipFill>
        <p:spPr>
          <a:xfrm>
            <a:off x="9295341" y="256159"/>
            <a:ext cx="1012024" cy="1018120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99984" y="1297421"/>
            <a:ext cx="8724264" cy="28982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3612515" algn="l"/>
                <a:tab pos="7285990" algn="l"/>
              </a:tabLst>
            </a:pPr>
            <a:r>
              <a:rPr sz="1800" b="0" u="none" spc="-5" dirty="0">
                <a:solidFill>
                  <a:srgbClr val="00AE50"/>
                </a:solidFill>
                <a:latin typeface="Comic Sans MS" panose="030F0702030302020204" pitchFamily="66" charset="0"/>
              </a:rPr>
              <a:t>Conc</a:t>
            </a:r>
            <a:r>
              <a:rPr sz="1800" b="0" u="none" spc="-35" dirty="0">
                <a:solidFill>
                  <a:srgbClr val="00AE50"/>
                </a:solidFill>
                <a:latin typeface="Comic Sans MS" panose="030F0702030302020204" pitchFamily="66" charset="0"/>
              </a:rPr>
              <a:t>r</a:t>
            </a:r>
            <a:r>
              <a:rPr sz="1800" b="0" u="none" spc="-10" dirty="0">
                <a:solidFill>
                  <a:srgbClr val="00AE50"/>
                </a:solidFill>
                <a:latin typeface="Comic Sans MS" panose="030F0702030302020204" pitchFamily="66" charset="0"/>
              </a:rPr>
              <a:t>e</a:t>
            </a:r>
            <a:r>
              <a:rPr sz="1800" b="0" u="none" spc="-30" dirty="0">
                <a:solidFill>
                  <a:srgbClr val="00AE50"/>
                </a:solidFill>
                <a:latin typeface="Comic Sans MS" panose="030F0702030302020204" pitchFamily="66" charset="0"/>
              </a:rPr>
              <a:t>t</a:t>
            </a:r>
            <a:r>
              <a:rPr sz="1800" b="0" u="none" dirty="0">
                <a:solidFill>
                  <a:srgbClr val="00AE50"/>
                </a:solidFill>
                <a:latin typeface="Comic Sans MS" panose="030F0702030302020204" pitchFamily="66" charset="0"/>
              </a:rPr>
              <a:t>e</a:t>
            </a:r>
            <a:r>
              <a:rPr lang="en-GB" sz="1800" b="0" u="none" dirty="0">
                <a:solidFill>
                  <a:srgbClr val="00AE50"/>
                </a:solidFill>
                <a:latin typeface="Comic Sans MS" panose="030F0702030302020204" pitchFamily="66" charset="0"/>
              </a:rPr>
              <a:t>                                     Pictorial                                            Abstract</a:t>
            </a:r>
            <a:endParaRPr sz="1800" baseline="3086" dirty="0">
              <a:latin typeface="Comic Sans MS" panose="030F0702030302020204" pitchFamily="66" charset="0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618236" y="685546"/>
            <a:ext cx="8538464" cy="51744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b="1" spc="-5" dirty="0">
                <a:solidFill>
                  <a:srgbClr val="006FC0"/>
                </a:solidFill>
                <a:latin typeface="Comic Sans MS" panose="030F0702030302020204" pitchFamily="66" charset="0"/>
                <a:cs typeface="Carlito"/>
              </a:rPr>
              <a:t>Use common </a:t>
            </a:r>
            <a:r>
              <a:rPr sz="1600" b="1" spc="-15" dirty="0">
                <a:solidFill>
                  <a:srgbClr val="006FC0"/>
                </a:solidFill>
                <a:latin typeface="Comic Sans MS" panose="030F0702030302020204" pitchFamily="66" charset="0"/>
                <a:cs typeface="Carlito"/>
              </a:rPr>
              <a:t>factors to </a:t>
            </a:r>
            <a:r>
              <a:rPr sz="1600" b="1" dirty="0">
                <a:solidFill>
                  <a:srgbClr val="006FC0"/>
                </a:solidFill>
                <a:latin typeface="Comic Sans MS" panose="030F0702030302020204" pitchFamily="66" charset="0"/>
                <a:cs typeface="Carlito"/>
              </a:rPr>
              <a:t>simplify </a:t>
            </a:r>
            <a:r>
              <a:rPr sz="1600" b="1" spc="-10" dirty="0">
                <a:solidFill>
                  <a:srgbClr val="006FC0"/>
                </a:solidFill>
                <a:latin typeface="Comic Sans MS" panose="030F0702030302020204" pitchFamily="66" charset="0"/>
                <a:cs typeface="Carlito"/>
              </a:rPr>
              <a:t>fractions; </a:t>
            </a:r>
            <a:r>
              <a:rPr sz="1600" b="1" spc="-5" dirty="0">
                <a:solidFill>
                  <a:srgbClr val="006FC0"/>
                </a:solidFill>
                <a:latin typeface="Comic Sans MS" panose="030F0702030302020204" pitchFamily="66" charset="0"/>
                <a:cs typeface="Carlito"/>
              </a:rPr>
              <a:t>use common multiples </a:t>
            </a:r>
            <a:r>
              <a:rPr sz="1600" b="1" spc="-10" dirty="0">
                <a:solidFill>
                  <a:srgbClr val="006FC0"/>
                </a:solidFill>
                <a:latin typeface="Comic Sans MS" panose="030F0702030302020204" pitchFamily="66" charset="0"/>
                <a:cs typeface="Carlito"/>
              </a:rPr>
              <a:t>to express fractions </a:t>
            </a:r>
            <a:endParaRPr lang="en-GB" sz="1600" b="1" spc="-10" dirty="0">
              <a:solidFill>
                <a:srgbClr val="006FC0"/>
              </a:solidFill>
              <a:latin typeface="Comic Sans MS" panose="030F0702030302020204" pitchFamily="66" charset="0"/>
              <a:cs typeface="Carlito"/>
            </a:endParaRPr>
          </a:p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b="1" dirty="0">
                <a:solidFill>
                  <a:srgbClr val="006FC0"/>
                </a:solidFill>
                <a:latin typeface="Comic Sans MS" panose="030F0702030302020204" pitchFamily="66" charset="0"/>
                <a:cs typeface="Carlito"/>
              </a:rPr>
              <a:t>in the </a:t>
            </a:r>
            <a:r>
              <a:rPr sz="1600" b="1" spc="-5" dirty="0">
                <a:solidFill>
                  <a:srgbClr val="006FC0"/>
                </a:solidFill>
                <a:latin typeface="Comic Sans MS" panose="030F0702030302020204" pitchFamily="66" charset="0"/>
                <a:cs typeface="Carlito"/>
              </a:rPr>
              <a:t>same</a:t>
            </a:r>
            <a:r>
              <a:rPr sz="1600" b="1" spc="140" dirty="0">
                <a:solidFill>
                  <a:srgbClr val="006FC0"/>
                </a:solidFill>
                <a:latin typeface="Comic Sans MS" panose="030F0702030302020204" pitchFamily="66" charset="0"/>
                <a:cs typeface="Carlito"/>
              </a:rPr>
              <a:t> </a:t>
            </a:r>
            <a:r>
              <a:rPr sz="1600" b="1" spc="-10" dirty="0">
                <a:solidFill>
                  <a:srgbClr val="006FC0"/>
                </a:solidFill>
                <a:latin typeface="Comic Sans MS" panose="030F0702030302020204" pitchFamily="66" charset="0"/>
                <a:cs typeface="Carlito"/>
              </a:rPr>
              <a:t>denomination.</a:t>
            </a:r>
            <a:endParaRPr sz="1600" dirty="0">
              <a:latin typeface="Comic Sans MS" panose="030F0702030302020204" pitchFamily="66" charset="0"/>
              <a:cs typeface="Carlito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456437" y="1732788"/>
            <a:ext cx="426758" cy="171919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294638" y="1787652"/>
            <a:ext cx="402374" cy="166433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2203195" y="1799844"/>
            <a:ext cx="384086" cy="1652143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3999229" y="1859153"/>
            <a:ext cx="2200782" cy="1511935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7820406" y="1786001"/>
            <a:ext cx="2011806" cy="1585087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534416" y="2165730"/>
            <a:ext cx="9699650" cy="225189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30835">
              <a:lnSpc>
                <a:spcPct val="100000"/>
              </a:lnSpc>
              <a:spcBef>
                <a:spcPts val="100"/>
              </a:spcBef>
              <a:tabLst>
                <a:tab pos="1239520" algn="l"/>
              </a:tabLst>
            </a:pPr>
            <a:r>
              <a:rPr sz="4800" dirty="0">
                <a:latin typeface="Comic Sans MS"/>
                <a:cs typeface="Comic Sans MS"/>
              </a:rPr>
              <a:t>=	=</a:t>
            </a:r>
          </a:p>
          <a:p>
            <a:pPr>
              <a:lnSpc>
                <a:spcPct val="100000"/>
              </a:lnSpc>
              <a:spcBef>
                <a:spcPts val="15"/>
              </a:spcBef>
            </a:pPr>
            <a:endParaRPr sz="5350" dirty="0">
              <a:latin typeface="Comic Sans MS"/>
              <a:cs typeface="Comic Sans MS"/>
            </a:endParaRPr>
          </a:p>
          <a:p>
            <a:pPr marL="12700">
              <a:lnSpc>
                <a:spcPct val="100000"/>
              </a:lnSpc>
            </a:pPr>
            <a:r>
              <a:rPr sz="1600" b="1" spc="-5" dirty="0">
                <a:solidFill>
                  <a:srgbClr val="006FC0"/>
                </a:solidFill>
                <a:latin typeface="Comic Sans MS" panose="030F0702030302020204" pitchFamily="66" charset="0"/>
                <a:cs typeface="Carlito"/>
              </a:rPr>
              <a:t>Multiply simple pairs of </a:t>
            </a:r>
            <a:r>
              <a:rPr sz="1600" b="1" spc="-10" dirty="0">
                <a:solidFill>
                  <a:srgbClr val="006FC0"/>
                </a:solidFill>
                <a:latin typeface="Comic Sans MS" panose="030F0702030302020204" pitchFamily="66" charset="0"/>
                <a:cs typeface="Carlito"/>
              </a:rPr>
              <a:t>proper fractions, writing </a:t>
            </a:r>
            <a:r>
              <a:rPr sz="1600" b="1" spc="-5" dirty="0">
                <a:solidFill>
                  <a:srgbClr val="006FC0"/>
                </a:solidFill>
                <a:latin typeface="Comic Sans MS" panose="030F0702030302020204" pitchFamily="66" charset="0"/>
                <a:cs typeface="Carlito"/>
              </a:rPr>
              <a:t>the </a:t>
            </a:r>
            <a:r>
              <a:rPr sz="1600" b="1" spc="-10" dirty="0">
                <a:solidFill>
                  <a:srgbClr val="006FC0"/>
                </a:solidFill>
                <a:latin typeface="Comic Sans MS" panose="030F0702030302020204" pitchFamily="66" charset="0"/>
                <a:cs typeface="Carlito"/>
              </a:rPr>
              <a:t>answer </a:t>
            </a:r>
            <a:r>
              <a:rPr sz="1600" b="1" spc="-5" dirty="0">
                <a:solidFill>
                  <a:srgbClr val="006FC0"/>
                </a:solidFill>
                <a:latin typeface="Comic Sans MS" panose="030F0702030302020204" pitchFamily="66" charset="0"/>
                <a:cs typeface="Carlito"/>
              </a:rPr>
              <a:t>in </a:t>
            </a:r>
            <a:r>
              <a:rPr sz="1600" b="1" dirty="0">
                <a:solidFill>
                  <a:srgbClr val="006FC0"/>
                </a:solidFill>
                <a:latin typeface="Comic Sans MS" panose="030F0702030302020204" pitchFamily="66" charset="0"/>
                <a:cs typeface="Carlito"/>
              </a:rPr>
              <a:t>its </a:t>
            </a:r>
            <a:r>
              <a:rPr sz="1600" b="1" spc="-5" dirty="0">
                <a:solidFill>
                  <a:srgbClr val="006FC0"/>
                </a:solidFill>
                <a:latin typeface="Comic Sans MS" panose="030F0702030302020204" pitchFamily="66" charset="0"/>
                <a:cs typeface="Carlito"/>
              </a:rPr>
              <a:t>simplest</a:t>
            </a:r>
            <a:r>
              <a:rPr sz="1600" b="1" spc="60" dirty="0">
                <a:solidFill>
                  <a:srgbClr val="006FC0"/>
                </a:solidFill>
                <a:latin typeface="Comic Sans MS" panose="030F0702030302020204" pitchFamily="66" charset="0"/>
                <a:cs typeface="Carlito"/>
              </a:rPr>
              <a:t> </a:t>
            </a:r>
            <a:r>
              <a:rPr sz="1600" b="1" spc="-15" dirty="0">
                <a:solidFill>
                  <a:srgbClr val="006FC0"/>
                </a:solidFill>
                <a:latin typeface="Comic Sans MS" panose="030F0702030302020204" pitchFamily="66" charset="0"/>
                <a:cs typeface="Carlito"/>
              </a:rPr>
              <a:t>form</a:t>
            </a:r>
            <a:endParaRPr sz="1600" dirty="0">
              <a:latin typeface="Comic Sans MS" panose="030F0702030302020204" pitchFamily="66" charset="0"/>
              <a:cs typeface="Carlito"/>
            </a:endParaRPr>
          </a:p>
          <a:p>
            <a:pPr marL="455930">
              <a:lnSpc>
                <a:spcPct val="100000"/>
              </a:lnSpc>
              <a:spcBef>
                <a:spcPts val="1220"/>
              </a:spcBef>
              <a:tabLst>
                <a:tab pos="4056379" algn="l"/>
                <a:tab pos="7729220" algn="l"/>
              </a:tabLst>
            </a:pPr>
            <a:r>
              <a:rPr spc="-5" dirty="0">
                <a:solidFill>
                  <a:srgbClr val="00AE50"/>
                </a:solidFill>
                <a:latin typeface="Comic Sans MS" panose="030F0702030302020204" pitchFamily="66" charset="0"/>
                <a:cs typeface="Carlito"/>
              </a:rPr>
              <a:t>Conc</a:t>
            </a:r>
            <a:r>
              <a:rPr spc="-35" dirty="0">
                <a:solidFill>
                  <a:srgbClr val="00AE50"/>
                </a:solidFill>
                <a:latin typeface="Comic Sans MS" panose="030F0702030302020204" pitchFamily="66" charset="0"/>
                <a:cs typeface="Carlito"/>
              </a:rPr>
              <a:t>r</a:t>
            </a:r>
            <a:r>
              <a:rPr spc="-10" dirty="0">
                <a:solidFill>
                  <a:srgbClr val="00AE50"/>
                </a:solidFill>
                <a:latin typeface="Comic Sans MS" panose="030F0702030302020204" pitchFamily="66" charset="0"/>
                <a:cs typeface="Carlito"/>
              </a:rPr>
              <a:t>e</a:t>
            </a:r>
            <a:r>
              <a:rPr spc="-30" dirty="0">
                <a:solidFill>
                  <a:srgbClr val="00AE50"/>
                </a:solidFill>
                <a:latin typeface="Comic Sans MS" panose="030F0702030302020204" pitchFamily="66" charset="0"/>
                <a:cs typeface="Carlito"/>
              </a:rPr>
              <a:t>t</a:t>
            </a:r>
            <a:r>
              <a:rPr dirty="0">
                <a:solidFill>
                  <a:srgbClr val="00AE50"/>
                </a:solidFill>
                <a:latin typeface="Comic Sans MS" panose="030F0702030302020204" pitchFamily="66" charset="0"/>
                <a:cs typeface="Carlito"/>
              </a:rPr>
              <a:t>e	</a:t>
            </a:r>
            <a:r>
              <a:rPr lang="en-GB" spc="-10" dirty="0">
                <a:solidFill>
                  <a:srgbClr val="00AE50"/>
                </a:solidFill>
                <a:latin typeface="Comic Sans MS" panose="030F0702030302020204" pitchFamily="66" charset="0"/>
                <a:cs typeface="Carlito"/>
              </a:rPr>
              <a:t>Pictorial                           </a:t>
            </a:r>
            <a:r>
              <a:rPr lang="en-GB" spc="5" dirty="0">
                <a:solidFill>
                  <a:srgbClr val="00AE50"/>
                </a:solidFill>
                <a:latin typeface="Comic Sans MS" panose="030F0702030302020204" pitchFamily="66" charset="0"/>
                <a:cs typeface="Carlito"/>
              </a:rPr>
              <a:t>              </a:t>
            </a:r>
            <a:r>
              <a:rPr dirty="0">
                <a:solidFill>
                  <a:srgbClr val="00AE50"/>
                </a:solidFill>
                <a:latin typeface="Comic Sans MS" panose="030F0702030302020204" pitchFamily="66" charset="0"/>
                <a:cs typeface="Carlito"/>
              </a:rPr>
              <a:t>	A</a:t>
            </a:r>
            <a:r>
              <a:rPr spc="-10" dirty="0">
                <a:solidFill>
                  <a:srgbClr val="00AE50"/>
                </a:solidFill>
                <a:latin typeface="Comic Sans MS" panose="030F0702030302020204" pitchFamily="66" charset="0"/>
                <a:cs typeface="Carlito"/>
              </a:rPr>
              <a:t>b</a:t>
            </a:r>
            <a:r>
              <a:rPr spc="-20" dirty="0">
                <a:solidFill>
                  <a:srgbClr val="00AE50"/>
                </a:solidFill>
                <a:latin typeface="Comic Sans MS" panose="030F0702030302020204" pitchFamily="66" charset="0"/>
                <a:cs typeface="Carlito"/>
              </a:rPr>
              <a:t>s</a:t>
            </a:r>
            <a:r>
              <a:rPr dirty="0">
                <a:solidFill>
                  <a:srgbClr val="00AE50"/>
                </a:solidFill>
                <a:latin typeface="Comic Sans MS" panose="030F0702030302020204" pitchFamily="66" charset="0"/>
                <a:cs typeface="Carlito"/>
              </a:rPr>
              <a:t>t</a:t>
            </a:r>
            <a:r>
              <a:rPr spc="-45" dirty="0">
                <a:solidFill>
                  <a:srgbClr val="00AE50"/>
                </a:solidFill>
                <a:latin typeface="Comic Sans MS" panose="030F0702030302020204" pitchFamily="66" charset="0"/>
                <a:cs typeface="Carlito"/>
              </a:rPr>
              <a:t>r</a:t>
            </a:r>
            <a:r>
              <a:rPr dirty="0">
                <a:solidFill>
                  <a:srgbClr val="00AE50"/>
                </a:solidFill>
                <a:latin typeface="Comic Sans MS" panose="030F0702030302020204" pitchFamily="66" charset="0"/>
                <a:cs typeface="Carlito"/>
              </a:rPr>
              <a:t>act</a:t>
            </a:r>
            <a:endParaRPr dirty="0">
              <a:latin typeface="Comic Sans MS" panose="030F0702030302020204" pitchFamily="66" charset="0"/>
              <a:cs typeface="Carlito"/>
            </a:endParaRPr>
          </a:p>
        </p:txBody>
      </p:sp>
      <p:grpSp>
        <p:nvGrpSpPr>
          <p:cNvPr id="10" name="object 10"/>
          <p:cNvGrpSpPr/>
          <p:nvPr/>
        </p:nvGrpSpPr>
        <p:grpSpPr>
          <a:xfrm>
            <a:off x="446912" y="4642205"/>
            <a:ext cx="1950085" cy="1249045"/>
            <a:chOff x="446912" y="4642205"/>
            <a:chExt cx="1950085" cy="1249045"/>
          </a:xfrm>
        </p:grpSpPr>
        <p:sp>
          <p:nvSpPr>
            <p:cNvPr id="11" name="object 11"/>
            <p:cNvSpPr/>
            <p:nvPr/>
          </p:nvSpPr>
          <p:spPr>
            <a:xfrm>
              <a:off x="456437" y="4959223"/>
              <a:ext cx="887094" cy="906144"/>
            </a:xfrm>
            <a:custGeom>
              <a:avLst/>
              <a:gdLst/>
              <a:ahLst/>
              <a:cxnLst/>
              <a:rect l="l" t="t" r="r" b="b"/>
              <a:pathLst>
                <a:path w="887094" h="906145">
                  <a:moveTo>
                    <a:pt x="443230" y="0"/>
                  </a:moveTo>
                  <a:lnTo>
                    <a:pt x="394970" y="2540"/>
                  </a:lnTo>
                  <a:lnTo>
                    <a:pt x="348615" y="10160"/>
                  </a:lnTo>
                  <a:lnTo>
                    <a:pt x="303530" y="22860"/>
                  </a:lnTo>
                  <a:lnTo>
                    <a:pt x="260350" y="40005"/>
                  </a:lnTo>
                  <a:lnTo>
                    <a:pt x="219710" y="61595"/>
                  </a:lnTo>
                  <a:lnTo>
                    <a:pt x="181610" y="87630"/>
                  </a:lnTo>
                  <a:lnTo>
                    <a:pt x="146050" y="116840"/>
                  </a:lnTo>
                  <a:lnTo>
                    <a:pt x="114300" y="149225"/>
                  </a:lnTo>
                  <a:lnTo>
                    <a:pt x="85725" y="185420"/>
                  </a:lnTo>
                  <a:lnTo>
                    <a:pt x="60325" y="224155"/>
                  </a:lnTo>
                  <a:lnTo>
                    <a:pt x="39370" y="266065"/>
                  </a:lnTo>
                  <a:lnTo>
                    <a:pt x="22860" y="309880"/>
                  </a:lnTo>
                  <a:lnTo>
                    <a:pt x="10160" y="355600"/>
                  </a:lnTo>
                  <a:lnTo>
                    <a:pt x="2540" y="403860"/>
                  </a:lnTo>
                  <a:lnTo>
                    <a:pt x="0" y="452755"/>
                  </a:lnTo>
                  <a:lnTo>
                    <a:pt x="2540" y="502285"/>
                  </a:lnTo>
                  <a:lnTo>
                    <a:pt x="10160" y="549910"/>
                  </a:lnTo>
                  <a:lnTo>
                    <a:pt x="22860" y="596265"/>
                  </a:lnTo>
                  <a:lnTo>
                    <a:pt x="39370" y="640080"/>
                  </a:lnTo>
                  <a:lnTo>
                    <a:pt x="60325" y="681355"/>
                  </a:lnTo>
                  <a:lnTo>
                    <a:pt x="85725" y="720725"/>
                  </a:lnTo>
                  <a:lnTo>
                    <a:pt x="114300" y="756285"/>
                  </a:lnTo>
                  <a:lnTo>
                    <a:pt x="146050" y="789305"/>
                  </a:lnTo>
                  <a:lnTo>
                    <a:pt x="181610" y="818515"/>
                  </a:lnTo>
                  <a:lnTo>
                    <a:pt x="219710" y="843915"/>
                  </a:lnTo>
                  <a:lnTo>
                    <a:pt x="260350" y="865505"/>
                  </a:lnTo>
                  <a:lnTo>
                    <a:pt x="303530" y="882650"/>
                  </a:lnTo>
                  <a:lnTo>
                    <a:pt x="348615" y="895350"/>
                  </a:lnTo>
                  <a:lnTo>
                    <a:pt x="394970" y="903605"/>
                  </a:lnTo>
                  <a:lnTo>
                    <a:pt x="443230" y="906145"/>
                  </a:lnTo>
                  <a:lnTo>
                    <a:pt x="492125" y="903605"/>
                  </a:lnTo>
                  <a:lnTo>
                    <a:pt x="538480" y="895350"/>
                  </a:lnTo>
                  <a:lnTo>
                    <a:pt x="583565" y="882650"/>
                  </a:lnTo>
                  <a:lnTo>
                    <a:pt x="626745" y="865505"/>
                  </a:lnTo>
                  <a:lnTo>
                    <a:pt x="667385" y="843915"/>
                  </a:lnTo>
                  <a:lnTo>
                    <a:pt x="705485" y="818515"/>
                  </a:lnTo>
                  <a:lnTo>
                    <a:pt x="741045" y="789305"/>
                  </a:lnTo>
                  <a:lnTo>
                    <a:pt x="772795" y="756285"/>
                  </a:lnTo>
                  <a:lnTo>
                    <a:pt x="801370" y="720725"/>
                  </a:lnTo>
                  <a:lnTo>
                    <a:pt x="826770" y="681355"/>
                  </a:lnTo>
                  <a:lnTo>
                    <a:pt x="847725" y="640080"/>
                  </a:lnTo>
                  <a:lnTo>
                    <a:pt x="864235" y="596265"/>
                  </a:lnTo>
                  <a:lnTo>
                    <a:pt x="876935" y="549910"/>
                  </a:lnTo>
                  <a:lnTo>
                    <a:pt x="884555" y="502285"/>
                  </a:lnTo>
                  <a:lnTo>
                    <a:pt x="887095" y="452755"/>
                  </a:lnTo>
                  <a:lnTo>
                    <a:pt x="884555" y="403860"/>
                  </a:lnTo>
                  <a:lnTo>
                    <a:pt x="876935" y="355600"/>
                  </a:lnTo>
                  <a:lnTo>
                    <a:pt x="864235" y="309880"/>
                  </a:lnTo>
                  <a:lnTo>
                    <a:pt x="847725" y="266065"/>
                  </a:lnTo>
                  <a:lnTo>
                    <a:pt x="826770" y="224155"/>
                  </a:lnTo>
                  <a:lnTo>
                    <a:pt x="801370" y="185420"/>
                  </a:lnTo>
                  <a:lnTo>
                    <a:pt x="772795" y="149225"/>
                  </a:lnTo>
                  <a:lnTo>
                    <a:pt x="741045" y="116840"/>
                  </a:lnTo>
                  <a:lnTo>
                    <a:pt x="705485" y="87630"/>
                  </a:lnTo>
                  <a:lnTo>
                    <a:pt x="667385" y="61595"/>
                  </a:lnTo>
                  <a:lnTo>
                    <a:pt x="626745" y="40005"/>
                  </a:lnTo>
                  <a:lnTo>
                    <a:pt x="583565" y="22860"/>
                  </a:lnTo>
                  <a:lnTo>
                    <a:pt x="538480" y="10160"/>
                  </a:lnTo>
                  <a:lnTo>
                    <a:pt x="492125" y="2540"/>
                  </a:lnTo>
                  <a:lnTo>
                    <a:pt x="443230" y="0"/>
                  </a:lnTo>
                </a:path>
              </a:pathLst>
            </a:custGeom>
            <a:ln w="19049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606297" y="5111623"/>
              <a:ext cx="549909" cy="601344"/>
            </a:xfrm>
            <a:prstGeom prst="rect">
              <a:avLst/>
            </a:prstGeom>
            <a:blipFill>
              <a:blip r:embed="rId7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13"/>
            <p:cNvSpPr/>
            <p:nvPr/>
          </p:nvSpPr>
          <p:spPr>
            <a:xfrm>
              <a:off x="527557" y="5284978"/>
              <a:ext cx="533400" cy="487680"/>
            </a:xfrm>
            <a:custGeom>
              <a:avLst/>
              <a:gdLst/>
              <a:ahLst/>
              <a:cxnLst/>
              <a:rect l="l" t="t" r="r" b="b"/>
              <a:pathLst>
                <a:path w="533400" h="487679">
                  <a:moveTo>
                    <a:pt x="266700" y="0"/>
                  </a:moveTo>
                  <a:lnTo>
                    <a:pt x="218440" y="3810"/>
                  </a:lnTo>
                  <a:lnTo>
                    <a:pt x="173354" y="15240"/>
                  </a:lnTo>
                  <a:lnTo>
                    <a:pt x="132079" y="33019"/>
                  </a:lnTo>
                  <a:lnTo>
                    <a:pt x="94615" y="57150"/>
                  </a:lnTo>
                  <a:lnTo>
                    <a:pt x="62865" y="86994"/>
                  </a:lnTo>
                  <a:lnTo>
                    <a:pt x="36195" y="120650"/>
                  </a:lnTo>
                  <a:lnTo>
                    <a:pt x="16510" y="158750"/>
                  </a:lnTo>
                  <a:lnTo>
                    <a:pt x="4445" y="200025"/>
                  </a:lnTo>
                  <a:lnTo>
                    <a:pt x="0" y="243840"/>
                  </a:lnTo>
                  <a:lnTo>
                    <a:pt x="4445" y="287655"/>
                  </a:lnTo>
                  <a:lnTo>
                    <a:pt x="16510" y="328930"/>
                  </a:lnTo>
                  <a:lnTo>
                    <a:pt x="36195" y="367030"/>
                  </a:lnTo>
                  <a:lnTo>
                    <a:pt x="62865" y="400685"/>
                  </a:lnTo>
                  <a:lnTo>
                    <a:pt x="94615" y="430530"/>
                  </a:lnTo>
                  <a:lnTo>
                    <a:pt x="132079" y="454660"/>
                  </a:lnTo>
                  <a:lnTo>
                    <a:pt x="173354" y="472440"/>
                  </a:lnTo>
                  <a:lnTo>
                    <a:pt x="218440" y="483869"/>
                  </a:lnTo>
                  <a:lnTo>
                    <a:pt x="266700" y="487680"/>
                  </a:lnTo>
                  <a:lnTo>
                    <a:pt x="314325" y="483869"/>
                  </a:lnTo>
                  <a:lnTo>
                    <a:pt x="359410" y="472440"/>
                  </a:lnTo>
                  <a:lnTo>
                    <a:pt x="401320" y="454660"/>
                  </a:lnTo>
                  <a:lnTo>
                    <a:pt x="438150" y="430530"/>
                  </a:lnTo>
                  <a:lnTo>
                    <a:pt x="470535" y="400685"/>
                  </a:lnTo>
                  <a:lnTo>
                    <a:pt x="497205" y="367030"/>
                  </a:lnTo>
                  <a:lnTo>
                    <a:pt x="516889" y="328930"/>
                  </a:lnTo>
                  <a:lnTo>
                    <a:pt x="528955" y="287655"/>
                  </a:lnTo>
                  <a:lnTo>
                    <a:pt x="533400" y="243840"/>
                  </a:lnTo>
                  <a:lnTo>
                    <a:pt x="528955" y="200025"/>
                  </a:lnTo>
                  <a:lnTo>
                    <a:pt x="516889" y="158750"/>
                  </a:lnTo>
                  <a:lnTo>
                    <a:pt x="497205" y="120650"/>
                  </a:lnTo>
                  <a:lnTo>
                    <a:pt x="470535" y="86994"/>
                  </a:lnTo>
                  <a:lnTo>
                    <a:pt x="438150" y="57150"/>
                  </a:lnTo>
                  <a:lnTo>
                    <a:pt x="401320" y="33019"/>
                  </a:lnTo>
                  <a:lnTo>
                    <a:pt x="359410" y="15240"/>
                  </a:lnTo>
                  <a:lnTo>
                    <a:pt x="314325" y="3810"/>
                  </a:lnTo>
                  <a:lnTo>
                    <a:pt x="266700" y="0"/>
                  </a:lnTo>
                </a:path>
              </a:pathLst>
            </a:custGeom>
            <a:ln w="25399">
              <a:solidFill>
                <a:srgbClr val="FF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4"/>
            <p:cNvSpPr/>
            <p:nvPr/>
          </p:nvSpPr>
          <p:spPr>
            <a:xfrm>
              <a:off x="1500123" y="4975225"/>
              <a:ext cx="887094" cy="906144"/>
            </a:xfrm>
            <a:custGeom>
              <a:avLst/>
              <a:gdLst/>
              <a:ahLst/>
              <a:cxnLst/>
              <a:rect l="l" t="t" r="r" b="b"/>
              <a:pathLst>
                <a:path w="887094" h="906145">
                  <a:moveTo>
                    <a:pt x="443230" y="0"/>
                  </a:moveTo>
                  <a:lnTo>
                    <a:pt x="394969" y="2539"/>
                  </a:lnTo>
                  <a:lnTo>
                    <a:pt x="348614" y="10159"/>
                  </a:lnTo>
                  <a:lnTo>
                    <a:pt x="303530" y="22859"/>
                  </a:lnTo>
                  <a:lnTo>
                    <a:pt x="260350" y="40005"/>
                  </a:lnTo>
                  <a:lnTo>
                    <a:pt x="219709" y="61594"/>
                  </a:lnTo>
                  <a:lnTo>
                    <a:pt x="181609" y="87630"/>
                  </a:lnTo>
                  <a:lnTo>
                    <a:pt x="146050" y="116839"/>
                  </a:lnTo>
                  <a:lnTo>
                    <a:pt x="114300" y="149225"/>
                  </a:lnTo>
                  <a:lnTo>
                    <a:pt x="85725" y="185419"/>
                  </a:lnTo>
                  <a:lnTo>
                    <a:pt x="60325" y="224155"/>
                  </a:lnTo>
                  <a:lnTo>
                    <a:pt x="39369" y="266064"/>
                  </a:lnTo>
                  <a:lnTo>
                    <a:pt x="22859" y="309880"/>
                  </a:lnTo>
                  <a:lnTo>
                    <a:pt x="10159" y="355600"/>
                  </a:lnTo>
                  <a:lnTo>
                    <a:pt x="2539" y="403859"/>
                  </a:lnTo>
                  <a:lnTo>
                    <a:pt x="0" y="452755"/>
                  </a:lnTo>
                  <a:lnTo>
                    <a:pt x="2539" y="502284"/>
                  </a:lnTo>
                  <a:lnTo>
                    <a:pt x="10159" y="549909"/>
                  </a:lnTo>
                  <a:lnTo>
                    <a:pt x="22859" y="596264"/>
                  </a:lnTo>
                  <a:lnTo>
                    <a:pt x="39369" y="640080"/>
                  </a:lnTo>
                  <a:lnTo>
                    <a:pt x="60325" y="681355"/>
                  </a:lnTo>
                  <a:lnTo>
                    <a:pt x="85725" y="720725"/>
                  </a:lnTo>
                  <a:lnTo>
                    <a:pt x="114300" y="756284"/>
                  </a:lnTo>
                  <a:lnTo>
                    <a:pt x="146050" y="789305"/>
                  </a:lnTo>
                  <a:lnTo>
                    <a:pt x="181609" y="818514"/>
                  </a:lnTo>
                  <a:lnTo>
                    <a:pt x="219709" y="843914"/>
                  </a:lnTo>
                  <a:lnTo>
                    <a:pt x="260350" y="865505"/>
                  </a:lnTo>
                  <a:lnTo>
                    <a:pt x="303530" y="882650"/>
                  </a:lnTo>
                  <a:lnTo>
                    <a:pt x="348614" y="895350"/>
                  </a:lnTo>
                  <a:lnTo>
                    <a:pt x="394969" y="903605"/>
                  </a:lnTo>
                  <a:lnTo>
                    <a:pt x="443230" y="906144"/>
                  </a:lnTo>
                  <a:lnTo>
                    <a:pt x="492125" y="903605"/>
                  </a:lnTo>
                  <a:lnTo>
                    <a:pt x="538480" y="895350"/>
                  </a:lnTo>
                  <a:lnTo>
                    <a:pt x="583564" y="882650"/>
                  </a:lnTo>
                  <a:lnTo>
                    <a:pt x="626744" y="865505"/>
                  </a:lnTo>
                  <a:lnTo>
                    <a:pt x="667384" y="843914"/>
                  </a:lnTo>
                  <a:lnTo>
                    <a:pt x="705484" y="818514"/>
                  </a:lnTo>
                  <a:lnTo>
                    <a:pt x="741044" y="789305"/>
                  </a:lnTo>
                  <a:lnTo>
                    <a:pt x="772794" y="756284"/>
                  </a:lnTo>
                  <a:lnTo>
                    <a:pt x="801369" y="720725"/>
                  </a:lnTo>
                  <a:lnTo>
                    <a:pt x="826769" y="681355"/>
                  </a:lnTo>
                  <a:lnTo>
                    <a:pt x="847725" y="640080"/>
                  </a:lnTo>
                  <a:lnTo>
                    <a:pt x="864234" y="596264"/>
                  </a:lnTo>
                  <a:lnTo>
                    <a:pt x="876934" y="549909"/>
                  </a:lnTo>
                  <a:lnTo>
                    <a:pt x="884555" y="502284"/>
                  </a:lnTo>
                  <a:lnTo>
                    <a:pt x="887094" y="452755"/>
                  </a:lnTo>
                  <a:lnTo>
                    <a:pt x="884555" y="403859"/>
                  </a:lnTo>
                  <a:lnTo>
                    <a:pt x="876934" y="355600"/>
                  </a:lnTo>
                  <a:lnTo>
                    <a:pt x="864234" y="309880"/>
                  </a:lnTo>
                  <a:lnTo>
                    <a:pt x="847725" y="266064"/>
                  </a:lnTo>
                  <a:lnTo>
                    <a:pt x="826769" y="224155"/>
                  </a:lnTo>
                  <a:lnTo>
                    <a:pt x="801369" y="185419"/>
                  </a:lnTo>
                  <a:lnTo>
                    <a:pt x="772794" y="149225"/>
                  </a:lnTo>
                  <a:lnTo>
                    <a:pt x="741044" y="116839"/>
                  </a:lnTo>
                  <a:lnTo>
                    <a:pt x="705484" y="87630"/>
                  </a:lnTo>
                  <a:lnTo>
                    <a:pt x="667384" y="61594"/>
                  </a:lnTo>
                  <a:lnTo>
                    <a:pt x="626744" y="40005"/>
                  </a:lnTo>
                  <a:lnTo>
                    <a:pt x="583564" y="22859"/>
                  </a:lnTo>
                  <a:lnTo>
                    <a:pt x="538480" y="10159"/>
                  </a:lnTo>
                  <a:lnTo>
                    <a:pt x="492125" y="2539"/>
                  </a:lnTo>
                  <a:lnTo>
                    <a:pt x="443230" y="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15"/>
            <p:cNvSpPr/>
            <p:nvPr/>
          </p:nvSpPr>
          <p:spPr>
            <a:xfrm>
              <a:off x="1649984" y="5127625"/>
              <a:ext cx="549909" cy="601344"/>
            </a:xfrm>
            <a:prstGeom prst="rect">
              <a:avLst/>
            </a:prstGeom>
            <a:blipFill>
              <a:blip r:embed="rId7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" name="object 16"/>
            <p:cNvSpPr/>
            <p:nvPr/>
          </p:nvSpPr>
          <p:spPr>
            <a:xfrm>
              <a:off x="1571243" y="5300980"/>
              <a:ext cx="533400" cy="487680"/>
            </a:xfrm>
            <a:custGeom>
              <a:avLst/>
              <a:gdLst/>
              <a:ahLst/>
              <a:cxnLst/>
              <a:rect l="l" t="t" r="r" b="b"/>
              <a:pathLst>
                <a:path w="533400" h="487679">
                  <a:moveTo>
                    <a:pt x="266700" y="0"/>
                  </a:moveTo>
                  <a:lnTo>
                    <a:pt x="218439" y="3809"/>
                  </a:lnTo>
                  <a:lnTo>
                    <a:pt x="173355" y="15239"/>
                  </a:lnTo>
                  <a:lnTo>
                    <a:pt x="132080" y="33019"/>
                  </a:lnTo>
                  <a:lnTo>
                    <a:pt x="94614" y="57149"/>
                  </a:lnTo>
                  <a:lnTo>
                    <a:pt x="62864" y="86994"/>
                  </a:lnTo>
                  <a:lnTo>
                    <a:pt x="36194" y="120649"/>
                  </a:lnTo>
                  <a:lnTo>
                    <a:pt x="16509" y="158749"/>
                  </a:lnTo>
                  <a:lnTo>
                    <a:pt x="4444" y="200024"/>
                  </a:lnTo>
                  <a:lnTo>
                    <a:pt x="0" y="243839"/>
                  </a:lnTo>
                  <a:lnTo>
                    <a:pt x="4444" y="287654"/>
                  </a:lnTo>
                  <a:lnTo>
                    <a:pt x="16509" y="328929"/>
                  </a:lnTo>
                  <a:lnTo>
                    <a:pt x="36194" y="367029"/>
                  </a:lnTo>
                  <a:lnTo>
                    <a:pt x="62864" y="400684"/>
                  </a:lnTo>
                  <a:lnTo>
                    <a:pt x="94614" y="430529"/>
                  </a:lnTo>
                  <a:lnTo>
                    <a:pt x="132080" y="454659"/>
                  </a:lnTo>
                  <a:lnTo>
                    <a:pt x="173355" y="472439"/>
                  </a:lnTo>
                  <a:lnTo>
                    <a:pt x="218439" y="483869"/>
                  </a:lnTo>
                  <a:lnTo>
                    <a:pt x="266700" y="487679"/>
                  </a:lnTo>
                  <a:lnTo>
                    <a:pt x="314325" y="483869"/>
                  </a:lnTo>
                  <a:lnTo>
                    <a:pt x="359410" y="472439"/>
                  </a:lnTo>
                  <a:lnTo>
                    <a:pt x="401319" y="454659"/>
                  </a:lnTo>
                  <a:lnTo>
                    <a:pt x="438150" y="430529"/>
                  </a:lnTo>
                  <a:lnTo>
                    <a:pt x="470535" y="400684"/>
                  </a:lnTo>
                  <a:lnTo>
                    <a:pt x="497205" y="367029"/>
                  </a:lnTo>
                  <a:lnTo>
                    <a:pt x="516889" y="328929"/>
                  </a:lnTo>
                  <a:lnTo>
                    <a:pt x="528955" y="287654"/>
                  </a:lnTo>
                  <a:lnTo>
                    <a:pt x="533400" y="243839"/>
                  </a:lnTo>
                  <a:lnTo>
                    <a:pt x="528955" y="200024"/>
                  </a:lnTo>
                  <a:lnTo>
                    <a:pt x="516889" y="158749"/>
                  </a:lnTo>
                  <a:lnTo>
                    <a:pt x="497205" y="120649"/>
                  </a:lnTo>
                  <a:lnTo>
                    <a:pt x="470535" y="86994"/>
                  </a:lnTo>
                  <a:lnTo>
                    <a:pt x="438150" y="57149"/>
                  </a:lnTo>
                  <a:lnTo>
                    <a:pt x="401319" y="33019"/>
                  </a:lnTo>
                  <a:lnTo>
                    <a:pt x="359410" y="15239"/>
                  </a:lnTo>
                  <a:lnTo>
                    <a:pt x="314325" y="3809"/>
                  </a:lnTo>
                  <a:lnTo>
                    <a:pt x="266700" y="0"/>
                  </a:lnTo>
                </a:path>
              </a:pathLst>
            </a:custGeom>
            <a:ln w="25400">
              <a:solidFill>
                <a:srgbClr val="FF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" name="object 17"/>
            <p:cNvSpPr/>
            <p:nvPr/>
          </p:nvSpPr>
          <p:spPr>
            <a:xfrm>
              <a:off x="1099565" y="4642205"/>
              <a:ext cx="597458" cy="317017"/>
            </a:xfrm>
            <a:prstGeom prst="rect">
              <a:avLst/>
            </a:prstGeom>
            <a:blipFill>
              <a:blip r:embed="rId8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18" name="object 18"/>
          <p:cNvGrpSpPr/>
          <p:nvPr/>
        </p:nvGrpSpPr>
        <p:grpSpPr>
          <a:xfrm>
            <a:off x="446912" y="6186804"/>
            <a:ext cx="906144" cy="925194"/>
            <a:chOff x="446912" y="6186804"/>
            <a:chExt cx="906144" cy="925194"/>
          </a:xfrm>
        </p:grpSpPr>
        <p:sp>
          <p:nvSpPr>
            <p:cNvPr id="19" name="object 19"/>
            <p:cNvSpPr/>
            <p:nvPr/>
          </p:nvSpPr>
          <p:spPr>
            <a:xfrm>
              <a:off x="456437" y="6196329"/>
              <a:ext cx="887094" cy="906144"/>
            </a:xfrm>
            <a:custGeom>
              <a:avLst/>
              <a:gdLst/>
              <a:ahLst/>
              <a:cxnLst/>
              <a:rect l="l" t="t" r="r" b="b"/>
              <a:pathLst>
                <a:path w="887094" h="906145">
                  <a:moveTo>
                    <a:pt x="443230" y="0"/>
                  </a:moveTo>
                  <a:lnTo>
                    <a:pt x="394970" y="2540"/>
                  </a:lnTo>
                  <a:lnTo>
                    <a:pt x="348615" y="10160"/>
                  </a:lnTo>
                  <a:lnTo>
                    <a:pt x="303530" y="22860"/>
                  </a:lnTo>
                  <a:lnTo>
                    <a:pt x="260350" y="40005"/>
                  </a:lnTo>
                  <a:lnTo>
                    <a:pt x="219710" y="61595"/>
                  </a:lnTo>
                  <a:lnTo>
                    <a:pt x="181610" y="87630"/>
                  </a:lnTo>
                  <a:lnTo>
                    <a:pt x="146050" y="116789"/>
                  </a:lnTo>
                  <a:lnTo>
                    <a:pt x="114300" y="149174"/>
                  </a:lnTo>
                  <a:lnTo>
                    <a:pt x="85725" y="185369"/>
                  </a:lnTo>
                  <a:lnTo>
                    <a:pt x="60325" y="224104"/>
                  </a:lnTo>
                  <a:lnTo>
                    <a:pt x="39370" y="266014"/>
                  </a:lnTo>
                  <a:lnTo>
                    <a:pt x="22860" y="309829"/>
                  </a:lnTo>
                  <a:lnTo>
                    <a:pt x="10160" y="355549"/>
                  </a:lnTo>
                  <a:lnTo>
                    <a:pt x="2540" y="403809"/>
                  </a:lnTo>
                  <a:lnTo>
                    <a:pt x="0" y="452704"/>
                  </a:lnTo>
                  <a:lnTo>
                    <a:pt x="2540" y="502234"/>
                  </a:lnTo>
                  <a:lnTo>
                    <a:pt x="10160" y="549859"/>
                  </a:lnTo>
                  <a:lnTo>
                    <a:pt x="22860" y="596214"/>
                  </a:lnTo>
                  <a:lnTo>
                    <a:pt x="39370" y="640029"/>
                  </a:lnTo>
                  <a:lnTo>
                    <a:pt x="60325" y="681304"/>
                  </a:lnTo>
                  <a:lnTo>
                    <a:pt x="85725" y="720674"/>
                  </a:lnTo>
                  <a:lnTo>
                    <a:pt x="114300" y="756234"/>
                  </a:lnTo>
                  <a:lnTo>
                    <a:pt x="146050" y="789254"/>
                  </a:lnTo>
                  <a:lnTo>
                    <a:pt x="181610" y="818464"/>
                  </a:lnTo>
                  <a:lnTo>
                    <a:pt x="219710" y="843864"/>
                  </a:lnTo>
                  <a:lnTo>
                    <a:pt x="260350" y="865454"/>
                  </a:lnTo>
                  <a:lnTo>
                    <a:pt x="303530" y="882599"/>
                  </a:lnTo>
                  <a:lnTo>
                    <a:pt x="348615" y="895299"/>
                  </a:lnTo>
                  <a:lnTo>
                    <a:pt x="394970" y="903554"/>
                  </a:lnTo>
                  <a:lnTo>
                    <a:pt x="443230" y="906094"/>
                  </a:lnTo>
                  <a:lnTo>
                    <a:pt x="492125" y="903554"/>
                  </a:lnTo>
                  <a:lnTo>
                    <a:pt x="538480" y="895299"/>
                  </a:lnTo>
                  <a:lnTo>
                    <a:pt x="583565" y="882599"/>
                  </a:lnTo>
                  <a:lnTo>
                    <a:pt x="626745" y="865454"/>
                  </a:lnTo>
                  <a:lnTo>
                    <a:pt x="667385" y="843864"/>
                  </a:lnTo>
                  <a:lnTo>
                    <a:pt x="705485" y="818464"/>
                  </a:lnTo>
                  <a:lnTo>
                    <a:pt x="741045" y="789254"/>
                  </a:lnTo>
                  <a:lnTo>
                    <a:pt x="772795" y="756234"/>
                  </a:lnTo>
                  <a:lnTo>
                    <a:pt x="801370" y="720674"/>
                  </a:lnTo>
                  <a:lnTo>
                    <a:pt x="826770" y="681304"/>
                  </a:lnTo>
                  <a:lnTo>
                    <a:pt x="847725" y="640029"/>
                  </a:lnTo>
                  <a:lnTo>
                    <a:pt x="864235" y="596214"/>
                  </a:lnTo>
                  <a:lnTo>
                    <a:pt x="876935" y="549859"/>
                  </a:lnTo>
                  <a:lnTo>
                    <a:pt x="884555" y="502234"/>
                  </a:lnTo>
                  <a:lnTo>
                    <a:pt x="887095" y="452704"/>
                  </a:lnTo>
                  <a:lnTo>
                    <a:pt x="884555" y="403809"/>
                  </a:lnTo>
                  <a:lnTo>
                    <a:pt x="876935" y="355549"/>
                  </a:lnTo>
                  <a:lnTo>
                    <a:pt x="864235" y="309829"/>
                  </a:lnTo>
                  <a:lnTo>
                    <a:pt x="847725" y="266014"/>
                  </a:lnTo>
                  <a:lnTo>
                    <a:pt x="826770" y="224104"/>
                  </a:lnTo>
                  <a:lnTo>
                    <a:pt x="801370" y="185369"/>
                  </a:lnTo>
                  <a:lnTo>
                    <a:pt x="772795" y="149174"/>
                  </a:lnTo>
                  <a:lnTo>
                    <a:pt x="741045" y="116789"/>
                  </a:lnTo>
                  <a:lnTo>
                    <a:pt x="705485" y="87630"/>
                  </a:lnTo>
                  <a:lnTo>
                    <a:pt x="667385" y="61595"/>
                  </a:lnTo>
                  <a:lnTo>
                    <a:pt x="626745" y="40005"/>
                  </a:lnTo>
                  <a:lnTo>
                    <a:pt x="583565" y="22860"/>
                  </a:lnTo>
                  <a:lnTo>
                    <a:pt x="538480" y="10160"/>
                  </a:lnTo>
                  <a:lnTo>
                    <a:pt x="492125" y="2540"/>
                  </a:lnTo>
                  <a:lnTo>
                    <a:pt x="443230" y="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" name="object 20"/>
            <p:cNvSpPr/>
            <p:nvPr/>
          </p:nvSpPr>
          <p:spPr>
            <a:xfrm>
              <a:off x="606297" y="6348679"/>
              <a:ext cx="549909" cy="601345"/>
            </a:xfrm>
            <a:prstGeom prst="rect">
              <a:avLst/>
            </a:prstGeom>
            <a:blipFill>
              <a:blip r:embed="rId7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1" name="object 21"/>
            <p:cNvSpPr/>
            <p:nvPr/>
          </p:nvSpPr>
          <p:spPr>
            <a:xfrm>
              <a:off x="527557" y="6522021"/>
              <a:ext cx="533400" cy="487680"/>
            </a:xfrm>
            <a:custGeom>
              <a:avLst/>
              <a:gdLst/>
              <a:ahLst/>
              <a:cxnLst/>
              <a:rect l="l" t="t" r="r" b="b"/>
              <a:pathLst>
                <a:path w="533400" h="487679">
                  <a:moveTo>
                    <a:pt x="266700" y="0"/>
                  </a:moveTo>
                  <a:lnTo>
                    <a:pt x="218440" y="3809"/>
                  </a:lnTo>
                  <a:lnTo>
                    <a:pt x="173354" y="15239"/>
                  </a:lnTo>
                  <a:lnTo>
                    <a:pt x="132079" y="33019"/>
                  </a:lnTo>
                  <a:lnTo>
                    <a:pt x="94615" y="57149"/>
                  </a:lnTo>
                  <a:lnTo>
                    <a:pt x="62865" y="86994"/>
                  </a:lnTo>
                  <a:lnTo>
                    <a:pt x="36195" y="120649"/>
                  </a:lnTo>
                  <a:lnTo>
                    <a:pt x="16510" y="158749"/>
                  </a:lnTo>
                  <a:lnTo>
                    <a:pt x="4445" y="200024"/>
                  </a:lnTo>
                  <a:lnTo>
                    <a:pt x="0" y="243839"/>
                  </a:lnTo>
                  <a:lnTo>
                    <a:pt x="4445" y="287654"/>
                  </a:lnTo>
                  <a:lnTo>
                    <a:pt x="16510" y="328929"/>
                  </a:lnTo>
                  <a:lnTo>
                    <a:pt x="36195" y="367029"/>
                  </a:lnTo>
                  <a:lnTo>
                    <a:pt x="62865" y="400684"/>
                  </a:lnTo>
                  <a:lnTo>
                    <a:pt x="94615" y="430529"/>
                  </a:lnTo>
                  <a:lnTo>
                    <a:pt x="132079" y="454659"/>
                  </a:lnTo>
                  <a:lnTo>
                    <a:pt x="173354" y="472439"/>
                  </a:lnTo>
                  <a:lnTo>
                    <a:pt x="218440" y="483869"/>
                  </a:lnTo>
                  <a:lnTo>
                    <a:pt x="266700" y="487679"/>
                  </a:lnTo>
                  <a:lnTo>
                    <a:pt x="314325" y="483869"/>
                  </a:lnTo>
                  <a:lnTo>
                    <a:pt x="359410" y="472439"/>
                  </a:lnTo>
                  <a:lnTo>
                    <a:pt x="401320" y="454659"/>
                  </a:lnTo>
                  <a:lnTo>
                    <a:pt x="438150" y="430529"/>
                  </a:lnTo>
                  <a:lnTo>
                    <a:pt x="470535" y="400684"/>
                  </a:lnTo>
                  <a:lnTo>
                    <a:pt x="497205" y="367029"/>
                  </a:lnTo>
                  <a:lnTo>
                    <a:pt x="516889" y="328929"/>
                  </a:lnTo>
                  <a:lnTo>
                    <a:pt x="528955" y="287654"/>
                  </a:lnTo>
                  <a:lnTo>
                    <a:pt x="533400" y="243839"/>
                  </a:lnTo>
                  <a:lnTo>
                    <a:pt x="528955" y="200024"/>
                  </a:lnTo>
                  <a:lnTo>
                    <a:pt x="516889" y="158749"/>
                  </a:lnTo>
                  <a:lnTo>
                    <a:pt x="497205" y="120649"/>
                  </a:lnTo>
                  <a:lnTo>
                    <a:pt x="470535" y="86994"/>
                  </a:lnTo>
                  <a:lnTo>
                    <a:pt x="438150" y="57149"/>
                  </a:lnTo>
                  <a:lnTo>
                    <a:pt x="401320" y="33019"/>
                  </a:lnTo>
                  <a:lnTo>
                    <a:pt x="359410" y="15239"/>
                  </a:lnTo>
                  <a:lnTo>
                    <a:pt x="314325" y="3809"/>
                  </a:lnTo>
                  <a:lnTo>
                    <a:pt x="266700" y="0"/>
                  </a:lnTo>
                </a:path>
              </a:pathLst>
            </a:custGeom>
            <a:ln w="25399">
              <a:solidFill>
                <a:srgbClr val="FF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2" name="object 22"/>
          <p:cNvSpPr/>
          <p:nvPr/>
        </p:nvSpPr>
        <p:spPr>
          <a:xfrm>
            <a:off x="1671192" y="6346469"/>
            <a:ext cx="548690" cy="603554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4250563" y="5280609"/>
            <a:ext cx="2310638" cy="1664335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4667884" y="4741138"/>
            <a:ext cx="695007" cy="365785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25" name="object 25"/>
          <p:cNvGrpSpPr/>
          <p:nvPr/>
        </p:nvGrpSpPr>
        <p:grpSpPr>
          <a:xfrm>
            <a:off x="6675755" y="4737570"/>
            <a:ext cx="3840860" cy="2281339"/>
            <a:chOff x="6675755" y="4737570"/>
            <a:chExt cx="3840860" cy="2281339"/>
          </a:xfrm>
        </p:grpSpPr>
        <p:sp>
          <p:nvSpPr>
            <p:cNvPr id="26" name="object 26"/>
            <p:cNvSpPr/>
            <p:nvPr/>
          </p:nvSpPr>
          <p:spPr>
            <a:xfrm>
              <a:off x="6675755" y="5122926"/>
              <a:ext cx="3840860" cy="1895983"/>
            </a:xfrm>
            <a:prstGeom prst="rect">
              <a:avLst/>
            </a:prstGeom>
            <a:blipFill>
              <a:blip r:embed="rId1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7" name="object 27"/>
            <p:cNvSpPr/>
            <p:nvPr/>
          </p:nvSpPr>
          <p:spPr>
            <a:xfrm>
              <a:off x="8243443" y="4737570"/>
              <a:ext cx="1365630" cy="371894"/>
            </a:xfrm>
            <a:prstGeom prst="rect">
              <a:avLst/>
            </a:prstGeom>
            <a:blipFill>
              <a:blip r:embed="rId1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0" name="object 30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8100">
              <a:lnSpc>
                <a:spcPts val="1045"/>
              </a:lnSpc>
            </a:pPr>
            <a:fld id="{81D60167-4931-47E6-BA6A-407CBD079E47}" type="slidenum">
              <a:rPr spc="-5" dirty="0"/>
              <a:t>16</a:t>
            </a:fld>
            <a:endParaRPr spc="-5" dirty="0"/>
          </a:p>
        </p:txBody>
      </p:sp>
      <p:pic>
        <p:nvPicPr>
          <p:cNvPr id="31" name="Picture 30">
            <a:extLst>
              <a:ext uri="{FF2B5EF4-FFF2-40B4-BE49-F238E27FC236}">
                <a16:creationId xmlns:a16="http://schemas.microsoft.com/office/drawing/2014/main" id="{8EC7710C-C931-F220-309C-093457504A3F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9222042" y="291393"/>
            <a:ext cx="1012024" cy="1018120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44425" y="378125"/>
            <a:ext cx="8788452" cy="51744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b="1" spc="-10" dirty="0">
                <a:solidFill>
                  <a:srgbClr val="006FC0"/>
                </a:solidFill>
                <a:latin typeface="Comic Sans MS" panose="030F0702030302020204" pitchFamily="66" charset="0"/>
                <a:cs typeface="Carlito"/>
              </a:rPr>
              <a:t>Recall </a:t>
            </a:r>
            <a:r>
              <a:rPr sz="1600" b="1" spc="-5" dirty="0">
                <a:solidFill>
                  <a:srgbClr val="006FC0"/>
                </a:solidFill>
                <a:latin typeface="Comic Sans MS" panose="030F0702030302020204" pitchFamily="66" charset="0"/>
                <a:cs typeface="Carlito"/>
              </a:rPr>
              <a:t>and use equivalences </a:t>
            </a:r>
            <a:r>
              <a:rPr sz="1600" b="1" spc="-10" dirty="0">
                <a:solidFill>
                  <a:srgbClr val="006FC0"/>
                </a:solidFill>
                <a:latin typeface="Comic Sans MS" panose="030F0702030302020204" pitchFamily="66" charset="0"/>
                <a:cs typeface="Carlito"/>
              </a:rPr>
              <a:t>between </a:t>
            </a:r>
            <a:r>
              <a:rPr sz="1600" b="1" spc="-5" dirty="0">
                <a:solidFill>
                  <a:srgbClr val="006FC0"/>
                </a:solidFill>
                <a:latin typeface="Comic Sans MS" panose="030F0702030302020204" pitchFamily="66" charset="0"/>
                <a:cs typeface="Carlito"/>
              </a:rPr>
              <a:t>simple </a:t>
            </a:r>
            <a:r>
              <a:rPr sz="1600" b="1" spc="-10" dirty="0">
                <a:solidFill>
                  <a:srgbClr val="006FC0"/>
                </a:solidFill>
                <a:latin typeface="Comic Sans MS" panose="030F0702030302020204" pitchFamily="66" charset="0"/>
                <a:cs typeface="Carlito"/>
              </a:rPr>
              <a:t>fractions, decimals </a:t>
            </a:r>
            <a:r>
              <a:rPr sz="1600" b="1" spc="-5" dirty="0">
                <a:solidFill>
                  <a:srgbClr val="006FC0"/>
                </a:solidFill>
                <a:latin typeface="Comic Sans MS" panose="030F0702030302020204" pitchFamily="66" charset="0"/>
                <a:cs typeface="Carlito"/>
              </a:rPr>
              <a:t>and </a:t>
            </a:r>
            <a:r>
              <a:rPr sz="1600" b="1" spc="-10" dirty="0">
                <a:solidFill>
                  <a:srgbClr val="006FC0"/>
                </a:solidFill>
                <a:latin typeface="Comic Sans MS" panose="030F0702030302020204" pitchFamily="66" charset="0"/>
                <a:cs typeface="Carlito"/>
              </a:rPr>
              <a:t>percentages </a:t>
            </a:r>
            <a:r>
              <a:rPr sz="1600" b="1" spc="-5" dirty="0">
                <a:solidFill>
                  <a:srgbClr val="006FC0"/>
                </a:solidFill>
                <a:latin typeface="Comic Sans MS" panose="030F0702030302020204" pitchFamily="66" charset="0"/>
                <a:cs typeface="Carlito"/>
              </a:rPr>
              <a:t>including </a:t>
            </a:r>
            <a:endParaRPr lang="en-GB" sz="1600" b="1" spc="-5" dirty="0">
              <a:solidFill>
                <a:srgbClr val="006FC0"/>
              </a:solidFill>
              <a:latin typeface="Comic Sans MS" panose="030F0702030302020204" pitchFamily="66" charset="0"/>
              <a:cs typeface="Carlito"/>
            </a:endParaRPr>
          </a:p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b="1" spc="-5" dirty="0">
                <a:solidFill>
                  <a:srgbClr val="006FC0"/>
                </a:solidFill>
                <a:latin typeface="Comic Sans MS" panose="030F0702030302020204" pitchFamily="66" charset="0"/>
                <a:cs typeface="Carlito"/>
              </a:rPr>
              <a:t>in </a:t>
            </a:r>
            <a:r>
              <a:rPr sz="1600" b="1" spc="-20" dirty="0">
                <a:solidFill>
                  <a:srgbClr val="006FC0"/>
                </a:solidFill>
                <a:latin typeface="Comic Sans MS" panose="030F0702030302020204" pitchFamily="66" charset="0"/>
                <a:cs typeface="Carlito"/>
              </a:rPr>
              <a:t>different</a:t>
            </a:r>
            <a:r>
              <a:rPr sz="1600" b="1" spc="200" dirty="0">
                <a:solidFill>
                  <a:srgbClr val="006FC0"/>
                </a:solidFill>
                <a:latin typeface="Comic Sans MS" panose="030F0702030302020204" pitchFamily="66" charset="0"/>
                <a:cs typeface="Carlito"/>
              </a:rPr>
              <a:t> </a:t>
            </a:r>
            <a:r>
              <a:rPr sz="1600" b="1" spc="-10" dirty="0">
                <a:solidFill>
                  <a:srgbClr val="006FC0"/>
                </a:solidFill>
                <a:latin typeface="Comic Sans MS" panose="030F0702030302020204" pitchFamily="66" charset="0"/>
                <a:cs typeface="Carlito"/>
              </a:rPr>
              <a:t>contexts.</a:t>
            </a:r>
            <a:endParaRPr sz="1600" dirty="0">
              <a:latin typeface="Comic Sans MS" panose="030F0702030302020204" pitchFamily="66" charset="0"/>
              <a:cs typeface="Carlito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063244" y="895858"/>
            <a:ext cx="8800846" cy="28982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3612515" algn="l"/>
              </a:tabLst>
            </a:pPr>
            <a:r>
              <a:rPr sz="1800" b="0" u="none" spc="-15" dirty="0">
                <a:solidFill>
                  <a:srgbClr val="00AE50"/>
                </a:solidFill>
                <a:latin typeface="Comic Sans MS" panose="030F0702030302020204" pitchFamily="66" charset="0"/>
              </a:rPr>
              <a:t>Concrete	</a:t>
            </a:r>
            <a:r>
              <a:rPr sz="1800" b="0" u="none" spc="-10" dirty="0">
                <a:solidFill>
                  <a:srgbClr val="00AE50"/>
                </a:solidFill>
                <a:latin typeface="Comic Sans MS" panose="030F0702030302020204" pitchFamily="66" charset="0"/>
              </a:rPr>
              <a:t>Pictorial</a:t>
            </a:r>
            <a:r>
              <a:rPr lang="en-GB" sz="1800" b="0" u="none" spc="-10" dirty="0">
                <a:solidFill>
                  <a:srgbClr val="00AE50"/>
                </a:solidFill>
                <a:latin typeface="Comic Sans MS" panose="030F0702030302020204" pitchFamily="66" charset="0"/>
              </a:rPr>
              <a:t>                                      Abstract </a:t>
            </a:r>
            <a:endParaRPr sz="1800" dirty="0">
              <a:latin typeface="Comic Sans MS" panose="030F0702030302020204" pitchFamily="66" charset="0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244424" y="1164590"/>
            <a:ext cx="3304286" cy="226796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4196537" y="2139894"/>
            <a:ext cx="2450845" cy="114614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6053519" y="3323086"/>
            <a:ext cx="121931" cy="37799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4560780" y="3345743"/>
            <a:ext cx="438784" cy="2692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spc="-10" dirty="0">
                <a:latin typeface="Comic Sans MS"/>
                <a:cs typeface="Comic Sans MS"/>
              </a:rPr>
              <a:t>75%</a:t>
            </a:r>
            <a:endParaRPr sz="1600" dirty="0">
              <a:latin typeface="Comic Sans MS"/>
              <a:cs typeface="Comic Sans MS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3664477" y="1397233"/>
            <a:ext cx="2231390" cy="1974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dirty="0">
                <a:latin typeface="Comic Sans MS" panose="030F0702030302020204" pitchFamily="66" charset="0"/>
                <a:cs typeface="Carlito"/>
              </a:rPr>
              <a:t>Which </a:t>
            </a:r>
            <a:r>
              <a:rPr sz="1200" spc="-5" dirty="0">
                <a:latin typeface="Comic Sans MS" panose="030F0702030302020204" pitchFamily="66" charset="0"/>
                <a:cs typeface="Carlito"/>
              </a:rPr>
              <a:t>would you prefer </a:t>
            </a:r>
            <a:r>
              <a:rPr sz="1200" dirty="0">
                <a:latin typeface="Carlito"/>
                <a:cs typeface="Carlito"/>
              </a:rPr>
              <a:t>75%</a:t>
            </a:r>
            <a:r>
              <a:rPr sz="1200" spc="-60" dirty="0">
                <a:latin typeface="Carlito"/>
                <a:cs typeface="Carlito"/>
              </a:rPr>
              <a:t> </a:t>
            </a:r>
            <a:r>
              <a:rPr sz="1200" spc="-5" dirty="0">
                <a:latin typeface="Carlito"/>
                <a:cs typeface="Carlito"/>
              </a:rPr>
              <a:t>or</a:t>
            </a:r>
            <a:endParaRPr sz="1200" dirty="0">
              <a:latin typeface="Carlito"/>
              <a:cs typeface="Carlito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6151245" y="1375917"/>
            <a:ext cx="614045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dirty="0">
                <a:latin typeface="Comic Sans MS"/>
                <a:cs typeface="Comic Sans MS"/>
              </a:rPr>
              <a:t>of a</a:t>
            </a:r>
            <a:r>
              <a:rPr sz="1200" spc="-105" dirty="0">
                <a:latin typeface="Comic Sans MS"/>
                <a:cs typeface="Comic Sans MS"/>
              </a:rPr>
              <a:t> </a:t>
            </a:r>
            <a:r>
              <a:rPr sz="1200" dirty="0">
                <a:latin typeface="Carlito"/>
                <a:cs typeface="Carlito"/>
              </a:rPr>
              <a:t>pie?</a:t>
            </a:r>
          </a:p>
        </p:txBody>
      </p:sp>
      <p:sp>
        <p:nvSpPr>
          <p:cNvPr id="10" name="object 10"/>
          <p:cNvSpPr/>
          <p:nvPr/>
        </p:nvSpPr>
        <p:spPr>
          <a:xfrm>
            <a:off x="5929694" y="1295561"/>
            <a:ext cx="123825" cy="3810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7417689" y="2923828"/>
            <a:ext cx="85090" cy="336488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8312150" y="1187704"/>
            <a:ext cx="145415" cy="321310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8742680" y="1850070"/>
            <a:ext cx="140334" cy="249067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 txBox="1"/>
          <p:nvPr/>
        </p:nvSpPr>
        <p:spPr>
          <a:xfrm>
            <a:off x="7413117" y="1206753"/>
            <a:ext cx="827405" cy="19367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100" spc="-5" dirty="0">
                <a:latin typeface="Comic Sans MS"/>
                <a:cs typeface="Comic Sans MS"/>
              </a:rPr>
              <a:t>John</a:t>
            </a:r>
            <a:r>
              <a:rPr sz="1100" spc="-50" dirty="0">
                <a:latin typeface="Comic Sans MS"/>
                <a:cs typeface="Comic Sans MS"/>
              </a:rPr>
              <a:t> </a:t>
            </a:r>
            <a:r>
              <a:rPr sz="1100" spc="-5" dirty="0">
                <a:latin typeface="Comic Sans MS"/>
                <a:cs typeface="Comic Sans MS"/>
              </a:rPr>
              <a:t>scored</a:t>
            </a:r>
            <a:endParaRPr sz="1100">
              <a:latin typeface="Comic Sans MS"/>
              <a:cs typeface="Comic Sans MS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7413117" y="1506982"/>
            <a:ext cx="2607945" cy="947419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100" dirty="0">
                <a:latin typeface="Comic Sans MS"/>
                <a:cs typeface="Comic Sans MS"/>
              </a:rPr>
              <a:t>Hannah </a:t>
            </a:r>
            <a:r>
              <a:rPr sz="1100" spc="-5" dirty="0">
                <a:latin typeface="Comic Sans MS"/>
                <a:cs typeface="Comic Sans MS"/>
              </a:rPr>
              <a:t>scored 40%. </a:t>
            </a:r>
            <a:r>
              <a:rPr sz="1100" dirty="0">
                <a:latin typeface="Comic Sans MS"/>
                <a:cs typeface="Comic Sans MS"/>
              </a:rPr>
              <a:t>Who </a:t>
            </a:r>
            <a:r>
              <a:rPr sz="1100" spc="-5" dirty="0">
                <a:latin typeface="Comic Sans MS"/>
                <a:cs typeface="Comic Sans MS"/>
              </a:rPr>
              <a:t>scored</a:t>
            </a:r>
            <a:r>
              <a:rPr sz="1100" spc="-60" dirty="0">
                <a:latin typeface="Comic Sans MS"/>
                <a:cs typeface="Comic Sans MS"/>
              </a:rPr>
              <a:t> </a:t>
            </a:r>
            <a:r>
              <a:rPr sz="1100" spc="-5" dirty="0">
                <a:latin typeface="Comic Sans MS"/>
                <a:cs typeface="Comic Sans MS"/>
              </a:rPr>
              <a:t>more?</a:t>
            </a:r>
            <a:endParaRPr sz="1100" dirty="0">
              <a:latin typeface="Comic Sans MS"/>
              <a:cs typeface="Comic Sans MS"/>
            </a:endParaRPr>
          </a:p>
          <a:p>
            <a:pPr>
              <a:lnSpc>
                <a:spcPct val="100000"/>
              </a:lnSpc>
              <a:spcBef>
                <a:spcPts val="40"/>
              </a:spcBef>
            </a:pPr>
            <a:endParaRPr sz="1150" dirty="0">
              <a:latin typeface="Comic Sans MS"/>
              <a:cs typeface="Comic Sans MS"/>
            </a:endParaRPr>
          </a:p>
          <a:p>
            <a:pPr marL="125095" algn="ctr">
              <a:lnSpc>
                <a:spcPct val="100000"/>
              </a:lnSpc>
              <a:tabLst>
                <a:tab pos="955675" algn="l"/>
              </a:tabLst>
            </a:pPr>
            <a:r>
              <a:rPr sz="1100" b="1" spc="-5" dirty="0">
                <a:latin typeface="Comic Sans MS"/>
                <a:cs typeface="Comic Sans MS"/>
              </a:rPr>
              <a:t>John</a:t>
            </a:r>
            <a:r>
              <a:rPr sz="1100" b="1" spc="5" dirty="0">
                <a:latin typeface="Comic Sans MS"/>
                <a:cs typeface="Comic Sans MS"/>
              </a:rPr>
              <a:t> </a:t>
            </a:r>
            <a:r>
              <a:rPr sz="1100" b="1" dirty="0">
                <a:latin typeface="Comic Sans MS"/>
                <a:cs typeface="Comic Sans MS"/>
              </a:rPr>
              <a:t>=	</a:t>
            </a:r>
            <a:r>
              <a:rPr sz="1100" b="1" spc="-5" dirty="0">
                <a:latin typeface="Comic Sans MS"/>
                <a:cs typeface="Comic Sans MS"/>
              </a:rPr>
              <a:t>=50%</a:t>
            </a:r>
            <a:endParaRPr sz="1100" dirty="0">
              <a:latin typeface="Comic Sans MS"/>
              <a:cs typeface="Comic Sans MS"/>
            </a:endParaRPr>
          </a:p>
          <a:p>
            <a:pPr>
              <a:lnSpc>
                <a:spcPct val="100000"/>
              </a:lnSpc>
              <a:spcBef>
                <a:spcPts val="40"/>
              </a:spcBef>
            </a:pPr>
            <a:endParaRPr sz="1150" dirty="0">
              <a:latin typeface="Comic Sans MS"/>
              <a:cs typeface="Comic Sans MS"/>
            </a:endParaRPr>
          </a:p>
          <a:p>
            <a:pPr marL="123825" algn="ctr">
              <a:lnSpc>
                <a:spcPct val="100000"/>
              </a:lnSpc>
              <a:spcBef>
                <a:spcPts val="5"/>
              </a:spcBef>
            </a:pPr>
            <a:r>
              <a:rPr sz="1100" b="1" dirty="0">
                <a:latin typeface="Comic Sans MS"/>
                <a:cs typeface="Comic Sans MS"/>
              </a:rPr>
              <a:t>Hannah =</a:t>
            </a:r>
            <a:r>
              <a:rPr sz="1100" b="1" spc="-20" dirty="0">
                <a:latin typeface="Comic Sans MS"/>
                <a:cs typeface="Comic Sans MS"/>
              </a:rPr>
              <a:t> </a:t>
            </a:r>
            <a:r>
              <a:rPr sz="1100" b="1" spc="-5" dirty="0">
                <a:latin typeface="Comic Sans MS"/>
                <a:cs typeface="Comic Sans MS"/>
              </a:rPr>
              <a:t>40%</a:t>
            </a:r>
            <a:endParaRPr sz="1100" dirty="0">
              <a:latin typeface="Comic Sans MS"/>
              <a:cs typeface="Comic Sans MS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7210425" y="2679319"/>
            <a:ext cx="2653665" cy="49403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100" spc="-5" dirty="0">
                <a:latin typeface="Comic Sans MS"/>
                <a:cs typeface="Comic Sans MS"/>
              </a:rPr>
              <a:t>One paving </a:t>
            </a:r>
            <a:r>
              <a:rPr sz="1100" dirty="0">
                <a:latin typeface="Comic Sans MS"/>
                <a:cs typeface="Comic Sans MS"/>
              </a:rPr>
              <a:t>slab </a:t>
            </a:r>
            <a:r>
              <a:rPr sz="1100" spc="-5" dirty="0">
                <a:latin typeface="Comic Sans MS"/>
                <a:cs typeface="Comic Sans MS"/>
              </a:rPr>
              <a:t>is 0.3m long </a:t>
            </a:r>
            <a:r>
              <a:rPr sz="1100" dirty="0">
                <a:latin typeface="Comic Sans MS"/>
                <a:cs typeface="Comic Sans MS"/>
              </a:rPr>
              <a:t>and</a:t>
            </a:r>
            <a:r>
              <a:rPr sz="1100" spc="-35" dirty="0">
                <a:latin typeface="Comic Sans MS"/>
                <a:cs typeface="Comic Sans MS"/>
              </a:rPr>
              <a:t> </a:t>
            </a:r>
            <a:r>
              <a:rPr sz="1100" spc="-5" dirty="0">
                <a:latin typeface="Comic Sans MS"/>
                <a:cs typeface="Comic Sans MS"/>
              </a:rPr>
              <a:t>another</a:t>
            </a:r>
            <a:endParaRPr sz="1100" dirty="0">
              <a:latin typeface="Comic Sans MS"/>
              <a:cs typeface="Comic Sans MS"/>
            </a:endParaRPr>
          </a:p>
          <a:p>
            <a:pPr marL="12700">
              <a:lnSpc>
                <a:spcPct val="100000"/>
              </a:lnSpc>
              <a:spcBef>
                <a:spcPts val="1040"/>
              </a:spcBef>
              <a:tabLst>
                <a:tab pos="372110" algn="l"/>
              </a:tabLst>
            </a:pPr>
            <a:r>
              <a:rPr sz="1100" dirty="0">
                <a:latin typeface="Comic Sans MS"/>
                <a:cs typeface="Comic Sans MS"/>
              </a:rPr>
              <a:t>is	</a:t>
            </a:r>
            <a:r>
              <a:rPr sz="1100" spc="-5" dirty="0">
                <a:latin typeface="Comic Sans MS"/>
                <a:cs typeface="Comic Sans MS"/>
              </a:rPr>
              <a:t>of </a:t>
            </a:r>
            <a:r>
              <a:rPr sz="1100" dirty="0">
                <a:latin typeface="Comic Sans MS"/>
                <a:cs typeface="Comic Sans MS"/>
              </a:rPr>
              <a:t>a </a:t>
            </a:r>
            <a:r>
              <a:rPr sz="1100" spc="-5" dirty="0">
                <a:latin typeface="Comic Sans MS"/>
                <a:cs typeface="Comic Sans MS"/>
              </a:rPr>
              <a:t>metre. </a:t>
            </a:r>
            <a:r>
              <a:rPr sz="1100" dirty="0">
                <a:latin typeface="Comic Sans MS"/>
                <a:cs typeface="Comic Sans MS"/>
              </a:rPr>
              <a:t>Which </a:t>
            </a:r>
            <a:r>
              <a:rPr sz="1100" spc="-5" dirty="0">
                <a:latin typeface="Comic Sans MS"/>
                <a:cs typeface="Comic Sans MS"/>
              </a:rPr>
              <a:t>is</a:t>
            </a:r>
            <a:r>
              <a:rPr sz="1100" spc="-40" dirty="0">
                <a:latin typeface="Comic Sans MS"/>
                <a:cs typeface="Comic Sans MS"/>
              </a:rPr>
              <a:t> </a:t>
            </a:r>
            <a:r>
              <a:rPr sz="1100" spc="-5" dirty="0">
                <a:latin typeface="Comic Sans MS"/>
                <a:cs typeface="Comic Sans MS"/>
              </a:rPr>
              <a:t>longer?</a:t>
            </a:r>
            <a:endParaRPr sz="1100" dirty="0">
              <a:latin typeface="Comic Sans MS"/>
              <a:cs typeface="Comic Sans MS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9025890" y="3355670"/>
            <a:ext cx="598170" cy="19431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100" b="1" dirty="0">
                <a:latin typeface="Comic Sans MS"/>
                <a:cs typeface="Comic Sans MS"/>
              </a:rPr>
              <a:t>=</a:t>
            </a:r>
            <a:r>
              <a:rPr sz="1100" b="1" spc="-60" dirty="0">
                <a:latin typeface="Comic Sans MS"/>
                <a:cs typeface="Comic Sans MS"/>
              </a:rPr>
              <a:t> </a:t>
            </a:r>
            <a:r>
              <a:rPr sz="1100" b="1" spc="-5" dirty="0">
                <a:latin typeface="Comic Sans MS"/>
                <a:cs typeface="Comic Sans MS"/>
              </a:rPr>
              <a:t>0.25m</a:t>
            </a:r>
            <a:endParaRPr sz="1100">
              <a:latin typeface="Comic Sans MS"/>
              <a:cs typeface="Comic Sans MS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7768208" y="3732657"/>
            <a:ext cx="1839595" cy="19367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100" b="1" spc="-5" dirty="0">
                <a:latin typeface="Comic Sans MS"/>
                <a:cs typeface="Comic Sans MS"/>
              </a:rPr>
              <a:t>0.3m </a:t>
            </a:r>
            <a:r>
              <a:rPr sz="1100" b="1" dirty="0">
                <a:latin typeface="Comic Sans MS"/>
                <a:cs typeface="Comic Sans MS"/>
              </a:rPr>
              <a:t>is </a:t>
            </a:r>
            <a:r>
              <a:rPr sz="1100" b="1" spc="-5" dirty="0">
                <a:latin typeface="Comic Sans MS"/>
                <a:cs typeface="Comic Sans MS"/>
              </a:rPr>
              <a:t>larger than</a:t>
            </a:r>
            <a:r>
              <a:rPr sz="1100" b="1" spc="-50" dirty="0">
                <a:latin typeface="Comic Sans MS"/>
                <a:cs typeface="Comic Sans MS"/>
              </a:rPr>
              <a:t> </a:t>
            </a:r>
            <a:r>
              <a:rPr sz="1100" b="1" spc="-5" dirty="0">
                <a:latin typeface="Comic Sans MS"/>
                <a:cs typeface="Comic Sans MS"/>
              </a:rPr>
              <a:t>0.25m</a:t>
            </a:r>
            <a:endParaRPr sz="1100" dirty="0">
              <a:latin typeface="Comic Sans MS"/>
              <a:cs typeface="Comic Sans MS"/>
            </a:endParaRPr>
          </a:p>
        </p:txBody>
      </p:sp>
      <p:sp>
        <p:nvSpPr>
          <p:cNvPr id="20" name="object 20"/>
          <p:cNvSpPr/>
          <p:nvPr/>
        </p:nvSpPr>
        <p:spPr>
          <a:xfrm>
            <a:off x="8372475" y="3248948"/>
            <a:ext cx="85090" cy="336488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 txBox="1"/>
          <p:nvPr/>
        </p:nvSpPr>
        <p:spPr>
          <a:xfrm>
            <a:off x="405509" y="4022235"/>
            <a:ext cx="9769416" cy="548227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b="1" spc="-10" dirty="0">
                <a:solidFill>
                  <a:srgbClr val="006FC0"/>
                </a:solidFill>
                <a:latin typeface="Comic Sans MS" panose="030F0702030302020204" pitchFamily="66" charset="0"/>
                <a:cs typeface="Carlito"/>
              </a:rPr>
              <a:t>Divide proper fractions by </a:t>
            </a:r>
            <a:r>
              <a:rPr sz="1600" b="1" spc="-5" dirty="0">
                <a:solidFill>
                  <a:srgbClr val="006FC0"/>
                </a:solidFill>
                <a:latin typeface="Comic Sans MS" panose="030F0702030302020204" pitchFamily="66" charset="0"/>
                <a:cs typeface="Carlito"/>
              </a:rPr>
              <a:t>whole</a:t>
            </a:r>
            <a:r>
              <a:rPr sz="1600" b="1" spc="25" dirty="0">
                <a:solidFill>
                  <a:srgbClr val="006FC0"/>
                </a:solidFill>
                <a:latin typeface="Comic Sans MS" panose="030F0702030302020204" pitchFamily="66" charset="0"/>
                <a:cs typeface="Carlito"/>
              </a:rPr>
              <a:t> </a:t>
            </a:r>
            <a:r>
              <a:rPr sz="1600" b="1" spc="-5" dirty="0">
                <a:solidFill>
                  <a:srgbClr val="006FC0"/>
                </a:solidFill>
                <a:latin typeface="Comic Sans MS" panose="030F0702030302020204" pitchFamily="66" charset="0"/>
                <a:cs typeface="Carlito"/>
              </a:rPr>
              <a:t>numbers.</a:t>
            </a:r>
            <a:endParaRPr sz="1600" dirty="0">
              <a:latin typeface="Comic Sans MS" panose="030F0702030302020204" pitchFamily="66" charset="0"/>
              <a:cs typeface="Carlito"/>
            </a:endParaRPr>
          </a:p>
          <a:p>
            <a:pPr marL="756285">
              <a:lnSpc>
                <a:spcPct val="100000"/>
              </a:lnSpc>
              <a:spcBef>
                <a:spcPts val="50"/>
              </a:spcBef>
            </a:pPr>
            <a:r>
              <a:rPr sz="1800" spc="-15" dirty="0">
                <a:solidFill>
                  <a:srgbClr val="00AE50"/>
                </a:solidFill>
                <a:latin typeface="Comic Sans MS" panose="030F0702030302020204" pitchFamily="66" charset="0"/>
                <a:cs typeface="Carlito"/>
              </a:rPr>
              <a:t>Concrete</a:t>
            </a:r>
            <a:r>
              <a:rPr lang="en-GB" sz="1800" spc="-15" dirty="0">
                <a:solidFill>
                  <a:srgbClr val="00AE50"/>
                </a:solidFill>
                <a:latin typeface="Comic Sans MS" panose="030F0702030302020204" pitchFamily="66" charset="0"/>
                <a:cs typeface="Carlito"/>
              </a:rPr>
              <a:t>                                             Pictorial                                     Abstract</a:t>
            </a:r>
            <a:endParaRPr sz="1800" dirty="0">
              <a:latin typeface="Comic Sans MS" panose="030F0702030302020204" pitchFamily="66" charset="0"/>
              <a:cs typeface="Carlito"/>
            </a:endParaRPr>
          </a:p>
        </p:txBody>
      </p:sp>
      <p:grpSp>
        <p:nvGrpSpPr>
          <p:cNvPr id="24" name="object 24"/>
          <p:cNvGrpSpPr/>
          <p:nvPr/>
        </p:nvGrpSpPr>
        <p:grpSpPr>
          <a:xfrm>
            <a:off x="1602105" y="4715002"/>
            <a:ext cx="1637664" cy="2356485"/>
            <a:chOff x="1602105" y="4715002"/>
            <a:chExt cx="1637664" cy="2356485"/>
          </a:xfrm>
        </p:grpSpPr>
        <p:sp>
          <p:nvSpPr>
            <p:cNvPr id="25" name="object 25"/>
            <p:cNvSpPr/>
            <p:nvPr/>
          </p:nvSpPr>
          <p:spPr>
            <a:xfrm>
              <a:off x="1783715" y="4792472"/>
              <a:ext cx="434339" cy="732155"/>
            </a:xfrm>
            <a:prstGeom prst="rect">
              <a:avLst/>
            </a:prstGeom>
            <a:blipFill>
              <a:blip r:embed="rId9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6" name="object 26"/>
            <p:cNvSpPr/>
            <p:nvPr/>
          </p:nvSpPr>
          <p:spPr>
            <a:xfrm>
              <a:off x="1611630" y="4724527"/>
              <a:ext cx="780415" cy="906144"/>
            </a:xfrm>
            <a:custGeom>
              <a:avLst/>
              <a:gdLst/>
              <a:ahLst/>
              <a:cxnLst/>
              <a:rect l="l" t="t" r="r" b="b"/>
              <a:pathLst>
                <a:path w="780414" h="906145">
                  <a:moveTo>
                    <a:pt x="389889" y="0"/>
                  </a:moveTo>
                  <a:lnTo>
                    <a:pt x="344805" y="3175"/>
                  </a:lnTo>
                  <a:lnTo>
                    <a:pt x="300355" y="12064"/>
                  </a:lnTo>
                  <a:lnTo>
                    <a:pt x="258444" y="26669"/>
                  </a:lnTo>
                  <a:lnTo>
                    <a:pt x="218439" y="46355"/>
                  </a:lnTo>
                  <a:lnTo>
                    <a:pt x="180975" y="70485"/>
                  </a:lnTo>
                  <a:lnTo>
                    <a:pt x="146050" y="99694"/>
                  </a:lnTo>
                  <a:lnTo>
                    <a:pt x="114300" y="132714"/>
                  </a:lnTo>
                  <a:lnTo>
                    <a:pt x="85725" y="169544"/>
                  </a:lnTo>
                  <a:lnTo>
                    <a:pt x="60959" y="210185"/>
                  </a:lnTo>
                  <a:lnTo>
                    <a:pt x="39369" y="254000"/>
                  </a:lnTo>
                  <a:lnTo>
                    <a:pt x="22859" y="300355"/>
                  </a:lnTo>
                  <a:lnTo>
                    <a:pt x="10159" y="349250"/>
                  </a:lnTo>
                  <a:lnTo>
                    <a:pt x="2539" y="400050"/>
                  </a:lnTo>
                  <a:lnTo>
                    <a:pt x="0" y="453389"/>
                  </a:lnTo>
                  <a:lnTo>
                    <a:pt x="2539" y="506094"/>
                  </a:lnTo>
                  <a:lnTo>
                    <a:pt x="10159" y="556894"/>
                  </a:lnTo>
                  <a:lnTo>
                    <a:pt x="22859" y="605789"/>
                  </a:lnTo>
                  <a:lnTo>
                    <a:pt x="39369" y="652144"/>
                  </a:lnTo>
                  <a:lnTo>
                    <a:pt x="60959" y="695960"/>
                  </a:lnTo>
                  <a:lnTo>
                    <a:pt x="85725" y="736600"/>
                  </a:lnTo>
                  <a:lnTo>
                    <a:pt x="114300" y="773430"/>
                  </a:lnTo>
                  <a:lnTo>
                    <a:pt x="146050" y="806450"/>
                  </a:lnTo>
                  <a:lnTo>
                    <a:pt x="180975" y="835660"/>
                  </a:lnTo>
                  <a:lnTo>
                    <a:pt x="218439" y="859789"/>
                  </a:lnTo>
                  <a:lnTo>
                    <a:pt x="258444" y="879475"/>
                  </a:lnTo>
                  <a:lnTo>
                    <a:pt x="300355" y="894080"/>
                  </a:lnTo>
                  <a:lnTo>
                    <a:pt x="344805" y="902969"/>
                  </a:lnTo>
                  <a:lnTo>
                    <a:pt x="389889" y="906144"/>
                  </a:lnTo>
                  <a:lnTo>
                    <a:pt x="435609" y="902969"/>
                  </a:lnTo>
                  <a:lnTo>
                    <a:pt x="479425" y="894080"/>
                  </a:lnTo>
                  <a:lnTo>
                    <a:pt x="521969" y="879475"/>
                  </a:lnTo>
                  <a:lnTo>
                    <a:pt x="561975" y="859789"/>
                  </a:lnTo>
                  <a:lnTo>
                    <a:pt x="599439" y="835660"/>
                  </a:lnTo>
                  <a:lnTo>
                    <a:pt x="634364" y="806450"/>
                  </a:lnTo>
                  <a:lnTo>
                    <a:pt x="666114" y="773430"/>
                  </a:lnTo>
                  <a:lnTo>
                    <a:pt x="694689" y="736600"/>
                  </a:lnTo>
                  <a:lnTo>
                    <a:pt x="719455" y="695960"/>
                  </a:lnTo>
                  <a:lnTo>
                    <a:pt x="741044" y="652144"/>
                  </a:lnTo>
                  <a:lnTo>
                    <a:pt x="757555" y="605789"/>
                  </a:lnTo>
                  <a:lnTo>
                    <a:pt x="770255" y="556894"/>
                  </a:lnTo>
                  <a:lnTo>
                    <a:pt x="777875" y="506094"/>
                  </a:lnTo>
                  <a:lnTo>
                    <a:pt x="780414" y="453389"/>
                  </a:lnTo>
                  <a:lnTo>
                    <a:pt x="777875" y="400050"/>
                  </a:lnTo>
                  <a:lnTo>
                    <a:pt x="770255" y="349250"/>
                  </a:lnTo>
                  <a:lnTo>
                    <a:pt x="757555" y="300355"/>
                  </a:lnTo>
                  <a:lnTo>
                    <a:pt x="741044" y="254000"/>
                  </a:lnTo>
                  <a:lnTo>
                    <a:pt x="719455" y="210185"/>
                  </a:lnTo>
                  <a:lnTo>
                    <a:pt x="694689" y="169544"/>
                  </a:lnTo>
                  <a:lnTo>
                    <a:pt x="666114" y="132714"/>
                  </a:lnTo>
                  <a:lnTo>
                    <a:pt x="634364" y="99694"/>
                  </a:lnTo>
                  <a:lnTo>
                    <a:pt x="599439" y="70485"/>
                  </a:lnTo>
                  <a:lnTo>
                    <a:pt x="561975" y="46355"/>
                  </a:lnTo>
                  <a:lnTo>
                    <a:pt x="521969" y="26669"/>
                  </a:lnTo>
                  <a:lnTo>
                    <a:pt x="479425" y="12064"/>
                  </a:lnTo>
                  <a:lnTo>
                    <a:pt x="435609" y="3175"/>
                  </a:lnTo>
                  <a:lnTo>
                    <a:pt x="389889" y="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7" name="object 27"/>
            <p:cNvSpPr/>
            <p:nvPr/>
          </p:nvSpPr>
          <p:spPr>
            <a:xfrm>
              <a:off x="2621915" y="5385435"/>
              <a:ext cx="434339" cy="732155"/>
            </a:xfrm>
            <a:prstGeom prst="rect">
              <a:avLst/>
            </a:prstGeom>
            <a:blipFill>
              <a:blip r:embed="rId9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8" name="object 28"/>
            <p:cNvSpPr/>
            <p:nvPr/>
          </p:nvSpPr>
          <p:spPr>
            <a:xfrm>
              <a:off x="2449830" y="5317490"/>
              <a:ext cx="780415" cy="906144"/>
            </a:xfrm>
            <a:custGeom>
              <a:avLst/>
              <a:gdLst/>
              <a:ahLst/>
              <a:cxnLst/>
              <a:rect l="l" t="t" r="r" b="b"/>
              <a:pathLst>
                <a:path w="780414" h="906145">
                  <a:moveTo>
                    <a:pt x="389889" y="0"/>
                  </a:moveTo>
                  <a:lnTo>
                    <a:pt x="344805" y="3175"/>
                  </a:lnTo>
                  <a:lnTo>
                    <a:pt x="300355" y="12065"/>
                  </a:lnTo>
                  <a:lnTo>
                    <a:pt x="258444" y="26669"/>
                  </a:lnTo>
                  <a:lnTo>
                    <a:pt x="218439" y="46355"/>
                  </a:lnTo>
                  <a:lnTo>
                    <a:pt x="180975" y="70485"/>
                  </a:lnTo>
                  <a:lnTo>
                    <a:pt x="146050" y="99694"/>
                  </a:lnTo>
                  <a:lnTo>
                    <a:pt x="114300" y="132715"/>
                  </a:lnTo>
                  <a:lnTo>
                    <a:pt x="85725" y="169544"/>
                  </a:lnTo>
                  <a:lnTo>
                    <a:pt x="60959" y="210185"/>
                  </a:lnTo>
                  <a:lnTo>
                    <a:pt x="39369" y="254000"/>
                  </a:lnTo>
                  <a:lnTo>
                    <a:pt x="22859" y="300355"/>
                  </a:lnTo>
                  <a:lnTo>
                    <a:pt x="10159" y="349250"/>
                  </a:lnTo>
                  <a:lnTo>
                    <a:pt x="2539" y="400050"/>
                  </a:lnTo>
                  <a:lnTo>
                    <a:pt x="0" y="453390"/>
                  </a:lnTo>
                  <a:lnTo>
                    <a:pt x="2539" y="506094"/>
                  </a:lnTo>
                  <a:lnTo>
                    <a:pt x="10159" y="556894"/>
                  </a:lnTo>
                  <a:lnTo>
                    <a:pt x="22859" y="605790"/>
                  </a:lnTo>
                  <a:lnTo>
                    <a:pt x="39369" y="652145"/>
                  </a:lnTo>
                  <a:lnTo>
                    <a:pt x="60959" y="695960"/>
                  </a:lnTo>
                  <a:lnTo>
                    <a:pt x="85725" y="736600"/>
                  </a:lnTo>
                  <a:lnTo>
                    <a:pt x="114300" y="773430"/>
                  </a:lnTo>
                  <a:lnTo>
                    <a:pt x="146050" y="806450"/>
                  </a:lnTo>
                  <a:lnTo>
                    <a:pt x="180975" y="835660"/>
                  </a:lnTo>
                  <a:lnTo>
                    <a:pt x="218439" y="859790"/>
                  </a:lnTo>
                  <a:lnTo>
                    <a:pt x="258444" y="879475"/>
                  </a:lnTo>
                  <a:lnTo>
                    <a:pt x="300355" y="894080"/>
                  </a:lnTo>
                  <a:lnTo>
                    <a:pt x="344805" y="902970"/>
                  </a:lnTo>
                  <a:lnTo>
                    <a:pt x="389889" y="906145"/>
                  </a:lnTo>
                  <a:lnTo>
                    <a:pt x="435609" y="902970"/>
                  </a:lnTo>
                  <a:lnTo>
                    <a:pt x="479425" y="894080"/>
                  </a:lnTo>
                  <a:lnTo>
                    <a:pt x="521969" y="879475"/>
                  </a:lnTo>
                  <a:lnTo>
                    <a:pt x="561975" y="859790"/>
                  </a:lnTo>
                  <a:lnTo>
                    <a:pt x="599439" y="835660"/>
                  </a:lnTo>
                  <a:lnTo>
                    <a:pt x="634364" y="806450"/>
                  </a:lnTo>
                  <a:lnTo>
                    <a:pt x="666114" y="773430"/>
                  </a:lnTo>
                  <a:lnTo>
                    <a:pt x="694689" y="736600"/>
                  </a:lnTo>
                  <a:lnTo>
                    <a:pt x="719455" y="695960"/>
                  </a:lnTo>
                  <a:lnTo>
                    <a:pt x="741044" y="652145"/>
                  </a:lnTo>
                  <a:lnTo>
                    <a:pt x="757555" y="605790"/>
                  </a:lnTo>
                  <a:lnTo>
                    <a:pt x="770255" y="556894"/>
                  </a:lnTo>
                  <a:lnTo>
                    <a:pt x="777875" y="506094"/>
                  </a:lnTo>
                  <a:lnTo>
                    <a:pt x="780414" y="453390"/>
                  </a:lnTo>
                  <a:lnTo>
                    <a:pt x="777875" y="400050"/>
                  </a:lnTo>
                  <a:lnTo>
                    <a:pt x="770255" y="349250"/>
                  </a:lnTo>
                  <a:lnTo>
                    <a:pt x="757555" y="300355"/>
                  </a:lnTo>
                  <a:lnTo>
                    <a:pt x="741044" y="254000"/>
                  </a:lnTo>
                  <a:lnTo>
                    <a:pt x="719455" y="210185"/>
                  </a:lnTo>
                  <a:lnTo>
                    <a:pt x="694689" y="169544"/>
                  </a:lnTo>
                  <a:lnTo>
                    <a:pt x="666114" y="132715"/>
                  </a:lnTo>
                  <a:lnTo>
                    <a:pt x="634364" y="99694"/>
                  </a:lnTo>
                  <a:lnTo>
                    <a:pt x="599439" y="70485"/>
                  </a:lnTo>
                  <a:lnTo>
                    <a:pt x="561975" y="46355"/>
                  </a:lnTo>
                  <a:lnTo>
                    <a:pt x="521969" y="26669"/>
                  </a:lnTo>
                  <a:lnTo>
                    <a:pt x="479425" y="12065"/>
                  </a:lnTo>
                  <a:lnTo>
                    <a:pt x="435609" y="3175"/>
                  </a:lnTo>
                  <a:lnTo>
                    <a:pt x="389889" y="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9" name="object 29"/>
            <p:cNvSpPr/>
            <p:nvPr/>
          </p:nvSpPr>
          <p:spPr>
            <a:xfrm>
              <a:off x="1923542" y="6223673"/>
              <a:ext cx="434340" cy="732155"/>
            </a:xfrm>
            <a:prstGeom prst="rect">
              <a:avLst/>
            </a:prstGeom>
            <a:blipFill>
              <a:blip r:embed="rId9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0" name="object 30"/>
            <p:cNvSpPr/>
            <p:nvPr/>
          </p:nvSpPr>
          <p:spPr>
            <a:xfrm>
              <a:off x="1751457" y="6155690"/>
              <a:ext cx="780415" cy="906780"/>
            </a:xfrm>
            <a:custGeom>
              <a:avLst/>
              <a:gdLst/>
              <a:ahLst/>
              <a:cxnLst/>
              <a:rect l="l" t="t" r="r" b="b"/>
              <a:pathLst>
                <a:path w="780414" h="906779">
                  <a:moveTo>
                    <a:pt x="389890" y="0"/>
                  </a:moveTo>
                  <a:lnTo>
                    <a:pt x="344805" y="3175"/>
                  </a:lnTo>
                  <a:lnTo>
                    <a:pt x="300355" y="12065"/>
                  </a:lnTo>
                  <a:lnTo>
                    <a:pt x="258444" y="26670"/>
                  </a:lnTo>
                  <a:lnTo>
                    <a:pt x="218440" y="46355"/>
                  </a:lnTo>
                  <a:lnTo>
                    <a:pt x="180975" y="70485"/>
                  </a:lnTo>
                  <a:lnTo>
                    <a:pt x="146050" y="99695"/>
                  </a:lnTo>
                  <a:lnTo>
                    <a:pt x="114300" y="132715"/>
                  </a:lnTo>
                  <a:lnTo>
                    <a:pt x="85725" y="169583"/>
                  </a:lnTo>
                  <a:lnTo>
                    <a:pt x="60960" y="210223"/>
                  </a:lnTo>
                  <a:lnTo>
                    <a:pt x="39369" y="254038"/>
                  </a:lnTo>
                  <a:lnTo>
                    <a:pt x="22860" y="300393"/>
                  </a:lnTo>
                  <a:lnTo>
                    <a:pt x="10160" y="349288"/>
                  </a:lnTo>
                  <a:lnTo>
                    <a:pt x="2540" y="400088"/>
                  </a:lnTo>
                  <a:lnTo>
                    <a:pt x="0" y="453428"/>
                  </a:lnTo>
                  <a:lnTo>
                    <a:pt x="2540" y="506133"/>
                  </a:lnTo>
                  <a:lnTo>
                    <a:pt x="10160" y="556933"/>
                  </a:lnTo>
                  <a:lnTo>
                    <a:pt x="22860" y="605828"/>
                  </a:lnTo>
                  <a:lnTo>
                    <a:pt x="39369" y="652183"/>
                  </a:lnTo>
                  <a:lnTo>
                    <a:pt x="60960" y="695998"/>
                  </a:lnTo>
                  <a:lnTo>
                    <a:pt x="85725" y="736638"/>
                  </a:lnTo>
                  <a:lnTo>
                    <a:pt x="114300" y="773468"/>
                  </a:lnTo>
                  <a:lnTo>
                    <a:pt x="146050" y="806488"/>
                  </a:lnTo>
                  <a:lnTo>
                    <a:pt x="180975" y="835698"/>
                  </a:lnTo>
                  <a:lnTo>
                    <a:pt x="218440" y="859828"/>
                  </a:lnTo>
                  <a:lnTo>
                    <a:pt x="258444" y="879513"/>
                  </a:lnTo>
                  <a:lnTo>
                    <a:pt x="300355" y="894118"/>
                  </a:lnTo>
                  <a:lnTo>
                    <a:pt x="344805" y="903008"/>
                  </a:lnTo>
                  <a:lnTo>
                    <a:pt x="389890" y="906183"/>
                  </a:lnTo>
                  <a:lnTo>
                    <a:pt x="435610" y="903008"/>
                  </a:lnTo>
                  <a:lnTo>
                    <a:pt x="479425" y="894118"/>
                  </a:lnTo>
                  <a:lnTo>
                    <a:pt x="521969" y="879513"/>
                  </a:lnTo>
                  <a:lnTo>
                    <a:pt x="561975" y="859828"/>
                  </a:lnTo>
                  <a:lnTo>
                    <a:pt x="599440" y="835698"/>
                  </a:lnTo>
                  <a:lnTo>
                    <a:pt x="634365" y="806488"/>
                  </a:lnTo>
                  <a:lnTo>
                    <a:pt x="666115" y="773468"/>
                  </a:lnTo>
                  <a:lnTo>
                    <a:pt x="694690" y="736638"/>
                  </a:lnTo>
                  <a:lnTo>
                    <a:pt x="719455" y="695998"/>
                  </a:lnTo>
                  <a:lnTo>
                    <a:pt x="741044" y="652183"/>
                  </a:lnTo>
                  <a:lnTo>
                    <a:pt x="757555" y="605828"/>
                  </a:lnTo>
                  <a:lnTo>
                    <a:pt x="770255" y="556933"/>
                  </a:lnTo>
                  <a:lnTo>
                    <a:pt x="777875" y="506133"/>
                  </a:lnTo>
                  <a:lnTo>
                    <a:pt x="780415" y="453428"/>
                  </a:lnTo>
                  <a:lnTo>
                    <a:pt x="777875" y="400088"/>
                  </a:lnTo>
                  <a:lnTo>
                    <a:pt x="770255" y="349288"/>
                  </a:lnTo>
                  <a:lnTo>
                    <a:pt x="757555" y="300393"/>
                  </a:lnTo>
                  <a:lnTo>
                    <a:pt x="741044" y="254038"/>
                  </a:lnTo>
                  <a:lnTo>
                    <a:pt x="719455" y="210223"/>
                  </a:lnTo>
                  <a:lnTo>
                    <a:pt x="694690" y="169583"/>
                  </a:lnTo>
                  <a:lnTo>
                    <a:pt x="666115" y="132715"/>
                  </a:lnTo>
                  <a:lnTo>
                    <a:pt x="634365" y="99695"/>
                  </a:lnTo>
                  <a:lnTo>
                    <a:pt x="599440" y="70485"/>
                  </a:lnTo>
                  <a:lnTo>
                    <a:pt x="561975" y="46355"/>
                  </a:lnTo>
                  <a:lnTo>
                    <a:pt x="521969" y="26670"/>
                  </a:lnTo>
                  <a:lnTo>
                    <a:pt x="479425" y="12065"/>
                  </a:lnTo>
                  <a:lnTo>
                    <a:pt x="435610" y="3175"/>
                  </a:lnTo>
                  <a:lnTo>
                    <a:pt x="389890" y="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31" name="object 31"/>
          <p:cNvGrpSpPr/>
          <p:nvPr/>
        </p:nvGrpSpPr>
        <p:grpSpPr>
          <a:xfrm>
            <a:off x="543483" y="4760963"/>
            <a:ext cx="975994" cy="2432050"/>
            <a:chOff x="543483" y="4760963"/>
            <a:chExt cx="975994" cy="2432050"/>
          </a:xfrm>
        </p:grpSpPr>
        <p:sp>
          <p:nvSpPr>
            <p:cNvPr id="32" name="object 32"/>
            <p:cNvSpPr/>
            <p:nvPr/>
          </p:nvSpPr>
          <p:spPr>
            <a:xfrm>
              <a:off x="543483" y="4760963"/>
              <a:ext cx="516013" cy="2431542"/>
            </a:xfrm>
            <a:prstGeom prst="rect">
              <a:avLst/>
            </a:prstGeom>
            <a:blipFill>
              <a:blip r:embed="rId10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3" name="object 33"/>
            <p:cNvSpPr/>
            <p:nvPr/>
          </p:nvSpPr>
          <p:spPr>
            <a:xfrm>
              <a:off x="1093431" y="5855080"/>
              <a:ext cx="416559" cy="202565"/>
            </a:xfrm>
            <a:custGeom>
              <a:avLst/>
              <a:gdLst/>
              <a:ahLst/>
              <a:cxnLst/>
              <a:rect l="l" t="t" r="r" b="b"/>
              <a:pathLst>
                <a:path w="416559" h="202564">
                  <a:moveTo>
                    <a:pt x="312331" y="0"/>
                  </a:moveTo>
                  <a:lnTo>
                    <a:pt x="312331" y="50672"/>
                  </a:lnTo>
                  <a:lnTo>
                    <a:pt x="0" y="50672"/>
                  </a:lnTo>
                  <a:lnTo>
                    <a:pt x="0" y="151891"/>
                  </a:lnTo>
                  <a:lnTo>
                    <a:pt x="312331" y="151891"/>
                  </a:lnTo>
                  <a:lnTo>
                    <a:pt x="312331" y="202564"/>
                  </a:lnTo>
                  <a:lnTo>
                    <a:pt x="416471" y="101345"/>
                  </a:lnTo>
                  <a:lnTo>
                    <a:pt x="312331" y="0"/>
                  </a:lnTo>
                  <a:close/>
                </a:path>
              </a:pathLst>
            </a:custGeom>
            <a:solidFill>
              <a:srgbClr val="B366B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4" name="object 34"/>
            <p:cNvSpPr/>
            <p:nvPr/>
          </p:nvSpPr>
          <p:spPr>
            <a:xfrm>
              <a:off x="1093431" y="5855080"/>
              <a:ext cx="416559" cy="202565"/>
            </a:xfrm>
            <a:custGeom>
              <a:avLst/>
              <a:gdLst/>
              <a:ahLst/>
              <a:cxnLst/>
              <a:rect l="l" t="t" r="r" b="b"/>
              <a:pathLst>
                <a:path w="416559" h="202564">
                  <a:moveTo>
                    <a:pt x="312331" y="0"/>
                  </a:moveTo>
                  <a:lnTo>
                    <a:pt x="312331" y="50672"/>
                  </a:lnTo>
                  <a:lnTo>
                    <a:pt x="0" y="50672"/>
                  </a:lnTo>
                  <a:lnTo>
                    <a:pt x="0" y="151891"/>
                  </a:lnTo>
                  <a:lnTo>
                    <a:pt x="312331" y="151891"/>
                  </a:lnTo>
                  <a:lnTo>
                    <a:pt x="312331" y="202564"/>
                  </a:lnTo>
                  <a:lnTo>
                    <a:pt x="416471" y="101345"/>
                  </a:lnTo>
                  <a:lnTo>
                    <a:pt x="312331" y="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5" name="object 35"/>
          <p:cNvSpPr/>
          <p:nvPr/>
        </p:nvSpPr>
        <p:spPr>
          <a:xfrm>
            <a:off x="3689096" y="5112334"/>
            <a:ext cx="3539998" cy="896289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4703698" y="6372021"/>
            <a:ext cx="1396111" cy="438950"/>
          </a:xfrm>
          <a:prstGeom prst="rect">
            <a:avLst/>
          </a:prstGeom>
          <a:blipFill>
            <a:blip r:embed="rId1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object 37"/>
          <p:cNvSpPr/>
          <p:nvPr/>
        </p:nvSpPr>
        <p:spPr>
          <a:xfrm>
            <a:off x="8372475" y="5197818"/>
            <a:ext cx="1182725" cy="432854"/>
          </a:xfrm>
          <a:prstGeom prst="rect">
            <a:avLst/>
          </a:prstGeom>
          <a:blipFill>
            <a:blip r:embed="rId1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8312150" y="5912408"/>
            <a:ext cx="1329054" cy="432854"/>
          </a:xfrm>
          <a:prstGeom prst="rect">
            <a:avLst/>
          </a:prstGeom>
          <a:blipFill>
            <a:blip r:embed="rId1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" name="object 41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8100">
              <a:lnSpc>
                <a:spcPts val="1045"/>
              </a:lnSpc>
            </a:pPr>
            <a:fld id="{81D60167-4931-47E6-BA6A-407CBD079E47}" type="slidenum">
              <a:rPr spc="-5" dirty="0"/>
              <a:t>17</a:t>
            </a:fld>
            <a:endParaRPr spc="-5" dirty="0"/>
          </a:p>
        </p:txBody>
      </p:sp>
      <p:pic>
        <p:nvPicPr>
          <p:cNvPr id="42" name="Picture 41">
            <a:extLst>
              <a:ext uri="{FF2B5EF4-FFF2-40B4-BE49-F238E27FC236}">
                <a16:creationId xmlns:a16="http://schemas.microsoft.com/office/drawing/2014/main" id="{6F6A028B-96C1-C2D3-2E40-0CB9BADB2AEA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9162901" y="144486"/>
            <a:ext cx="1012024" cy="1018120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534416" y="314655"/>
            <a:ext cx="7860284" cy="25840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b="1" spc="-5" dirty="0">
                <a:solidFill>
                  <a:srgbClr val="006FC0"/>
                </a:solidFill>
                <a:latin typeface="Comic Sans MS" panose="030F0702030302020204" pitchFamily="66" charset="0"/>
                <a:cs typeface="Carlito"/>
              </a:rPr>
              <a:t>Associate </a:t>
            </a:r>
            <a:r>
              <a:rPr sz="1600" b="1" spc="-10" dirty="0">
                <a:solidFill>
                  <a:srgbClr val="006FC0"/>
                </a:solidFill>
                <a:latin typeface="Comic Sans MS" panose="030F0702030302020204" pitchFamily="66" charset="0"/>
                <a:cs typeface="Carlito"/>
              </a:rPr>
              <a:t>fractions </a:t>
            </a:r>
            <a:r>
              <a:rPr sz="1600" b="1" spc="-5" dirty="0">
                <a:solidFill>
                  <a:srgbClr val="006FC0"/>
                </a:solidFill>
                <a:latin typeface="Comic Sans MS" panose="030F0702030302020204" pitchFamily="66" charset="0"/>
                <a:cs typeface="Carlito"/>
              </a:rPr>
              <a:t>with division </a:t>
            </a:r>
            <a:r>
              <a:rPr sz="1600" b="1" dirty="0">
                <a:solidFill>
                  <a:srgbClr val="006FC0"/>
                </a:solidFill>
                <a:latin typeface="Comic Sans MS" panose="030F0702030302020204" pitchFamily="66" charset="0"/>
                <a:cs typeface="Carlito"/>
              </a:rPr>
              <a:t>and </a:t>
            </a:r>
            <a:r>
              <a:rPr sz="1600" b="1" spc="-10" dirty="0">
                <a:solidFill>
                  <a:srgbClr val="006FC0"/>
                </a:solidFill>
                <a:latin typeface="Comic Sans MS" panose="030F0702030302020204" pitchFamily="66" charset="0"/>
                <a:cs typeface="Carlito"/>
              </a:rPr>
              <a:t>calculate </a:t>
            </a:r>
            <a:r>
              <a:rPr sz="1600" b="1" dirty="0">
                <a:solidFill>
                  <a:srgbClr val="006FC0"/>
                </a:solidFill>
                <a:latin typeface="Comic Sans MS" panose="030F0702030302020204" pitchFamily="66" charset="0"/>
                <a:cs typeface="Carlito"/>
              </a:rPr>
              <a:t>decimal </a:t>
            </a:r>
            <a:r>
              <a:rPr sz="1600" b="1" spc="-10" dirty="0">
                <a:solidFill>
                  <a:srgbClr val="006FC0"/>
                </a:solidFill>
                <a:latin typeface="Comic Sans MS" panose="030F0702030302020204" pitchFamily="66" charset="0"/>
                <a:cs typeface="Carlito"/>
              </a:rPr>
              <a:t>fraction</a:t>
            </a:r>
            <a:r>
              <a:rPr sz="1600" b="1" spc="-5" dirty="0">
                <a:solidFill>
                  <a:srgbClr val="006FC0"/>
                </a:solidFill>
                <a:latin typeface="Comic Sans MS" panose="030F0702030302020204" pitchFamily="66" charset="0"/>
                <a:cs typeface="Carlito"/>
              </a:rPr>
              <a:t> </a:t>
            </a:r>
            <a:r>
              <a:rPr sz="1600" b="1" spc="-10" dirty="0">
                <a:solidFill>
                  <a:srgbClr val="006FC0"/>
                </a:solidFill>
                <a:latin typeface="Comic Sans MS" panose="030F0702030302020204" pitchFamily="66" charset="0"/>
                <a:cs typeface="Carlito"/>
              </a:rPr>
              <a:t>equivalents</a:t>
            </a:r>
            <a:r>
              <a:rPr sz="1600" b="1" spc="-10" dirty="0">
                <a:solidFill>
                  <a:srgbClr val="006FC0"/>
                </a:solidFill>
                <a:latin typeface="Carlito"/>
                <a:cs typeface="Carlito"/>
              </a:rPr>
              <a:t>.</a:t>
            </a:r>
            <a:endParaRPr sz="1600" dirty="0">
              <a:latin typeface="Carlito"/>
              <a:cs typeface="Carlito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4235196" y="575414"/>
            <a:ext cx="2254504" cy="793166"/>
          </a:xfrm>
          <a:prstGeom prst="rect">
            <a:avLst/>
          </a:prstGeom>
        </p:spPr>
        <p:txBody>
          <a:bodyPr vert="horz" wrap="square" lIns="0" tIns="170815" rIns="0" bIns="0" rtlCol="0">
            <a:spAutoFit/>
          </a:bodyPr>
          <a:lstStyle/>
          <a:p>
            <a:pPr marL="550545">
              <a:lnSpc>
                <a:spcPct val="100000"/>
              </a:lnSpc>
              <a:spcBef>
                <a:spcPts val="1345"/>
              </a:spcBef>
            </a:pPr>
            <a:endParaRPr sz="1800" dirty="0">
              <a:latin typeface="Carlito"/>
              <a:cs typeface="Carlito"/>
            </a:endParaRPr>
          </a:p>
          <a:p>
            <a:pPr marL="12700">
              <a:lnSpc>
                <a:spcPct val="100000"/>
              </a:lnSpc>
              <a:spcBef>
                <a:spcPts val="975"/>
              </a:spcBef>
            </a:pPr>
            <a:r>
              <a:rPr sz="1400" dirty="0">
                <a:latin typeface="Comic Sans MS" panose="030F0702030302020204" pitchFamily="66" charset="0"/>
                <a:cs typeface="Carlito"/>
              </a:rPr>
              <a:t>3 </a:t>
            </a:r>
            <a:r>
              <a:rPr sz="1400" spc="-5" dirty="0">
                <a:latin typeface="Comic Sans MS" panose="030F0702030302020204" pitchFamily="66" charset="0"/>
                <a:cs typeface="Carlito"/>
              </a:rPr>
              <a:t>slices of pie </a:t>
            </a:r>
            <a:r>
              <a:rPr sz="1400" spc="5" dirty="0">
                <a:latin typeface="Comic Sans MS" panose="030F0702030302020204" pitchFamily="66" charset="0"/>
                <a:cs typeface="Arial"/>
              </a:rPr>
              <a:t>‘</a:t>
            </a:r>
            <a:r>
              <a:rPr sz="1400" spc="5" dirty="0">
                <a:latin typeface="Comic Sans MS" panose="030F0702030302020204" pitchFamily="66" charset="0"/>
                <a:cs typeface="Carlito"/>
              </a:rPr>
              <a:t>out </a:t>
            </a:r>
            <a:r>
              <a:rPr sz="1400" spc="10" dirty="0">
                <a:latin typeface="Comic Sans MS" panose="030F0702030302020204" pitchFamily="66" charset="0"/>
                <a:cs typeface="Carlito"/>
              </a:rPr>
              <a:t>of</a:t>
            </a:r>
            <a:r>
              <a:rPr lang="en-GB" sz="1400" spc="10" dirty="0">
                <a:latin typeface="Comic Sans MS" panose="030F0702030302020204" pitchFamily="66" charset="0"/>
                <a:cs typeface="Carlito"/>
              </a:rPr>
              <a:t> </a:t>
            </a:r>
            <a:r>
              <a:rPr sz="1400" spc="-135" dirty="0">
                <a:latin typeface="Comic Sans MS" panose="030F0702030302020204" pitchFamily="66" charset="0"/>
                <a:cs typeface="Arial"/>
              </a:rPr>
              <a:t> </a:t>
            </a:r>
            <a:r>
              <a:rPr sz="1400" spc="-70" dirty="0">
                <a:latin typeface="Comic Sans MS" panose="030F0702030302020204" pitchFamily="66" charset="0"/>
                <a:cs typeface="Arial"/>
              </a:rPr>
              <a:t>8</a:t>
            </a:r>
            <a:endParaRPr sz="1400" dirty="0">
              <a:latin typeface="Comic Sans MS" panose="030F0702030302020204" pitchFamily="66" charset="0"/>
              <a:cs typeface="Arial"/>
            </a:endParaRPr>
          </a:p>
        </p:txBody>
      </p:sp>
      <p:grpSp>
        <p:nvGrpSpPr>
          <p:cNvPr id="6" name="object 6"/>
          <p:cNvGrpSpPr/>
          <p:nvPr/>
        </p:nvGrpSpPr>
        <p:grpSpPr>
          <a:xfrm>
            <a:off x="628776" y="1448749"/>
            <a:ext cx="1853564" cy="1753235"/>
            <a:chOff x="629843" y="1405128"/>
            <a:chExt cx="1853564" cy="1753235"/>
          </a:xfrm>
        </p:grpSpPr>
        <p:sp>
          <p:nvSpPr>
            <p:cNvPr id="7" name="object 7"/>
            <p:cNvSpPr/>
            <p:nvPr/>
          </p:nvSpPr>
          <p:spPr>
            <a:xfrm>
              <a:off x="772718" y="1405128"/>
              <a:ext cx="1570355" cy="1753235"/>
            </a:xfrm>
            <a:prstGeom prst="rect">
              <a:avLst/>
            </a:prstGeom>
            <a:blipFill>
              <a:blip r:embed="rId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674916" y="2513203"/>
              <a:ext cx="271780" cy="180339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2188083" y="2546223"/>
              <a:ext cx="271144" cy="180339"/>
            </a:xfrm>
            <a:prstGeom prst="rect">
              <a:avLst/>
            </a:prstGeom>
            <a:blipFill>
              <a:blip r:embed="rId4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629843" y="1659128"/>
              <a:ext cx="271780" cy="180339"/>
            </a:xfrm>
            <a:prstGeom prst="rect">
              <a:avLst/>
            </a:prstGeom>
            <a:blipFill>
              <a:blip r:embed="rId5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2212213" y="1645793"/>
              <a:ext cx="271144" cy="180339"/>
            </a:xfrm>
            <a:prstGeom prst="rect">
              <a:avLst/>
            </a:prstGeom>
            <a:blipFill>
              <a:blip r:embed="rId6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2" name="object 12"/>
          <p:cNvSpPr txBox="1"/>
          <p:nvPr/>
        </p:nvSpPr>
        <p:spPr>
          <a:xfrm>
            <a:off x="2561589" y="1406398"/>
            <a:ext cx="370205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b="1" spc="-5" dirty="0">
                <a:latin typeface="Comic Sans MS"/>
                <a:cs typeface="Comic Sans MS"/>
              </a:rPr>
              <a:t>0</a:t>
            </a:r>
            <a:r>
              <a:rPr sz="1200" b="1" spc="-10" dirty="0">
                <a:latin typeface="Comic Sans MS"/>
                <a:cs typeface="Comic Sans MS"/>
              </a:rPr>
              <a:t>.</a:t>
            </a:r>
            <a:r>
              <a:rPr sz="1200" b="1" spc="-5" dirty="0">
                <a:latin typeface="Comic Sans MS"/>
                <a:cs typeface="Comic Sans MS"/>
              </a:rPr>
              <a:t>25</a:t>
            </a:r>
            <a:endParaRPr sz="1200">
              <a:latin typeface="Comic Sans MS"/>
              <a:cs typeface="Comic Sans MS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2561589" y="2650363"/>
            <a:ext cx="370205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b="1" spc="-5" dirty="0">
                <a:latin typeface="Comic Sans MS"/>
                <a:cs typeface="Comic Sans MS"/>
              </a:rPr>
              <a:t>0</a:t>
            </a:r>
            <a:r>
              <a:rPr sz="1200" b="1" spc="-10" dirty="0">
                <a:latin typeface="Comic Sans MS"/>
                <a:cs typeface="Comic Sans MS"/>
              </a:rPr>
              <a:t>.</a:t>
            </a:r>
            <a:r>
              <a:rPr sz="1200" b="1" spc="-5" dirty="0">
                <a:latin typeface="Comic Sans MS"/>
                <a:cs typeface="Comic Sans MS"/>
              </a:rPr>
              <a:t>25</a:t>
            </a:r>
            <a:endParaRPr sz="1200">
              <a:latin typeface="Comic Sans MS"/>
              <a:cs typeface="Comic Sans MS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244856" y="2618359"/>
            <a:ext cx="370205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b="1" spc="-5" dirty="0">
                <a:latin typeface="Comic Sans MS"/>
                <a:cs typeface="Comic Sans MS"/>
              </a:rPr>
              <a:t>0</a:t>
            </a:r>
            <a:r>
              <a:rPr sz="1200" b="1" spc="-10" dirty="0">
                <a:latin typeface="Comic Sans MS"/>
                <a:cs typeface="Comic Sans MS"/>
              </a:rPr>
              <a:t>.</a:t>
            </a:r>
            <a:r>
              <a:rPr sz="1200" b="1" spc="-5" dirty="0">
                <a:latin typeface="Comic Sans MS"/>
                <a:cs typeface="Comic Sans MS"/>
              </a:rPr>
              <a:t>25</a:t>
            </a:r>
            <a:endParaRPr sz="1200">
              <a:latin typeface="Comic Sans MS"/>
              <a:cs typeface="Comic Sans MS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179323" y="1517650"/>
            <a:ext cx="370205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b="1" spc="-5" dirty="0">
                <a:latin typeface="Comic Sans MS"/>
                <a:cs typeface="Comic Sans MS"/>
              </a:rPr>
              <a:t>0</a:t>
            </a:r>
            <a:r>
              <a:rPr sz="1200" b="1" spc="-10" dirty="0">
                <a:latin typeface="Comic Sans MS"/>
                <a:cs typeface="Comic Sans MS"/>
              </a:rPr>
              <a:t>.</a:t>
            </a:r>
            <a:r>
              <a:rPr sz="1200" b="1" spc="-5" dirty="0">
                <a:latin typeface="Comic Sans MS"/>
                <a:cs typeface="Comic Sans MS"/>
              </a:rPr>
              <a:t>25</a:t>
            </a:r>
            <a:endParaRPr sz="1200">
              <a:latin typeface="Comic Sans MS"/>
              <a:cs typeface="Comic Sans MS"/>
            </a:endParaRPr>
          </a:p>
        </p:txBody>
      </p:sp>
      <p:sp>
        <p:nvSpPr>
          <p:cNvPr id="16" name="object 16"/>
          <p:cNvSpPr/>
          <p:nvPr/>
        </p:nvSpPr>
        <p:spPr>
          <a:xfrm>
            <a:off x="4235196" y="1405128"/>
            <a:ext cx="1505839" cy="1505839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4930647" y="3158325"/>
            <a:ext cx="121930" cy="377990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8614288" y="1434202"/>
            <a:ext cx="121930" cy="377990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 txBox="1"/>
          <p:nvPr/>
        </p:nvSpPr>
        <p:spPr>
          <a:xfrm>
            <a:off x="7024496" y="1990291"/>
            <a:ext cx="3427604" cy="22826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spc="-60" dirty="0">
                <a:latin typeface="Comic Sans MS" panose="030F0702030302020204" pitchFamily="66" charset="0"/>
                <a:cs typeface="Arial"/>
              </a:rPr>
              <a:t>3 </a:t>
            </a:r>
            <a:r>
              <a:rPr sz="1400" spc="5" dirty="0">
                <a:latin typeface="Comic Sans MS" panose="030F0702030302020204" pitchFamily="66" charset="0"/>
                <a:cs typeface="Arial"/>
              </a:rPr>
              <a:t>‘</a:t>
            </a:r>
            <a:r>
              <a:rPr sz="1400" spc="5" dirty="0">
                <a:latin typeface="Comic Sans MS" panose="030F0702030302020204" pitchFamily="66" charset="0"/>
                <a:cs typeface="Carlito"/>
              </a:rPr>
              <a:t>out </a:t>
            </a:r>
            <a:r>
              <a:rPr sz="1400" spc="10" dirty="0">
                <a:latin typeface="Comic Sans MS" panose="030F0702030302020204" pitchFamily="66" charset="0"/>
                <a:cs typeface="Carlito"/>
              </a:rPr>
              <a:t>of</a:t>
            </a:r>
            <a:r>
              <a:rPr sz="1400" spc="10" dirty="0">
                <a:latin typeface="Comic Sans MS" panose="030F0702030302020204" pitchFamily="66" charset="0"/>
                <a:cs typeface="Arial"/>
              </a:rPr>
              <a:t>’ </a:t>
            </a:r>
            <a:r>
              <a:rPr sz="1400" spc="-60" dirty="0">
                <a:latin typeface="Comic Sans MS" panose="030F0702030302020204" pitchFamily="66" charset="0"/>
                <a:cs typeface="Arial"/>
              </a:rPr>
              <a:t>8 </a:t>
            </a:r>
            <a:r>
              <a:rPr sz="1400" dirty="0">
                <a:latin typeface="Comic Sans MS" panose="030F0702030302020204" pitchFamily="66" charset="0"/>
                <a:cs typeface="Carlito"/>
              </a:rPr>
              <a:t>is </a:t>
            </a:r>
            <a:r>
              <a:rPr sz="1400" spc="-5" dirty="0">
                <a:latin typeface="Comic Sans MS" panose="030F0702030302020204" pitchFamily="66" charset="0"/>
                <a:cs typeface="Carlito"/>
              </a:rPr>
              <a:t>the same </a:t>
            </a:r>
            <a:r>
              <a:rPr sz="1400" spc="-10" dirty="0">
                <a:latin typeface="Comic Sans MS" panose="030F0702030302020204" pitchFamily="66" charset="0"/>
                <a:cs typeface="Carlito"/>
              </a:rPr>
              <a:t>as </a:t>
            </a:r>
            <a:r>
              <a:rPr sz="1400" dirty="0">
                <a:latin typeface="Comic Sans MS" panose="030F0702030302020204" pitchFamily="66" charset="0"/>
                <a:cs typeface="Carlito"/>
              </a:rPr>
              <a:t>3 </a:t>
            </a:r>
            <a:r>
              <a:rPr sz="1400" dirty="0">
                <a:latin typeface="Comic Sans MS" panose="030F0702030302020204" pitchFamily="66" charset="0"/>
                <a:cs typeface="Arial"/>
              </a:rPr>
              <a:t>‘</a:t>
            </a:r>
            <a:r>
              <a:rPr sz="1400" dirty="0">
                <a:latin typeface="Comic Sans MS" panose="030F0702030302020204" pitchFamily="66" charset="0"/>
                <a:cs typeface="Carlito"/>
              </a:rPr>
              <a:t>divided </a:t>
            </a:r>
            <a:r>
              <a:rPr sz="1400" spc="10" dirty="0">
                <a:latin typeface="Comic Sans MS" panose="030F0702030302020204" pitchFamily="66" charset="0"/>
                <a:cs typeface="Carlito"/>
              </a:rPr>
              <a:t>by</a:t>
            </a:r>
            <a:r>
              <a:rPr sz="1400" spc="10" dirty="0">
                <a:latin typeface="Comic Sans MS" panose="030F0702030302020204" pitchFamily="66" charset="0"/>
                <a:cs typeface="Arial"/>
              </a:rPr>
              <a:t>’</a:t>
            </a:r>
            <a:r>
              <a:rPr sz="1400" spc="-175" dirty="0">
                <a:latin typeface="Comic Sans MS" panose="030F0702030302020204" pitchFamily="66" charset="0"/>
                <a:cs typeface="Arial"/>
              </a:rPr>
              <a:t> </a:t>
            </a:r>
            <a:r>
              <a:rPr sz="1400" spc="-60" dirty="0">
                <a:latin typeface="Comic Sans MS" panose="030F0702030302020204" pitchFamily="66" charset="0"/>
                <a:cs typeface="Arial"/>
              </a:rPr>
              <a:t>8</a:t>
            </a:r>
            <a:endParaRPr sz="1400" dirty="0">
              <a:latin typeface="Comic Sans MS" panose="030F0702030302020204" pitchFamily="66" charset="0"/>
              <a:cs typeface="Arial"/>
            </a:endParaRPr>
          </a:p>
        </p:txBody>
      </p:sp>
      <p:sp>
        <p:nvSpPr>
          <p:cNvPr id="20" name="object 20"/>
          <p:cNvSpPr/>
          <p:nvPr/>
        </p:nvSpPr>
        <p:spPr>
          <a:xfrm>
            <a:off x="7895367" y="2381716"/>
            <a:ext cx="1493647" cy="182892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8029331" y="2781074"/>
            <a:ext cx="1359534" cy="304825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 txBox="1"/>
          <p:nvPr/>
        </p:nvSpPr>
        <p:spPr>
          <a:xfrm>
            <a:off x="7727060" y="3433953"/>
            <a:ext cx="154876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520065" algn="l"/>
                <a:tab pos="949960" algn="l"/>
                <a:tab pos="1381125" algn="l"/>
              </a:tabLst>
            </a:pPr>
            <a:r>
              <a:rPr sz="2400" dirty="0">
                <a:solidFill>
                  <a:srgbClr val="FF0000"/>
                </a:solidFill>
                <a:latin typeface="Carlito"/>
                <a:cs typeface="Carlito"/>
              </a:rPr>
              <a:t>0 .	3	7	5</a:t>
            </a:r>
            <a:endParaRPr sz="2400" dirty="0">
              <a:latin typeface="Carlito"/>
              <a:cs typeface="Carlito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7024496" y="3953636"/>
            <a:ext cx="105600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741680" algn="l"/>
              </a:tabLst>
            </a:pPr>
            <a:r>
              <a:rPr sz="2400" spc="-5" dirty="0">
                <a:solidFill>
                  <a:srgbClr val="FF0000"/>
                </a:solidFill>
                <a:latin typeface="Carlito"/>
                <a:cs typeface="Carlito"/>
              </a:rPr>
              <a:t>So </a:t>
            </a:r>
            <a:r>
              <a:rPr sz="2400" dirty="0">
                <a:solidFill>
                  <a:srgbClr val="FF0000"/>
                </a:solidFill>
                <a:latin typeface="Carlito"/>
                <a:cs typeface="Carlito"/>
              </a:rPr>
              <a:t>8	3</a:t>
            </a:r>
            <a:r>
              <a:rPr sz="2400" spc="-85" dirty="0">
                <a:solidFill>
                  <a:srgbClr val="FF0000"/>
                </a:solidFill>
                <a:latin typeface="Carlito"/>
                <a:cs typeface="Carlito"/>
              </a:rPr>
              <a:t> </a:t>
            </a:r>
            <a:r>
              <a:rPr sz="2400" dirty="0">
                <a:solidFill>
                  <a:srgbClr val="FF0000"/>
                </a:solidFill>
                <a:latin typeface="Carlito"/>
                <a:cs typeface="Carlito"/>
              </a:rPr>
              <a:t>.</a:t>
            </a:r>
            <a:endParaRPr sz="2400">
              <a:latin typeface="Carlito"/>
              <a:cs typeface="Carlito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8155305" y="3846957"/>
            <a:ext cx="121602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50800">
              <a:lnSpc>
                <a:spcPct val="100000"/>
              </a:lnSpc>
              <a:spcBef>
                <a:spcPts val="100"/>
              </a:spcBef>
              <a:tabLst>
                <a:tab pos="486409" algn="l"/>
                <a:tab pos="922655" algn="l"/>
              </a:tabLst>
            </a:pPr>
            <a:r>
              <a:rPr sz="1150" dirty="0">
                <a:solidFill>
                  <a:srgbClr val="FF0000"/>
                </a:solidFill>
                <a:latin typeface="Carlito"/>
                <a:cs typeface="Carlito"/>
              </a:rPr>
              <a:t>3</a:t>
            </a:r>
            <a:r>
              <a:rPr sz="3600" baseline="-19675" dirty="0">
                <a:solidFill>
                  <a:srgbClr val="FF0000"/>
                </a:solidFill>
                <a:latin typeface="Carlito"/>
                <a:cs typeface="Carlito"/>
              </a:rPr>
              <a:t>0	</a:t>
            </a:r>
            <a:r>
              <a:rPr sz="1150" dirty="0">
                <a:solidFill>
                  <a:srgbClr val="FF0000"/>
                </a:solidFill>
                <a:latin typeface="Carlito"/>
                <a:cs typeface="Carlito"/>
              </a:rPr>
              <a:t>6</a:t>
            </a:r>
            <a:r>
              <a:rPr sz="3600" baseline="-19675" dirty="0">
                <a:solidFill>
                  <a:srgbClr val="FF0000"/>
                </a:solidFill>
                <a:latin typeface="Carlito"/>
                <a:cs typeface="Carlito"/>
              </a:rPr>
              <a:t>0	</a:t>
            </a:r>
            <a:r>
              <a:rPr sz="1150" dirty="0">
                <a:solidFill>
                  <a:srgbClr val="FF0000"/>
                </a:solidFill>
                <a:latin typeface="Carlito"/>
                <a:cs typeface="Carlito"/>
              </a:rPr>
              <a:t>4</a:t>
            </a:r>
            <a:r>
              <a:rPr sz="3600" baseline="-19675" dirty="0">
                <a:solidFill>
                  <a:srgbClr val="FF0000"/>
                </a:solidFill>
                <a:latin typeface="Carlito"/>
                <a:cs typeface="Carlito"/>
              </a:rPr>
              <a:t>0</a:t>
            </a:r>
            <a:endParaRPr sz="3600" baseline="-19675">
              <a:latin typeface="Carlito"/>
              <a:cs typeface="Carlito"/>
            </a:endParaRPr>
          </a:p>
        </p:txBody>
      </p:sp>
      <p:sp>
        <p:nvSpPr>
          <p:cNvPr id="27" name="object 27"/>
          <p:cNvSpPr/>
          <p:nvPr/>
        </p:nvSpPr>
        <p:spPr>
          <a:xfrm>
            <a:off x="7640066" y="3948684"/>
            <a:ext cx="2240280" cy="365760"/>
          </a:xfrm>
          <a:custGeom>
            <a:avLst/>
            <a:gdLst/>
            <a:ahLst/>
            <a:cxnLst/>
            <a:rect l="l" t="t" r="r" b="b"/>
            <a:pathLst>
              <a:path w="2240279" h="365760">
                <a:moveTo>
                  <a:pt x="0" y="335279"/>
                </a:moveTo>
                <a:lnTo>
                  <a:pt x="0" y="15239"/>
                </a:lnTo>
              </a:path>
              <a:path w="2240279" h="365760">
                <a:moveTo>
                  <a:pt x="0" y="15239"/>
                </a:moveTo>
                <a:lnTo>
                  <a:pt x="2240279" y="0"/>
                </a:lnTo>
              </a:path>
              <a:path w="2240279" h="365760">
                <a:moveTo>
                  <a:pt x="91439" y="121919"/>
                </a:moveTo>
                <a:lnTo>
                  <a:pt x="304800" y="365759"/>
                </a:lnTo>
              </a:path>
            </a:pathLst>
          </a:custGeom>
          <a:ln w="2540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8100">
              <a:lnSpc>
                <a:spcPts val="1045"/>
              </a:lnSpc>
            </a:pPr>
            <a:fld id="{81D60167-4931-47E6-BA6A-407CBD079E47}" type="slidenum">
              <a:rPr spc="-5" dirty="0"/>
              <a:t>18</a:t>
            </a:fld>
            <a:endParaRPr spc="-5" dirty="0"/>
          </a:p>
        </p:txBody>
      </p:sp>
      <p:pic>
        <p:nvPicPr>
          <p:cNvPr id="30" name="Picture 29">
            <a:extLst>
              <a:ext uri="{FF2B5EF4-FFF2-40B4-BE49-F238E27FC236}">
                <a16:creationId xmlns:a16="http://schemas.microsoft.com/office/drawing/2014/main" id="{B7BF950E-BCD6-F7EF-44B7-2E9B6CA86780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9188078" y="227981"/>
            <a:ext cx="1012024" cy="101812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8626</TotalTime>
  <Words>1686</Words>
  <Application>Microsoft Office PowerPoint</Application>
  <PresentationFormat>Custom</PresentationFormat>
  <Paragraphs>252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4" baseType="lpstr">
      <vt:lpstr>Calibri</vt:lpstr>
      <vt:lpstr>Carlito</vt:lpstr>
      <vt:lpstr>Comic Sans MS</vt:lpstr>
      <vt:lpstr>Times New Roman</vt:lpstr>
      <vt:lpstr>XCCW Joined 4a</vt:lpstr>
      <vt:lpstr>Office Theme</vt:lpstr>
      <vt:lpstr>PowerPoint Presentation</vt:lpstr>
      <vt:lpstr>PowerPoint Presentation</vt:lpstr>
      <vt:lpstr> Fractions</vt:lpstr>
      <vt:lpstr> Year 1 Fractions</vt:lpstr>
      <vt:lpstr> Year 2 Fractions</vt:lpstr>
      <vt:lpstr>PowerPoint Presentation</vt:lpstr>
      <vt:lpstr>PowerPoint Presentation</vt:lpstr>
      <vt:lpstr> Year 4 Fractions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Concrete                                     Pictorial                                            Abstract</vt:lpstr>
      <vt:lpstr>Concrete Pictorial                                      Abstract 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Infant, Junior School and Camp Education</dc:title>
  <dc:creator>Lucy Gutteridge</dc:creator>
  <cp:lastModifiedBy>Judith O'Sullivan</cp:lastModifiedBy>
  <cp:revision>23</cp:revision>
  <dcterms:created xsi:type="dcterms:W3CDTF">2023-06-08T16:20:32Z</dcterms:created>
  <dcterms:modified xsi:type="dcterms:W3CDTF">2024-07-15T14:53:36Z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2020-09-01T00:00:00Z</vt:filetime>
  </property>
  <property fmtid="{D5CDD505-2E9C-101B-9397-08002B2CF9AE}" pid="3" name="Creator">
    <vt:lpwstr>Microsoft® Publisher 2016</vt:lpwstr>
  </property>
  <property fmtid="{D5CDD505-2E9C-101B-9397-08002B2CF9AE}" pid="4" name="LastSaved">
    <vt:filetime>2023-06-08T00:00:00Z</vt:filetime>
  </property>
</Properties>
</file>