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74" r:id="rId4"/>
    <p:sldId id="257" r:id="rId5"/>
    <p:sldId id="258" r:id="rId6"/>
    <p:sldId id="259" r:id="rId7"/>
    <p:sldId id="260" r:id="rId8"/>
    <p:sldId id="261" r:id="rId9"/>
    <p:sldId id="276" r:id="rId10"/>
    <p:sldId id="266" r:id="rId11"/>
    <p:sldId id="264" r:id="rId12"/>
    <p:sldId id="273" r:id="rId13"/>
    <p:sldId id="268" r:id="rId14"/>
    <p:sldId id="265" r:id="rId15"/>
    <p:sldId id="270" r:id="rId16"/>
    <p:sldId id="269"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93EC-ECF5-4E3B-9298-D56A9A49CB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8F2BF0-A671-4704-A92B-075EFF3210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FB4A88-5B52-4785-84E4-D9F933940CF0}"/>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0EE193F2-C1C7-4272-B9A1-D7A8ECD881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3605F-EFBB-4282-9CEE-85B0B00EAB88}"/>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848561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9BBCD-F16D-404F-96CD-BBE2A57212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BC1898-7415-4D65-8C6F-E43C3B738F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8930F0-EBD6-4AC8-AD84-8DAE6A897D8E}"/>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A34896F4-82B1-46C8-99B6-F9CF2F1F3E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EEB3FD-2B87-4A76-84EC-80EB851D88B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2534447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68C63-2A26-4A6C-9DC3-9A0AB6FBF7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C3EE76-B401-4049-89DA-4B728D118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7EEA2F-F63A-4161-89D9-4BD9418AB673}"/>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D95B9CD1-DCD3-43D4-8FAF-FF641D4604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B443FE-A384-471A-A7F3-6938AD0CF95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427590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EB11-5EFB-45F1-A982-B856091BCE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AD1BC9-1B25-4470-AD5B-D748A0CBDC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CD12FB-54F2-475D-8121-31B4532C53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4E9B2C-755A-43C5-B72E-E951813FC636}"/>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6" name="Footer Placeholder 5">
            <a:extLst>
              <a:ext uri="{FF2B5EF4-FFF2-40B4-BE49-F238E27FC236}">
                <a16:creationId xmlns:a16="http://schemas.microsoft.com/office/drawing/2014/main" id="{A57E5129-ACB6-48D5-A207-D5B7C2EDCB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B51FE3-16E0-468D-A78A-6B75C7FFF6D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099598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346AF-C426-4997-86A4-BDFC2DE66D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7EC0E3-EFFC-4FCC-85E7-F9F67D3559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927AE2-C547-4F16-A9B3-41C8B1B9170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4FC4F5-D78B-40F0-8D36-1F4AB76B43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5707D0-6563-4E87-B866-D5FBB3F84F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6BE195-F75D-4CD8-A2FF-749E2D323D84}"/>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8" name="Footer Placeholder 7">
            <a:extLst>
              <a:ext uri="{FF2B5EF4-FFF2-40B4-BE49-F238E27FC236}">
                <a16:creationId xmlns:a16="http://schemas.microsoft.com/office/drawing/2014/main" id="{D3075382-4527-4267-9914-91AD32636DA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C39FAA5-DD59-4154-B115-7E567DCCF70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97907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E3B06-5F6D-439E-88FB-9D399F28EFD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710D31-EA65-40E8-8544-41E12152A666}"/>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4" name="Footer Placeholder 3">
            <a:extLst>
              <a:ext uri="{FF2B5EF4-FFF2-40B4-BE49-F238E27FC236}">
                <a16:creationId xmlns:a16="http://schemas.microsoft.com/office/drawing/2014/main" id="{964212DA-CF76-437B-86AA-83C47ABFF9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649CEE-0080-406E-8A5E-0BFAFE1AFD13}"/>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37541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137744-89EE-4220-9D3F-EF39F1DAB0DB}"/>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3" name="Footer Placeholder 2">
            <a:extLst>
              <a:ext uri="{FF2B5EF4-FFF2-40B4-BE49-F238E27FC236}">
                <a16:creationId xmlns:a16="http://schemas.microsoft.com/office/drawing/2014/main" id="{4450BF9E-29F2-4FA1-AC92-0F2ADE05ED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A373AF-9AB7-460D-81BE-764F91D9BE0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762648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09031-C7A5-4A0D-B2D3-ED28A69D7E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9057D1-3038-42E3-B071-E481C16FE7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566546-8929-4168-90A6-AC1887D3DC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42EBBD-BBDC-4847-B5A2-7DD8FEA4820F}"/>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6" name="Footer Placeholder 5">
            <a:extLst>
              <a:ext uri="{FF2B5EF4-FFF2-40B4-BE49-F238E27FC236}">
                <a16:creationId xmlns:a16="http://schemas.microsoft.com/office/drawing/2014/main" id="{9837031C-E4B2-4C11-B0F8-76AAADDB32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195931-7F31-46F8-9C9D-440CB4EC9B83}"/>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349502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35D2-9110-476D-893B-A464D5557C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97C530-E4D7-4100-BDEB-EFBADB9303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C31866-23BB-4F34-BB08-DDC4F5CAE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1DAA7A-106C-4951-9639-F2296A4F72B9}"/>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6" name="Footer Placeholder 5">
            <a:extLst>
              <a:ext uri="{FF2B5EF4-FFF2-40B4-BE49-F238E27FC236}">
                <a16:creationId xmlns:a16="http://schemas.microsoft.com/office/drawing/2014/main" id="{BA022F92-224A-49F0-B48D-17495AA816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705B9C-9EF6-44B2-9DA6-2586BB54F2A4}"/>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216235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B2D39-7224-4089-95BC-C42AE5D563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AC20AD-6132-44CB-8D81-8C0F1764AA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7CFDB6-8FDD-4E50-91E5-059712123A06}"/>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861E4D9E-3B8A-44B3-AB84-ECC346095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F90BE2-179E-420B-9479-A682B529579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23962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BADB01-D96D-4B02-A3F9-E8B61BB9C6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A9ADAD-68F8-47D7-83FC-3A01C8858A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F929B6-0114-4A2D-B0A3-248486ABB5E7}"/>
              </a:ext>
            </a:extLst>
          </p:cNvPr>
          <p:cNvSpPr>
            <a:spLocks noGrp="1"/>
          </p:cNvSpPr>
          <p:nvPr>
            <p:ph type="dt" sz="half" idx="10"/>
          </p:nvPr>
        </p:nvSpPr>
        <p:spPr/>
        <p:txBody>
          <a:body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BB2B75A8-06F1-4887-87FE-C18FCD14C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502DBE-9DD5-4FFD-A4C5-679E55742892}"/>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094468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66C3F-9C10-40B4-9D65-D7FACE0406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31A691-477B-43AE-A9E3-A34A4D631A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00CAC7-6BFB-431E-A076-05DAC31AF2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E884BA-E56F-45B0-A136-873E7C78974E}" type="datetimeFigureOut">
              <a:rPr lang="en-GB" smtClean="0"/>
              <a:t>25/09/2024</a:t>
            </a:fld>
            <a:endParaRPr lang="en-GB"/>
          </a:p>
        </p:txBody>
      </p:sp>
      <p:sp>
        <p:nvSpPr>
          <p:cNvPr id="5" name="Footer Placeholder 4">
            <a:extLst>
              <a:ext uri="{FF2B5EF4-FFF2-40B4-BE49-F238E27FC236}">
                <a16:creationId xmlns:a16="http://schemas.microsoft.com/office/drawing/2014/main" id="{EC251C18-9996-4230-AE65-C7D166E511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990B31-CFA1-4936-8678-6353655988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ABC010-2122-439E-8018-10521083CA4E}" type="slidenum">
              <a:rPr lang="en-GB" smtClean="0"/>
              <a:t>‹#›</a:t>
            </a:fld>
            <a:endParaRPr lang="en-GB"/>
          </a:p>
        </p:txBody>
      </p:sp>
    </p:spTree>
    <p:extLst>
      <p:ext uri="{BB962C8B-B14F-4D97-AF65-F5344CB8AC3E}">
        <p14:creationId xmlns:p14="http://schemas.microsoft.com/office/powerpoint/2010/main" val="1836434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10" name="TextBox 9">
            <a:extLst>
              <a:ext uri="{FF2B5EF4-FFF2-40B4-BE49-F238E27FC236}">
                <a16:creationId xmlns:a16="http://schemas.microsoft.com/office/drawing/2014/main" id="{22314796-1322-4373-8EF3-613E23D18B60}"/>
              </a:ext>
            </a:extLst>
          </p:cNvPr>
          <p:cNvSpPr txBox="1"/>
          <p:nvPr/>
        </p:nvSpPr>
        <p:spPr>
          <a:xfrm>
            <a:off x="455212" y="356021"/>
            <a:ext cx="8553615" cy="1569660"/>
          </a:xfrm>
          <a:prstGeom prst="rect">
            <a:avLst/>
          </a:prstGeom>
          <a:noFill/>
        </p:spPr>
        <p:txBody>
          <a:bodyPr wrap="square">
            <a:spAutoFit/>
          </a:bodyPr>
          <a:lstStyle/>
          <a:p>
            <a:r>
              <a:rPr lang="en-GB" sz="4800" b="1" dirty="0">
                <a:solidFill>
                  <a:srgbClr val="FF0000"/>
                </a:solidFill>
                <a:latin typeface="Leelawadee" panose="020B0502040204020203" pitchFamily="34" charset="-34"/>
              </a:rPr>
              <a:t>Welcome to 5/6 </a:t>
            </a:r>
            <a:r>
              <a:rPr lang="en-GB" sz="4800" b="1" dirty="0" err="1">
                <a:solidFill>
                  <a:srgbClr val="FF0000"/>
                </a:solidFill>
                <a:latin typeface="Leelawadee" panose="020B0502040204020203" pitchFamily="34" charset="-34"/>
              </a:rPr>
              <a:t>Appletreewick</a:t>
            </a:r>
            <a:endParaRPr lang="en-GB" sz="4800" b="1" dirty="0">
              <a:solidFill>
                <a:srgbClr val="FF0000"/>
              </a:solidFill>
              <a:latin typeface="Leelawadee" panose="020B0502040204020203" pitchFamily="34" charset="-34"/>
            </a:endParaRPr>
          </a:p>
        </p:txBody>
      </p:sp>
      <p:sp>
        <p:nvSpPr>
          <p:cNvPr id="8" name="TextBox 7"/>
          <p:cNvSpPr txBox="1"/>
          <p:nvPr/>
        </p:nvSpPr>
        <p:spPr>
          <a:xfrm>
            <a:off x="3169799" y="4953965"/>
            <a:ext cx="1875201" cy="923330"/>
          </a:xfrm>
          <a:prstGeom prst="rect">
            <a:avLst/>
          </a:prstGeom>
          <a:noFill/>
        </p:spPr>
        <p:txBody>
          <a:bodyPr wrap="square" rtlCol="0">
            <a:spAutoFit/>
          </a:bodyPr>
          <a:lstStyle/>
          <a:p>
            <a:pPr algn="ctr"/>
            <a:r>
              <a:rPr lang="en-GB" b="1" dirty="0"/>
              <a:t>Mrs Clarkson</a:t>
            </a:r>
          </a:p>
          <a:p>
            <a:pPr algn="ctr"/>
            <a:r>
              <a:rPr lang="en-GB" dirty="0" err="1"/>
              <a:t>Appletreewick</a:t>
            </a:r>
            <a:r>
              <a:rPr lang="en-GB" dirty="0"/>
              <a:t> Class Teacher</a:t>
            </a:r>
          </a:p>
        </p:txBody>
      </p:sp>
      <p:pic>
        <p:nvPicPr>
          <p:cNvPr id="20" name="Picture 19">
            <a:extLst>
              <a:ext uri="{FF2B5EF4-FFF2-40B4-BE49-F238E27FC236}">
                <a16:creationId xmlns:a16="http://schemas.microsoft.com/office/drawing/2014/main" id="{FB6836F5-CEF9-E90C-A5B5-705F24DC27FD}"/>
              </a:ext>
            </a:extLst>
          </p:cNvPr>
          <p:cNvPicPr>
            <a:picLocks noChangeAspect="1"/>
          </p:cNvPicPr>
          <p:nvPr/>
        </p:nvPicPr>
        <p:blipFill>
          <a:blip r:embed="rId3"/>
          <a:stretch>
            <a:fillRect/>
          </a:stretch>
        </p:blipFill>
        <p:spPr>
          <a:xfrm>
            <a:off x="2939308" y="1936463"/>
            <a:ext cx="2336185" cy="3017502"/>
          </a:xfrm>
          <a:prstGeom prst="rect">
            <a:avLst/>
          </a:prstGeom>
        </p:spPr>
      </p:pic>
      <p:pic>
        <p:nvPicPr>
          <p:cNvPr id="6" name="Picture 5">
            <a:extLst>
              <a:ext uri="{FF2B5EF4-FFF2-40B4-BE49-F238E27FC236}">
                <a16:creationId xmlns:a16="http://schemas.microsoft.com/office/drawing/2014/main" id="{9E103072-3EEC-51A7-F2E1-0C9B2EBB2D26}"/>
              </a:ext>
            </a:extLst>
          </p:cNvPr>
          <p:cNvPicPr>
            <a:picLocks noChangeAspect="1"/>
          </p:cNvPicPr>
          <p:nvPr/>
        </p:nvPicPr>
        <p:blipFill>
          <a:blip r:embed="rId4"/>
          <a:stretch>
            <a:fillRect/>
          </a:stretch>
        </p:blipFill>
        <p:spPr>
          <a:xfrm>
            <a:off x="7488085" y="1313526"/>
            <a:ext cx="2493480" cy="3243353"/>
          </a:xfrm>
          <a:prstGeom prst="rect">
            <a:avLst/>
          </a:prstGeom>
        </p:spPr>
      </p:pic>
      <p:sp>
        <p:nvSpPr>
          <p:cNvPr id="22" name="TextBox 21">
            <a:extLst>
              <a:ext uri="{FF2B5EF4-FFF2-40B4-BE49-F238E27FC236}">
                <a16:creationId xmlns:a16="http://schemas.microsoft.com/office/drawing/2014/main" id="{562C5D16-8DA8-3A15-E558-393CB91D0F69}"/>
              </a:ext>
            </a:extLst>
          </p:cNvPr>
          <p:cNvSpPr txBox="1"/>
          <p:nvPr/>
        </p:nvSpPr>
        <p:spPr>
          <a:xfrm>
            <a:off x="7286173" y="4805810"/>
            <a:ext cx="3126482" cy="1477328"/>
          </a:xfrm>
          <a:prstGeom prst="rect">
            <a:avLst/>
          </a:prstGeom>
          <a:noFill/>
        </p:spPr>
        <p:txBody>
          <a:bodyPr wrap="square" rtlCol="0">
            <a:spAutoFit/>
          </a:bodyPr>
          <a:lstStyle/>
          <a:p>
            <a:pPr algn="ctr"/>
            <a:r>
              <a:rPr lang="en-GB" b="1" dirty="0"/>
              <a:t>Mrs Place (HLTA)</a:t>
            </a:r>
          </a:p>
          <a:p>
            <a:pPr algn="ctr"/>
            <a:r>
              <a:rPr lang="en-GB" dirty="0"/>
              <a:t>Covers Mrs C Wed am for Curriculum cover. Mrs Place will teach spellings and arithmetic.</a:t>
            </a:r>
          </a:p>
        </p:txBody>
      </p:sp>
    </p:spTree>
    <p:extLst>
      <p:ext uri="{BB962C8B-B14F-4D97-AF65-F5344CB8AC3E}">
        <p14:creationId xmlns:p14="http://schemas.microsoft.com/office/powerpoint/2010/main" val="2494330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10" name="TextBox 9">
            <a:extLst>
              <a:ext uri="{FF2B5EF4-FFF2-40B4-BE49-F238E27FC236}">
                <a16:creationId xmlns:a16="http://schemas.microsoft.com/office/drawing/2014/main" id="{22314796-1322-4373-8EF3-613E23D18B60}"/>
              </a:ext>
            </a:extLst>
          </p:cNvPr>
          <p:cNvSpPr txBox="1"/>
          <p:nvPr/>
        </p:nvSpPr>
        <p:spPr>
          <a:xfrm>
            <a:off x="455212" y="356021"/>
            <a:ext cx="8553615" cy="1569660"/>
          </a:xfrm>
          <a:prstGeom prst="rect">
            <a:avLst/>
          </a:prstGeom>
          <a:noFill/>
        </p:spPr>
        <p:txBody>
          <a:bodyPr wrap="square">
            <a:spAutoFit/>
          </a:bodyPr>
          <a:lstStyle/>
          <a:p>
            <a:r>
              <a:rPr lang="en-GB" sz="4800" b="1" dirty="0">
                <a:solidFill>
                  <a:srgbClr val="FF0000"/>
                </a:solidFill>
                <a:latin typeface="Leelawadee" panose="020B0502040204020203" pitchFamily="34" charset="-34"/>
              </a:rPr>
              <a:t>Other adults who may teach 5/6 </a:t>
            </a:r>
            <a:r>
              <a:rPr lang="en-GB" sz="4800" b="1" dirty="0" err="1">
                <a:solidFill>
                  <a:srgbClr val="FF0000"/>
                </a:solidFill>
                <a:latin typeface="Leelawadee" panose="020B0502040204020203" pitchFamily="34" charset="-34"/>
              </a:rPr>
              <a:t>Appletreewick</a:t>
            </a:r>
            <a:endParaRPr lang="en-GB" sz="4800" b="1" dirty="0">
              <a:solidFill>
                <a:srgbClr val="FF0000"/>
              </a:solidFill>
              <a:latin typeface="Leelawadee" panose="020B0502040204020203" pitchFamily="34" charset="-34"/>
            </a:endParaRPr>
          </a:p>
        </p:txBody>
      </p:sp>
      <p:pic>
        <p:nvPicPr>
          <p:cNvPr id="3" name="Picture 2"/>
          <p:cNvPicPr>
            <a:picLocks noChangeAspect="1"/>
          </p:cNvPicPr>
          <p:nvPr/>
        </p:nvPicPr>
        <p:blipFill rotWithShape="1">
          <a:blip r:embed="rId3"/>
          <a:srcRect l="25798" t="2857" r="22302" b="12694"/>
          <a:stretch/>
        </p:blipFill>
        <p:spPr>
          <a:xfrm>
            <a:off x="6404830" y="2447516"/>
            <a:ext cx="1680754" cy="2107474"/>
          </a:xfrm>
          <a:prstGeom prst="rect">
            <a:avLst/>
          </a:prstGeom>
        </p:spPr>
      </p:pic>
      <p:pic>
        <p:nvPicPr>
          <p:cNvPr id="7" name="Picture 6"/>
          <p:cNvPicPr>
            <a:picLocks noChangeAspect="1"/>
          </p:cNvPicPr>
          <p:nvPr/>
        </p:nvPicPr>
        <p:blipFill rotWithShape="1">
          <a:blip r:embed="rId4"/>
          <a:srcRect l="27486" t="5191" r="19790" b="17705"/>
          <a:stretch/>
        </p:blipFill>
        <p:spPr>
          <a:xfrm>
            <a:off x="1079139" y="2351721"/>
            <a:ext cx="1506582" cy="2203269"/>
          </a:xfrm>
          <a:prstGeom prst="rect">
            <a:avLst/>
          </a:prstGeom>
        </p:spPr>
      </p:pic>
      <p:sp>
        <p:nvSpPr>
          <p:cNvPr id="11" name="TextBox 10"/>
          <p:cNvSpPr txBox="1"/>
          <p:nvPr/>
        </p:nvSpPr>
        <p:spPr>
          <a:xfrm>
            <a:off x="894829" y="4804901"/>
            <a:ext cx="1875201" cy="646331"/>
          </a:xfrm>
          <a:prstGeom prst="rect">
            <a:avLst/>
          </a:prstGeom>
          <a:noFill/>
        </p:spPr>
        <p:txBody>
          <a:bodyPr wrap="square" rtlCol="0">
            <a:spAutoFit/>
          </a:bodyPr>
          <a:lstStyle/>
          <a:p>
            <a:pPr algn="ctr"/>
            <a:r>
              <a:rPr lang="en-GB" dirty="0"/>
              <a:t>Sophie Johnson</a:t>
            </a:r>
          </a:p>
          <a:p>
            <a:pPr algn="ctr"/>
            <a:r>
              <a:rPr lang="en-GB" dirty="0"/>
              <a:t>Teacher</a:t>
            </a:r>
          </a:p>
        </p:txBody>
      </p:sp>
      <p:sp>
        <p:nvSpPr>
          <p:cNvPr id="13" name="TextBox 12"/>
          <p:cNvSpPr txBox="1"/>
          <p:nvPr/>
        </p:nvSpPr>
        <p:spPr>
          <a:xfrm>
            <a:off x="6210383" y="4804901"/>
            <a:ext cx="1875201" cy="646331"/>
          </a:xfrm>
          <a:prstGeom prst="rect">
            <a:avLst/>
          </a:prstGeom>
          <a:noFill/>
        </p:spPr>
        <p:txBody>
          <a:bodyPr wrap="square" rtlCol="0">
            <a:spAutoFit/>
          </a:bodyPr>
          <a:lstStyle/>
          <a:p>
            <a:pPr algn="ctr"/>
            <a:r>
              <a:rPr lang="en-GB" dirty="0"/>
              <a:t>Helen Swallow</a:t>
            </a:r>
          </a:p>
          <a:p>
            <a:pPr algn="ctr"/>
            <a:r>
              <a:rPr lang="en-GB" dirty="0"/>
              <a:t>Teacher</a:t>
            </a:r>
          </a:p>
        </p:txBody>
      </p:sp>
      <p:pic>
        <p:nvPicPr>
          <p:cNvPr id="15" name="Picture 14"/>
          <p:cNvPicPr>
            <a:picLocks noChangeAspect="1"/>
          </p:cNvPicPr>
          <p:nvPr/>
        </p:nvPicPr>
        <p:blipFill>
          <a:blip r:embed="rId5"/>
          <a:stretch>
            <a:fillRect/>
          </a:stretch>
        </p:blipFill>
        <p:spPr>
          <a:xfrm>
            <a:off x="3489670" y="2630940"/>
            <a:ext cx="1581150" cy="1924050"/>
          </a:xfrm>
          <a:prstGeom prst="rect">
            <a:avLst/>
          </a:prstGeom>
        </p:spPr>
      </p:pic>
      <p:sp>
        <p:nvSpPr>
          <p:cNvPr id="16" name="TextBox 15"/>
          <p:cNvSpPr txBox="1"/>
          <p:nvPr/>
        </p:nvSpPr>
        <p:spPr>
          <a:xfrm>
            <a:off x="3312699" y="4851322"/>
            <a:ext cx="2055234" cy="646331"/>
          </a:xfrm>
          <a:prstGeom prst="rect">
            <a:avLst/>
          </a:prstGeom>
          <a:noFill/>
        </p:spPr>
        <p:txBody>
          <a:bodyPr wrap="square" rtlCol="0">
            <a:spAutoFit/>
          </a:bodyPr>
          <a:lstStyle/>
          <a:p>
            <a:pPr algn="ctr"/>
            <a:r>
              <a:rPr lang="en-GB" dirty="0"/>
              <a:t>Hannah Lockwood</a:t>
            </a:r>
          </a:p>
          <a:p>
            <a:pPr algn="ctr"/>
            <a:r>
              <a:rPr lang="en-GB" dirty="0"/>
              <a:t>Teacher</a:t>
            </a:r>
          </a:p>
        </p:txBody>
      </p:sp>
      <p:pic>
        <p:nvPicPr>
          <p:cNvPr id="6" name="Picture 5">
            <a:extLst>
              <a:ext uri="{FF2B5EF4-FFF2-40B4-BE49-F238E27FC236}">
                <a16:creationId xmlns:a16="http://schemas.microsoft.com/office/drawing/2014/main" id="{A201353C-9A52-64B4-67C3-803AD0D97E7F}"/>
              </a:ext>
            </a:extLst>
          </p:cNvPr>
          <p:cNvPicPr>
            <a:picLocks noChangeAspect="1"/>
          </p:cNvPicPr>
          <p:nvPr/>
        </p:nvPicPr>
        <p:blipFill>
          <a:blip r:embed="rId6"/>
          <a:stretch>
            <a:fillRect/>
          </a:stretch>
        </p:blipFill>
        <p:spPr>
          <a:xfrm>
            <a:off x="9172454" y="2388235"/>
            <a:ext cx="1524000" cy="1914525"/>
          </a:xfrm>
          <a:prstGeom prst="rect">
            <a:avLst/>
          </a:prstGeom>
        </p:spPr>
      </p:pic>
      <p:sp>
        <p:nvSpPr>
          <p:cNvPr id="17" name="TextBox 16">
            <a:extLst>
              <a:ext uri="{FF2B5EF4-FFF2-40B4-BE49-F238E27FC236}">
                <a16:creationId xmlns:a16="http://schemas.microsoft.com/office/drawing/2014/main" id="{D54BAC06-B12B-B7C2-34D6-1EEE2C2A7D36}"/>
              </a:ext>
            </a:extLst>
          </p:cNvPr>
          <p:cNvSpPr txBox="1"/>
          <p:nvPr/>
        </p:nvSpPr>
        <p:spPr>
          <a:xfrm>
            <a:off x="8928034" y="4804900"/>
            <a:ext cx="1875201" cy="646331"/>
          </a:xfrm>
          <a:prstGeom prst="rect">
            <a:avLst/>
          </a:prstGeom>
          <a:noFill/>
        </p:spPr>
        <p:txBody>
          <a:bodyPr wrap="square" rtlCol="0">
            <a:spAutoFit/>
          </a:bodyPr>
          <a:lstStyle/>
          <a:p>
            <a:pPr algn="ctr"/>
            <a:r>
              <a:rPr lang="en-GB" dirty="0"/>
              <a:t>Charlotte </a:t>
            </a:r>
            <a:r>
              <a:rPr lang="en-GB" dirty="0" err="1"/>
              <a:t>Farnell</a:t>
            </a:r>
            <a:endParaRPr lang="en-GB" dirty="0"/>
          </a:p>
          <a:p>
            <a:pPr algn="ctr"/>
            <a:r>
              <a:rPr lang="en-GB" dirty="0"/>
              <a:t>HLTA</a:t>
            </a:r>
          </a:p>
        </p:txBody>
      </p:sp>
    </p:spTree>
    <p:extLst>
      <p:ext uri="{BB962C8B-B14F-4D97-AF65-F5344CB8AC3E}">
        <p14:creationId xmlns:p14="http://schemas.microsoft.com/office/powerpoint/2010/main" val="2718023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10" name="TextBox 9">
            <a:extLst>
              <a:ext uri="{FF2B5EF4-FFF2-40B4-BE49-F238E27FC236}">
                <a16:creationId xmlns:a16="http://schemas.microsoft.com/office/drawing/2014/main" id="{22314796-1322-4373-8EF3-613E23D18B60}"/>
              </a:ext>
            </a:extLst>
          </p:cNvPr>
          <p:cNvSpPr txBox="1"/>
          <p:nvPr/>
        </p:nvSpPr>
        <p:spPr>
          <a:xfrm>
            <a:off x="455212" y="356021"/>
            <a:ext cx="8553615" cy="1569660"/>
          </a:xfrm>
          <a:prstGeom prst="rect">
            <a:avLst/>
          </a:prstGeom>
          <a:noFill/>
        </p:spPr>
        <p:txBody>
          <a:bodyPr wrap="square">
            <a:spAutoFit/>
          </a:bodyPr>
          <a:lstStyle/>
          <a:p>
            <a:r>
              <a:rPr lang="en-GB" sz="4800" b="1" dirty="0">
                <a:solidFill>
                  <a:srgbClr val="FF0000"/>
                </a:solidFill>
                <a:latin typeface="Leelawadee" panose="020B0502040204020203" pitchFamily="34" charset="-34"/>
              </a:rPr>
              <a:t>Support staff in 5/6 </a:t>
            </a:r>
            <a:r>
              <a:rPr lang="en-GB" sz="4800" b="1" dirty="0" err="1">
                <a:solidFill>
                  <a:srgbClr val="FF0000"/>
                </a:solidFill>
                <a:latin typeface="Leelawadee" panose="020B0502040204020203" pitchFamily="34" charset="-34"/>
              </a:rPr>
              <a:t>Appletreewick</a:t>
            </a:r>
            <a:endParaRPr lang="en-GB" sz="4800" b="1" dirty="0">
              <a:solidFill>
                <a:srgbClr val="FF0000"/>
              </a:solidFill>
              <a:latin typeface="Leelawadee" panose="020B0502040204020203" pitchFamily="34" charset="-34"/>
            </a:endParaRPr>
          </a:p>
        </p:txBody>
      </p:sp>
      <p:sp>
        <p:nvSpPr>
          <p:cNvPr id="13" name="TextBox 12"/>
          <p:cNvSpPr txBox="1"/>
          <p:nvPr/>
        </p:nvSpPr>
        <p:spPr>
          <a:xfrm>
            <a:off x="1105494" y="4008990"/>
            <a:ext cx="1875201" cy="923330"/>
          </a:xfrm>
          <a:prstGeom prst="rect">
            <a:avLst/>
          </a:prstGeom>
          <a:noFill/>
        </p:spPr>
        <p:txBody>
          <a:bodyPr wrap="square" rtlCol="0">
            <a:spAutoFit/>
          </a:bodyPr>
          <a:lstStyle/>
          <a:p>
            <a:pPr algn="ctr"/>
            <a:r>
              <a:rPr lang="en-GB" dirty="0"/>
              <a:t>Stacey Law</a:t>
            </a:r>
          </a:p>
          <a:p>
            <a:pPr algn="ctr"/>
            <a:r>
              <a:rPr lang="en-GB" dirty="0"/>
              <a:t>Learning Support Assistant</a:t>
            </a:r>
          </a:p>
        </p:txBody>
      </p:sp>
      <p:sp>
        <p:nvSpPr>
          <p:cNvPr id="14" name="TextBox 13"/>
          <p:cNvSpPr txBox="1"/>
          <p:nvPr/>
        </p:nvSpPr>
        <p:spPr>
          <a:xfrm>
            <a:off x="5272396" y="4008990"/>
            <a:ext cx="1875201" cy="923330"/>
          </a:xfrm>
          <a:prstGeom prst="rect">
            <a:avLst/>
          </a:prstGeom>
          <a:noFill/>
        </p:spPr>
        <p:txBody>
          <a:bodyPr wrap="square" rtlCol="0">
            <a:spAutoFit/>
          </a:bodyPr>
          <a:lstStyle/>
          <a:p>
            <a:pPr algn="ctr"/>
            <a:r>
              <a:rPr lang="en-GB" dirty="0"/>
              <a:t>Vicky Hillyard</a:t>
            </a:r>
          </a:p>
          <a:p>
            <a:pPr algn="ctr"/>
            <a:r>
              <a:rPr lang="en-GB" dirty="0"/>
              <a:t>Learning Support Assistant</a:t>
            </a:r>
          </a:p>
        </p:txBody>
      </p:sp>
      <p:sp>
        <p:nvSpPr>
          <p:cNvPr id="16" name="TextBox 15"/>
          <p:cNvSpPr txBox="1"/>
          <p:nvPr/>
        </p:nvSpPr>
        <p:spPr>
          <a:xfrm>
            <a:off x="9439299" y="4008990"/>
            <a:ext cx="2055234" cy="923330"/>
          </a:xfrm>
          <a:prstGeom prst="rect">
            <a:avLst/>
          </a:prstGeom>
          <a:noFill/>
        </p:spPr>
        <p:txBody>
          <a:bodyPr wrap="square" rtlCol="0">
            <a:spAutoFit/>
          </a:bodyPr>
          <a:lstStyle/>
          <a:p>
            <a:pPr algn="ctr"/>
            <a:r>
              <a:rPr lang="en-GB" dirty="0"/>
              <a:t>Justine Langley</a:t>
            </a:r>
          </a:p>
          <a:p>
            <a:pPr algn="ctr"/>
            <a:r>
              <a:rPr lang="en-GB" dirty="0"/>
              <a:t>Learning Support Assistant</a:t>
            </a:r>
          </a:p>
        </p:txBody>
      </p:sp>
      <p:pic>
        <p:nvPicPr>
          <p:cNvPr id="19" name="Picture 18"/>
          <p:cNvPicPr>
            <a:picLocks noChangeAspect="1"/>
          </p:cNvPicPr>
          <p:nvPr/>
        </p:nvPicPr>
        <p:blipFill>
          <a:blip r:embed="rId3"/>
          <a:stretch>
            <a:fillRect/>
          </a:stretch>
        </p:blipFill>
        <p:spPr>
          <a:xfrm>
            <a:off x="1262045" y="2053363"/>
            <a:ext cx="1562100" cy="1800225"/>
          </a:xfrm>
          <a:prstGeom prst="rect">
            <a:avLst/>
          </a:prstGeom>
        </p:spPr>
      </p:pic>
    </p:spTree>
    <p:extLst>
      <p:ext uri="{BB962C8B-B14F-4D97-AF65-F5344CB8AC3E}">
        <p14:creationId xmlns:p14="http://schemas.microsoft.com/office/powerpoint/2010/main" val="2164212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D74225FA-E0AA-4826-9109-290309471F6C}"/>
              </a:ext>
            </a:extLst>
          </p:cNvPr>
          <p:cNvSpPr txBox="1"/>
          <p:nvPr/>
        </p:nvSpPr>
        <p:spPr>
          <a:xfrm>
            <a:off x="504482" y="1029841"/>
            <a:ext cx="10110758" cy="5078313"/>
          </a:xfrm>
          <a:prstGeom prst="rect">
            <a:avLst/>
          </a:prstGeom>
          <a:noFill/>
        </p:spPr>
        <p:txBody>
          <a:bodyPr wrap="square">
            <a:spAutoFit/>
          </a:bodyPr>
          <a:lstStyle/>
          <a:p>
            <a:r>
              <a:rPr lang="en-GB" sz="3600" b="1" dirty="0">
                <a:solidFill>
                  <a:srgbClr val="FF0000"/>
                </a:solidFill>
                <a:latin typeface="Leelawadee" panose="020B0502040204020203" pitchFamily="34" charset="-34"/>
              </a:rPr>
              <a:t>When do we need to bring things in?</a:t>
            </a:r>
          </a:p>
          <a:p>
            <a:endParaRPr lang="en-GB" sz="3600" b="1" dirty="0">
              <a:solidFill>
                <a:srgbClr val="FF0000"/>
              </a:solidFill>
              <a:latin typeface="Leelawadee" panose="020B0502040204020203" pitchFamily="34" charset="-34"/>
            </a:endParaRPr>
          </a:p>
          <a:p>
            <a:pPr marL="571500" indent="-571500">
              <a:buFont typeface="Arial" panose="020B0604020202020204" pitchFamily="34" charset="0"/>
              <a:buChar char="•"/>
            </a:pPr>
            <a:r>
              <a:rPr lang="en-GB" sz="3600" b="1" dirty="0">
                <a:solidFill>
                  <a:srgbClr val="FF0000"/>
                </a:solidFill>
                <a:latin typeface="Leelawadee" panose="020B0502040204020203" pitchFamily="34" charset="-34"/>
              </a:rPr>
              <a:t>Monday</a:t>
            </a:r>
            <a:r>
              <a:rPr lang="en-GB" sz="3600" dirty="0">
                <a:solidFill>
                  <a:srgbClr val="FF0000"/>
                </a:solidFill>
                <a:latin typeface="Leelawadee" panose="020B0502040204020203" pitchFamily="34" charset="-34"/>
              </a:rPr>
              <a:t> – Bring weekly homework tasks for Maths and English back to school. </a:t>
            </a:r>
          </a:p>
          <a:p>
            <a:pPr marL="571500" indent="-571500">
              <a:buFont typeface="Arial" panose="020B0604020202020204" pitchFamily="34" charset="0"/>
              <a:buChar char="•"/>
            </a:pPr>
            <a:r>
              <a:rPr lang="en-GB" sz="3600" b="1" dirty="0">
                <a:solidFill>
                  <a:srgbClr val="FF0000"/>
                </a:solidFill>
                <a:latin typeface="Leelawadee" panose="020B0502040204020203" pitchFamily="34" charset="-34"/>
              </a:rPr>
              <a:t>Tuesday </a:t>
            </a:r>
            <a:r>
              <a:rPr lang="en-GB" sz="3600" dirty="0">
                <a:solidFill>
                  <a:srgbClr val="FF0000"/>
                </a:solidFill>
                <a:latin typeface="Leelawadee" panose="020B0502040204020203" pitchFamily="34" charset="-34"/>
              </a:rPr>
              <a:t>- </a:t>
            </a:r>
          </a:p>
          <a:p>
            <a:pPr marL="571500" indent="-571500">
              <a:buFont typeface="Arial" panose="020B0604020202020204" pitchFamily="34" charset="0"/>
              <a:buChar char="•"/>
            </a:pPr>
            <a:r>
              <a:rPr lang="en-GB" sz="3600" b="1" dirty="0">
                <a:solidFill>
                  <a:srgbClr val="FF0000"/>
                </a:solidFill>
                <a:latin typeface="Leelawadee" panose="020B0502040204020203" pitchFamily="34" charset="-34"/>
              </a:rPr>
              <a:t>Wednesday</a:t>
            </a:r>
            <a:r>
              <a:rPr lang="en-GB" sz="3600" dirty="0">
                <a:solidFill>
                  <a:srgbClr val="FF0000"/>
                </a:solidFill>
                <a:latin typeface="Leelawadee" panose="020B0502040204020203" pitchFamily="34" charset="-34"/>
              </a:rPr>
              <a:t> – Spelling test. Wear PE kit to school.</a:t>
            </a:r>
          </a:p>
          <a:p>
            <a:pPr marL="571500" indent="-571500">
              <a:buFont typeface="Arial" panose="020B0604020202020204" pitchFamily="34" charset="0"/>
              <a:buChar char="•"/>
            </a:pPr>
            <a:r>
              <a:rPr lang="en-GB" sz="3600" b="1" dirty="0">
                <a:solidFill>
                  <a:srgbClr val="FF0000"/>
                </a:solidFill>
                <a:latin typeface="Leelawadee" panose="020B0502040204020203" pitchFamily="34" charset="-34"/>
              </a:rPr>
              <a:t>Thursday</a:t>
            </a:r>
            <a:r>
              <a:rPr lang="en-GB" sz="3600" dirty="0">
                <a:solidFill>
                  <a:srgbClr val="FF0000"/>
                </a:solidFill>
                <a:latin typeface="Leelawadee" panose="020B0502040204020203" pitchFamily="34" charset="-34"/>
              </a:rPr>
              <a:t> - Reading records to school.</a:t>
            </a:r>
          </a:p>
          <a:p>
            <a:pPr marL="571500" indent="-571500">
              <a:buFont typeface="Arial" panose="020B0604020202020204" pitchFamily="34" charset="0"/>
              <a:buChar char="•"/>
            </a:pPr>
            <a:r>
              <a:rPr lang="en-GB" sz="3600" b="1" dirty="0">
                <a:solidFill>
                  <a:srgbClr val="FF0000"/>
                </a:solidFill>
                <a:latin typeface="Leelawadee" panose="020B0502040204020203" pitchFamily="34" charset="-34"/>
              </a:rPr>
              <a:t>Friday</a:t>
            </a:r>
            <a:r>
              <a:rPr lang="en-GB" sz="3600" dirty="0">
                <a:solidFill>
                  <a:srgbClr val="FF0000"/>
                </a:solidFill>
                <a:latin typeface="Leelawadee" panose="020B0502040204020203" pitchFamily="34" charset="-34"/>
              </a:rPr>
              <a:t> – Reading record goes home</a:t>
            </a:r>
            <a:endParaRPr lang="en-GB" sz="4000" dirty="0">
              <a:solidFill>
                <a:srgbClr val="FF0000"/>
              </a:solidFill>
              <a:latin typeface="Leelawadee" panose="020B0502040204020203" pitchFamily="34" charset="-34"/>
            </a:endParaRPr>
          </a:p>
        </p:txBody>
      </p:sp>
    </p:spTree>
    <p:extLst>
      <p:ext uri="{BB962C8B-B14F-4D97-AF65-F5344CB8AC3E}">
        <p14:creationId xmlns:p14="http://schemas.microsoft.com/office/powerpoint/2010/main" val="1135511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DE59B592-7BA4-4940-8E21-E50FEE4E7728}"/>
              </a:ext>
            </a:extLst>
          </p:cNvPr>
          <p:cNvSpPr txBox="1"/>
          <p:nvPr/>
        </p:nvSpPr>
        <p:spPr>
          <a:xfrm>
            <a:off x="313413" y="471965"/>
            <a:ext cx="985961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School uniform/ Equipment</a:t>
            </a:r>
          </a:p>
        </p:txBody>
      </p:sp>
      <p:sp>
        <p:nvSpPr>
          <p:cNvPr id="6" name="TextBox 5">
            <a:extLst>
              <a:ext uri="{FF2B5EF4-FFF2-40B4-BE49-F238E27FC236}">
                <a16:creationId xmlns:a16="http://schemas.microsoft.com/office/drawing/2014/main" id="{2F2552C5-25C8-4186-80B4-0C1B8ED6970E}"/>
              </a:ext>
            </a:extLst>
          </p:cNvPr>
          <p:cNvSpPr txBox="1"/>
          <p:nvPr/>
        </p:nvSpPr>
        <p:spPr>
          <a:xfrm>
            <a:off x="437224" y="2063327"/>
            <a:ext cx="9310457" cy="3785652"/>
          </a:xfrm>
          <a:prstGeom prst="rect">
            <a:avLst/>
          </a:prstGeom>
          <a:noFill/>
        </p:spPr>
        <p:txBody>
          <a:bodyPr wrap="square">
            <a:spAutoFit/>
          </a:bodyPr>
          <a:lstStyle/>
          <a:p>
            <a:r>
              <a:rPr lang="en-GB" sz="2000" dirty="0">
                <a:solidFill>
                  <a:srgbClr val="FF0000"/>
                </a:solidFill>
                <a:latin typeface="Trebuchet MS" panose="020B0603020202020204" pitchFamily="34" charset="0"/>
              </a:rPr>
              <a:t>Please note that the school hoodie is an item of outdoor clothing/PE and is not to be worn in place of a sweatshirt/jumper or cardigan in class. </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We encourage that no jewellery of any kind should not be worn at Westfield Juniors, with the exception of stud earrings. Please speak to Mrs Piotrowicz if you have a specific request or query about the wearing of jewellery in school.</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All children must have a pair of indoor shoes. </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Also children should also have a water bottle in school with their name on.</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All children are provided with pencil cases.</a:t>
            </a:r>
          </a:p>
        </p:txBody>
      </p:sp>
    </p:spTree>
    <p:extLst>
      <p:ext uri="{BB962C8B-B14F-4D97-AF65-F5344CB8AC3E}">
        <p14:creationId xmlns:p14="http://schemas.microsoft.com/office/powerpoint/2010/main" val="41087713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A8148F7B-EB51-41AF-BA2E-169881BA6E1A}"/>
              </a:ext>
            </a:extLst>
          </p:cNvPr>
          <p:cNvSpPr txBox="1"/>
          <p:nvPr/>
        </p:nvSpPr>
        <p:spPr>
          <a:xfrm>
            <a:off x="313414" y="272625"/>
            <a:ext cx="8831326" cy="1446550"/>
          </a:xfrm>
          <a:prstGeom prst="rect">
            <a:avLst/>
          </a:prstGeom>
          <a:noFill/>
        </p:spPr>
        <p:txBody>
          <a:bodyPr wrap="square">
            <a:spAutoFit/>
          </a:bodyPr>
          <a:lstStyle/>
          <a:p>
            <a:r>
              <a:rPr lang="en-GB" sz="4400" b="1" dirty="0">
                <a:solidFill>
                  <a:srgbClr val="FF0000"/>
                </a:solidFill>
                <a:latin typeface="Leelawadee" panose="020B0502040204020203" pitchFamily="34" charset="-34"/>
              </a:rPr>
              <a:t>What PE kit should I wear? What happens if I forget my kit?</a:t>
            </a:r>
          </a:p>
        </p:txBody>
      </p:sp>
      <p:sp>
        <p:nvSpPr>
          <p:cNvPr id="6" name="TextBox 5">
            <a:extLst>
              <a:ext uri="{FF2B5EF4-FFF2-40B4-BE49-F238E27FC236}">
                <a16:creationId xmlns:a16="http://schemas.microsoft.com/office/drawing/2014/main" id="{0E6CB0EF-5F89-4CE3-BEBA-6C3934959222}"/>
              </a:ext>
            </a:extLst>
          </p:cNvPr>
          <p:cNvSpPr txBox="1"/>
          <p:nvPr/>
        </p:nvSpPr>
        <p:spPr>
          <a:xfrm>
            <a:off x="313413" y="1913072"/>
            <a:ext cx="11094393" cy="2308324"/>
          </a:xfrm>
          <a:prstGeom prst="rect">
            <a:avLst/>
          </a:prstGeom>
          <a:noFill/>
        </p:spPr>
        <p:txBody>
          <a:bodyPr wrap="square">
            <a:spAutoFit/>
          </a:bodyPr>
          <a:lstStyle/>
          <a:p>
            <a:r>
              <a:rPr lang="en-GB" sz="2400" dirty="0">
                <a:solidFill>
                  <a:srgbClr val="FF0000"/>
                </a:solidFill>
                <a:latin typeface="Trebuchet MS" panose="020B0603020202020204" pitchFamily="34" charset="0"/>
              </a:rPr>
              <a:t>Indoor PE kit is a plain, white t-shirt and black shorts/cycling shorts.</a:t>
            </a:r>
          </a:p>
          <a:p>
            <a:endParaRPr lang="en-GB" sz="2400" dirty="0">
              <a:solidFill>
                <a:srgbClr val="FF0000"/>
              </a:solidFill>
              <a:latin typeface="Trebuchet MS" panose="020B0603020202020204" pitchFamily="34" charset="0"/>
            </a:endParaRPr>
          </a:p>
          <a:p>
            <a:r>
              <a:rPr lang="en-GB" sz="2400" dirty="0">
                <a:solidFill>
                  <a:srgbClr val="FF0000"/>
                </a:solidFill>
                <a:latin typeface="Trebuchet MS" panose="020B0603020202020204" pitchFamily="34" charset="0"/>
              </a:rPr>
              <a:t>Outdoor PE kit can be a plain (dark coloured if possible) tracksuit. A plain hoodie/school hoodie can also be worn. Trainers MUST be worn for PE outside. All jewellery must be removed for PE lessons (stud earrings may be taped over or removed) including watches. Long hair needs to be tied up.</a:t>
            </a:r>
          </a:p>
        </p:txBody>
      </p:sp>
      <p:sp>
        <p:nvSpPr>
          <p:cNvPr id="8" name="TextBox 7">
            <a:extLst>
              <a:ext uri="{FF2B5EF4-FFF2-40B4-BE49-F238E27FC236}">
                <a16:creationId xmlns:a16="http://schemas.microsoft.com/office/drawing/2014/main" id="{2A51E685-476D-45DD-B0C0-722FEA220409}"/>
              </a:ext>
            </a:extLst>
          </p:cNvPr>
          <p:cNvSpPr txBox="1"/>
          <p:nvPr/>
        </p:nvSpPr>
        <p:spPr>
          <a:xfrm>
            <a:off x="313412" y="4415293"/>
            <a:ext cx="11316336" cy="1569660"/>
          </a:xfrm>
          <a:prstGeom prst="rect">
            <a:avLst/>
          </a:prstGeom>
          <a:noFill/>
        </p:spPr>
        <p:txBody>
          <a:bodyPr wrap="square">
            <a:spAutoFit/>
          </a:bodyPr>
          <a:lstStyle/>
          <a:p>
            <a:r>
              <a:rPr lang="en-GB" sz="2400" b="1" dirty="0">
                <a:solidFill>
                  <a:srgbClr val="FF0000"/>
                </a:solidFill>
                <a:latin typeface="Trebuchet MS" panose="020B0603020202020204" pitchFamily="34" charset="0"/>
              </a:rPr>
              <a:t>Forgetting PE kit</a:t>
            </a:r>
          </a:p>
          <a:p>
            <a:r>
              <a:rPr lang="en-GB" sz="2400" b="0" dirty="0">
                <a:solidFill>
                  <a:srgbClr val="FF0000"/>
                </a:solidFill>
                <a:latin typeface="Trebuchet MS" panose="020B0603020202020204" pitchFamily="34" charset="0"/>
              </a:rPr>
              <a:t>Children should have the correct PE kit for every PE lesson. </a:t>
            </a:r>
          </a:p>
          <a:p>
            <a:r>
              <a:rPr lang="en-GB" sz="2400" b="0" dirty="0">
                <a:solidFill>
                  <a:srgbClr val="FF0000"/>
                </a:solidFill>
                <a:latin typeface="Trebuchet MS" panose="020B0603020202020204" pitchFamily="34" charset="0"/>
              </a:rPr>
              <a:t>If children forget regularly forget to come in their kit, a phone call will be made to parents to see if we can support in any way.</a:t>
            </a:r>
          </a:p>
        </p:txBody>
      </p:sp>
    </p:spTree>
    <p:extLst>
      <p:ext uri="{BB962C8B-B14F-4D97-AF65-F5344CB8AC3E}">
        <p14:creationId xmlns:p14="http://schemas.microsoft.com/office/powerpoint/2010/main" val="3665652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02E95D50-8932-4DDA-99FF-3B7D84AE4873}"/>
              </a:ext>
            </a:extLst>
          </p:cNvPr>
          <p:cNvSpPr txBox="1"/>
          <p:nvPr/>
        </p:nvSpPr>
        <p:spPr>
          <a:xfrm>
            <a:off x="428346" y="226459"/>
            <a:ext cx="763257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When do I get homework?</a:t>
            </a:r>
          </a:p>
        </p:txBody>
      </p:sp>
      <p:sp>
        <p:nvSpPr>
          <p:cNvPr id="6" name="TextBox 5">
            <a:extLst>
              <a:ext uri="{FF2B5EF4-FFF2-40B4-BE49-F238E27FC236}">
                <a16:creationId xmlns:a16="http://schemas.microsoft.com/office/drawing/2014/main" id="{23EF79C9-789F-48D5-BC9E-8BF725D77AF5}"/>
              </a:ext>
            </a:extLst>
          </p:cNvPr>
          <p:cNvSpPr txBox="1"/>
          <p:nvPr/>
        </p:nvSpPr>
        <p:spPr>
          <a:xfrm>
            <a:off x="428346" y="1520665"/>
            <a:ext cx="9940772" cy="4832092"/>
          </a:xfrm>
          <a:prstGeom prst="rect">
            <a:avLst/>
          </a:prstGeom>
          <a:noFill/>
        </p:spPr>
        <p:txBody>
          <a:bodyPr wrap="square">
            <a:spAutoFit/>
          </a:bodyPr>
          <a:lstStyle/>
          <a:p>
            <a:r>
              <a:rPr lang="en-GB" sz="2800" dirty="0">
                <a:solidFill>
                  <a:srgbClr val="FF0000"/>
                </a:solidFill>
                <a:latin typeface="Trebuchet MS" panose="020B0603020202020204" pitchFamily="34" charset="0"/>
              </a:rPr>
              <a:t>Homework includes reading and a piece of maths and English weekly.</a:t>
            </a:r>
          </a:p>
          <a:p>
            <a:endParaRPr lang="en-GB" sz="2800" dirty="0">
              <a:solidFill>
                <a:srgbClr val="FF0000"/>
              </a:solidFill>
              <a:latin typeface="Trebuchet MS" panose="020B0603020202020204" pitchFamily="34" charset="0"/>
            </a:endParaRPr>
          </a:p>
          <a:p>
            <a:r>
              <a:rPr lang="en-GB" sz="2800" b="1" dirty="0">
                <a:solidFill>
                  <a:srgbClr val="FF0000"/>
                </a:solidFill>
                <a:latin typeface="Trebuchet MS" panose="020B0603020202020204" pitchFamily="34" charset="0"/>
              </a:rPr>
              <a:t>Spelling</a:t>
            </a:r>
          </a:p>
          <a:p>
            <a:r>
              <a:rPr lang="en-GB" sz="2800" b="0" dirty="0">
                <a:solidFill>
                  <a:srgbClr val="FF0000"/>
                </a:solidFill>
                <a:latin typeface="Trebuchet MS" panose="020B0603020202020204" pitchFamily="34" charset="0"/>
              </a:rPr>
              <a:t>Your child will have a set day when they are tested on their spellings. </a:t>
            </a:r>
            <a:r>
              <a:rPr lang="en-GB" sz="2800" dirty="0">
                <a:solidFill>
                  <a:srgbClr val="FF0000"/>
                </a:solidFill>
                <a:latin typeface="Trebuchet MS" panose="020B0603020202020204" pitchFamily="34" charset="0"/>
              </a:rPr>
              <a:t>We practise spellings every day in school so children do not bring home a spelling practice book. If you wish to practise with your children at home, you can request a yellow book to practise in but it does not need to come back into school. Weekly spellings can be found on your child’s year group page on the website.</a:t>
            </a:r>
            <a:endParaRPr lang="en-GB" sz="2800" b="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3793969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AA53EDAE-5D5A-430A-B7F7-1B15111349EB}"/>
              </a:ext>
            </a:extLst>
          </p:cNvPr>
          <p:cNvSpPr txBox="1"/>
          <p:nvPr/>
        </p:nvSpPr>
        <p:spPr>
          <a:xfrm>
            <a:off x="357742" y="421135"/>
            <a:ext cx="9935789" cy="5262979"/>
          </a:xfrm>
          <a:prstGeom prst="rect">
            <a:avLst/>
          </a:prstGeom>
          <a:noFill/>
        </p:spPr>
        <p:txBody>
          <a:bodyPr wrap="square">
            <a:spAutoFit/>
          </a:bodyPr>
          <a:lstStyle/>
          <a:p>
            <a:r>
              <a:rPr lang="en-GB" sz="2800" b="1" dirty="0" err="1">
                <a:solidFill>
                  <a:srgbClr val="FF0000"/>
                </a:solidFill>
                <a:latin typeface="Trebuchet MS" panose="020B0603020202020204" pitchFamily="34" charset="0"/>
              </a:rPr>
              <a:t>Timestables</a:t>
            </a:r>
            <a:endParaRPr lang="en-GB" sz="2800" b="1" dirty="0">
              <a:solidFill>
                <a:srgbClr val="FF0000"/>
              </a:solidFill>
              <a:latin typeface="Trebuchet MS" panose="020B0603020202020204" pitchFamily="34" charset="0"/>
            </a:endParaRPr>
          </a:p>
          <a:p>
            <a:r>
              <a:rPr lang="en-GB" sz="2800" b="0" dirty="0" err="1">
                <a:solidFill>
                  <a:srgbClr val="FF0000"/>
                </a:solidFill>
                <a:latin typeface="Trebuchet MS" panose="020B0603020202020204" pitchFamily="34" charset="0"/>
              </a:rPr>
              <a:t>Timestables</a:t>
            </a:r>
            <a:r>
              <a:rPr lang="en-GB" sz="2800" b="0" dirty="0">
                <a:solidFill>
                  <a:srgbClr val="FF0000"/>
                </a:solidFill>
                <a:latin typeface="Trebuchet MS" panose="020B0603020202020204" pitchFamily="34" charset="0"/>
              </a:rPr>
              <a:t> are practised </a:t>
            </a:r>
            <a:r>
              <a:rPr lang="en-GB" sz="2800" dirty="0">
                <a:solidFill>
                  <a:srgbClr val="FF0000"/>
                </a:solidFill>
                <a:latin typeface="Trebuchet MS" panose="020B0603020202020204" pitchFamily="34" charset="0"/>
              </a:rPr>
              <a:t>three times a week and tested twice a week using </a:t>
            </a:r>
            <a:r>
              <a:rPr lang="en-GB" sz="2800" b="1" dirty="0" err="1">
                <a:solidFill>
                  <a:srgbClr val="FF0000"/>
                </a:solidFill>
                <a:latin typeface="Trebuchet MS" panose="020B0603020202020204" pitchFamily="34" charset="0"/>
              </a:rPr>
              <a:t>Timestables</a:t>
            </a:r>
            <a:r>
              <a:rPr lang="en-GB" sz="2800" b="1" dirty="0">
                <a:solidFill>
                  <a:srgbClr val="FF0000"/>
                </a:solidFill>
                <a:latin typeface="Trebuchet MS" panose="020B0603020202020204" pitchFamily="34" charset="0"/>
              </a:rPr>
              <a:t> Rockstars </a:t>
            </a:r>
            <a:r>
              <a:rPr lang="en-GB" sz="2800" b="0" dirty="0">
                <a:solidFill>
                  <a:srgbClr val="FF0000"/>
                </a:solidFill>
                <a:latin typeface="Trebuchet MS" panose="020B0603020202020204" pitchFamily="34" charset="0"/>
              </a:rPr>
              <a:t>(an online </a:t>
            </a:r>
            <a:r>
              <a:rPr lang="en-GB" sz="2800" b="0" dirty="0" err="1">
                <a:solidFill>
                  <a:srgbClr val="FF0000"/>
                </a:solidFill>
                <a:latin typeface="Trebuchet MS" panose="020B0603020202020204" pitchFamily="34" charset="0"/>
              </a:rPr>
              <a:t>timestables</a:t>
            </a:r>
            <a:r>
              <a:rPr lang="en-GB" sz="2800" b="0" dirty="0">
                <a:solidFill>
                  <a:srgbClr val="FF0000"/>
                </a:solidFill>
                <a:latin typeface="Trebuchet MS" panose="020B0603020202020204" pitchFamily="34" charset="0"/>
              </a:rPr>
              <a:t> programme) however, it is beneficial for your child to practise at home.</a:t>
            </a:r>
          </a:p>
          <a:p>
            <a:endParaRPr lang="en-GB" sz="2800" dirty="0">
              <a:solidFill>
                <a:srgbClr val="FF0000"/>
              </a:solidFill>
              <a:latin typeface="Trebuchet MS" panose="020B0603020202020204" pitchFamily="34" charset="0"/>
            </a:endParaRPr>
          </a:p>
          <a:p>
            <a:r>
              <a:rPr lang="en-GB" sz="2800" b="0" dirty="0">
                <a:solidFill>
                  <a:srgbClr val="FF0000"/>
                </a:solidFill>
                <a:latin typeface="Trebuchet MS" panose="020B0603020202020204" pitchFamily="34" charset="0"/>
              </a:rPr>
              <a:t>We encourage your child </a:t>
            </a:r>
            <a:r>
              <a:rPr lang="en-GB" sz="2800" dirty="0">
                <a:solidFill>
                  <a:srgbClr val="FF0000"/>
                </a:solidFill>
                <a:latin typeface="Trebuchet MS" panose="020B0603020202020204" pitchFamily="34" charset="0"/>
              </a:rPr>
              <a:t>to </a:t>
            </a:r>
            <a:r>
              <a:rPr lang="en-GB" sz="2800" b="0" dirty="0">
                <a:solidFill>
                  <a:srgbClr val="FF0000"/>
                </a:solidFill>
                <a:latin typeface="Trebuchet MS" panose="020B0603020202020204" pitchFamily="34" charset="0"/>
              </a:rPr>
              <a:t>take part in </a:t>
            </a:r>
            <a:r>
              <a:rPr lang="en-GB" sz="2800" b="0" dirty="0" err="1">
                <a:solidFill>
                  <a:srgbClr val="FF0000"/>
                </a:solidFill>
                <a:latin typeface="Trebuchet MS" panose="020B0603020202020204" pitchFamily="34" charset="0"/>
              </a:rPr>
              <a:t>Timestables</a:t>
            </a:r>
            <a:r>
              <a:rPr lang="en-GB" sz="2800" b="0" dirty="0">
                <a:solidFill>
                  <a:srgbClr val="FF0000"/>
                </a:solidFill>
                <a:latin typeface="Trebuchet MS" panose="020B0603020202020204" pitchFamily="34" charset="0"/>
              </a:rPr>
              <a:t> </a:t>
            </a:r>
            <a:r>
              <a:rPr lang="en-GB" sz="2800" b="0" dirty="0" err="1">
                <a:solidFill>
                  <a:srgbClr val="FF0000"/>
                </a:solidFill>
                <a:latin typeface="Trebuchet MS" panose="020B0603020202020204" pitchFamily="34" charset="0"/>
              </a:rPr>
              <a:t>Rockstars</a:t>
            </a:r>
            <a:r>
              <a:rPr lang="en-GB" sz="2800" b="0" dirty="0">
                <a:solidFill>
                  <a:srgbClr val="FF0000"/>
                </a:solidFill>
                <a:latin typeface="Trebuchet MS" panose="020B0603020202020204" pitchFamily="34" charset="0"/>
              </a:rPr>
              <a:t> Garage activities at home for 30 minutes a week. If your child completes this, your child will receive a token to put into a year group jar. The </a:t>
            </a:r>
            <a:r>
              <a:rPr lang="en-GB" sz="2800" dirty="0">
                <a:solidFill>
                  <a:srgbClr val="FF0000"/>
                </a:solidFill>
                <a:latin typeface="Trebuchet MS" panose="020B0603020202020204" pitchFamily="34" charset="0"/>
              </a:rPr>
              <a:t>class </a:t>
            </a:r>
            <a:r>
              <a:rPr lang="en-GB" sz="2800" b="0" dirty="0">
                <a:solidFill>
                  <a:srgbClr val="FF0000"/>
                </a:solidFill>
                <a:latin typeface="Trebuchet MS" panose="020B0603020202020204" pitchFamily="34" charset="0"/>
              </a:rPr>
              <a:t>with the most tokens at the end of the year, will earn a reward.</a:t>
            </a:r>
          </a:p>
          <a:p>
            <a:endParaRPr lang="en-GB" sz="280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1068896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96203455-C2C6-498A-BDD0-2382FF5D79BA}"/>
              </a:ext>
            </a:extLst>
          </p:cNvPr>
          <p:cNvSpPr txBox="1"/>
          <p:nvPr/>
        </p:nvSpPr>
        <p:spPr>
          <a:xfrm>
            <a:off x="446103" y="143123"/>
            <a:ext cx="9593763" cy="3108543"/>
          </a:xfrm>
          <a:prstGeom prst="rect">
            <a:avLst/>
          </a:prstGeom>
          <a:noFill/>
        </p:spPr>
        <p:txBody>
          <a:bodyPr wrap="square">
            <a:spAutoFit/>
          </a:bodyPr>
          <a:lstStyle/>
          <a:p>
            <a:r>
              <a:rPr lang="en-GB" sz="2800" b="1" dirty="0">
                <a:solidFill>
                  <a:srgbClr val="FF0000"/>
                </a:solidFill>
                <a:latin typeface="Trebuchet MS" panose="020B0603020202020204" pitchFamily="34" charset="0"/>
              </a:rPr>
              <a:t>English and Maths homework</a:t>
            </a:r>
          </a:p>
          <a:p>
            <a:r>
              <a:rPr lang="en-GB" sz="2800" b="0" dirty="0">
                <a:solidFill>
                  <a:srgbClr val="FF0000"/>
                </a:solidFill>
                <a:latin typeface="Trebuchet MS" panose="020B0603020202020204" pitchFamily="34" charset="0"/>
              </a:rPr>
              <a:t>Completed homework should be checked by parents and will then be self marked by the children on a Monday. Next week, children will bring home two homework books, a 10-minute weekly workout maths book and a 10-minute weekly workout English book. Children will complete one workout from each book, each week.</a:t>
            </a:r>
          </a:p>
        </p:txBody>
      </p:sp>
      <p:sp>
        <p:nvSpPr>
          <p:cNvPr id="6" name="TextBox 5">
            <a:extLst>
              <a:ext uri="{FF2B5EF4-FFF2-40B4-BE49-F238E27FC236}">
                <a16:creationId xmlns:a16="http://schemas.microsoft.com/office/drawing/2014/main" id="{DEC0BE79-33E2-4557-AB18-8D4B2314D347}"/>
              </a:ext>
            </a:extLst>
          </p:cNvPr>
          <p:cNvSpPr txBox="1"/>
          <p:nvPr/>
        </p:nvSpPr>
        <p:spPr>
          <a:xfrm>
            <a:off x="315554" y="5056077"/>
            <a:ext cx="11414986" cy="1569660"/>
          </a:xfrm>
          <a:prstGeom prst="rect">
            <a:avLst/>
          </a:prstGeom>
          <a:noFill/>
        </p:spPr>
        <p:txBody>
          <a:bodyPr wrap="square">
            <a:spAutoFit/>
          </a:bodyPr>
          <a:lstStyle/>
          <a:p>
            <a:r>
              <a:rPr lang="en-GB" sz="2400" dirty="0">
                <a:solidFill>
                  <a:srgbClr val="FF0000"/>
                </a:solidFill>
                <a:latin typeface="Trebuchet MS" panose="020B0603020202020204" pitchFamily="34" charset="0"/>
              </a:rPr>
              <a:t>Homework is expected to be brought into school every Monday morning. If a child repeatedly forgets to bring their homework in on a Monday, we will ask them to go to Homework Club with Mrs </a:t>
            </a:r>
            <a:r>
              <a:rPr lang="en-GB" sz="2400" dirty="0" err="1">
                <a:solidFill>
                  <a:srgbClr val="FF0000"/>
                </a:solidFill>
                <a:latin typeface="Trebuchet MS" panose="020B0603020202020204" pitchFamily="34" charset="0"/>
              </a:rPr>
              <a:t>Stokey</a:t>
            </a:r>
            <a:r>
              <a:rPr lang="en-GB" sz="2400" dirty="0">
                <a:solidFill>
                  <a:srgbClr val="FF0000"/>
                </a:solidFill>
                <a:latin typeface="Trebuchet MS" panose="020B0603020202020204" pitchFamily="34" charset="0"/>
              </a:rPr>
              <a:t> on a Tuesday so she can help support them with their homework and ensure it is completed on time.</a:t>
            </a:r>
          </a:p>
        </p:txBody>
      </p:sp>
      <p:pic>
        <p:nvPicPr>
          <p:cNvPr id="5" name="Picture 4"/>
          <p:cNvPicPr>
            <a:picLocks noChangeAspect="1"/>
          </p:cNvPicPr>
          <p:nvPr/>
        </p:nvPicPr>
        <p:blipFill>
          <a:blip r:embed="rId3"/>
          <a:stretch>
            <a:fillRect/>
          </a:stretch>
        </p:blipFill>
        <p:spPr>
          <a:xfrm>
            <a:off x="3614462" y="3287147"/>
            <a:ext cx="1332070" cy="1688239"/>
          </a:xfrm>
          <a:prstGeom prst="rect">
            <a:avLst/>
          </a:prstGeom>
        </p:spPr>
      </p:pic>
      <p:pic>
        <p:nvPicPr>
          <p:cNvPr id="7" name="Picture 6"/>
          <p:cNvPicPr>
            <a:picLocks noChangeAspect="1"/>
          </p:cNvPicPr>
          <p:nvPr/>
        </p:nvPicPr>
        <p:blipFill>
          <a:blip r:embed="rId4"/>
          <a:stretch>
            <a:fillRect/>
          </a:stretch>
        </p:blipFill>
        <p:spPr>
          <a:xfrm>
            <a:off x="5582258" y="3269726"/>
            <a:ext cx="1348492" cy="1705660"/>
          </a:xfrm>
          <a:prstGeom prst="rect">
            <a:avLst/>
          </a:prstGeom>
        </p:spPr>
      </p:pic>
      <p:sp>
        <p:nvSpPr>
          <p:cNvPr id="8" name="Rectangle 7"/>
          <p:cNvSpPr/>
          <p:nvPr/>
        </p:nvSpPr>
        <p:spPr>
          <a:xfrm>
            <a:off x="7733306" y="3054421"/>
            <a:ext cx="3997234" cy="1477328"/>
          </a:xfrm>
          <a:prstGeom prst="rect">
            <a:avLst/>
          </a:prstGeom>
        </p:spPr>
        <p:txBody>
          <a:bodyPr wrap="square">
            <a:spAutoFit/>
          </a:bodyPr>
          <a:lstStyle/>
          <a:p>
            <a:r>
              <a:rPr lang="en-GB" dirty="0">
                <a:solidFill>
                  <a:srgbClr val="FF0000"/>
                </a:solidFill>
                <a:latin typeface="Trebuchet MS" panose="020B0603020202020204" pitchFamily="34" charset="0"/>
              </a:rPr>
              <a:t>Parents can request additional homework resources if they wish and Year 6 may receive additional work as we build to the SAT tests in May 2025.</a:t>
            </a:r>
            <a:endParaRPr lang="en-GB" dirty="0">
              <a:latin typeface="Trebuchet MS" panose="020B0603020202020204" pitchFamily="34" charset="0"/>
            </a:endParaRPr>
          </a:p>
        </p:txBody>
      </p:sp>
    </p:spTree>
    <p:extLst>
      <p:ext uri="{BB962C8B-B14F-4D97-AF65-F5344CB8AC3E}">
        <p14:creationId xmlns:p14="http://schemas.microsoft.com/office/powerpoint/2010/main" val="3367761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pic>
        <p:nvPicPr>
          <p:cNvPr id="5" name="Picture 4">
            <a:extLst>
              <a:ext uri="{FF2B5EF4-FFF2-40B4-BE49-F238E27FC236}">
                <a16:creationId xmlns:a16="http://schemas.microsoft.com/office/drawing/2014/main" id="{0725459F-A17D-453A-9F73-CFEBB73D6FF8}"/>
              </a:ext>
            </a:extLst>
          </p:cNvPr>
          <p:cNvPicPr>
            <a:picLocks noChangeAspect="1"/>
          </p:cNvPicPr>
          <p:nvPr/>
        </p:nvPicPr>
        <p:blipFill>
          <a:blip r:embed="rId3"/>
          <a:stretch>
            <a:fillRect/>
          </a:stretch>
        </p:blipFill>
        <p:spPr>
          <a:xfrm>
            <a:off x="78122" y="0"/>
            <a:ext cx="2226631" cy="1313073"/>
          </a:xfrm>
          <a:prstGeom prst="rect">
            <a:avLst/>
          </a:prstGeom>
        </p:spPr>
      </p:pic>
      <p:sp>
        <p:nvSpPr>
          <p:cNvPr id="14" name="TextBox 13">
            <a:extLst>
              <a:ext uri="{FF2B5EF4-FFF2-40B4-BE49-F238E27FC236}">
                <a16:creationId xmlns:a16="http://schemas.microsoft.com/office/drawing/2014/main" id="{574275D8-BEF1-49A8-8525-35E5A2D275EE}"/>
              </a:ext>
            </a:extLst>
          </p:cNvPr>
          <p:cNvSpPr txBox="1"/>
          <p:nvPr/>
        </p:nvSpPr>
        <p:spPr>
          <a:xfrm>
            <a:off x="2922972" y="143123"/>
            <a:ext cx="686909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The Westfield Rainbow</a:t>
            </a:r>
          </a:p>
        </p:txBody>
      </p:sp>
      <p:sp>
        <p:nvSpPr>
          <p:cNvPr id="16" name="TextBox 15">
            <a:extLst>
              <a:ext uri="{FF2B5EF4-FFF2-40B4-BE49-F238E27FC236}">
                <a16:creationId xmlns:a16="http://schemas.microsoft.com/office/drawing/2014/main" id="{0A9BBE83-C961-4CD0-A10D-C5E3FE8D5284}"/>
              </a:ext>
            </a:extLst>
          </p:cNvPr>
          <p:cNvSpPr txBox="1"/>
          <p:nvPr/>
        </p:nvSpPr>
        <p:spPr>
          <a:xfrm>
            <a:off x="2168371" y="760265"/>
            <a:ext cx="8004660" cy="1323439"/>
          </a:xfrm>
          <a:prstGeom prst="rect">
            <a:avLst/>
          </a:prstGeom>
          <a:noFill/>
        </p:spPr>
        <p:txBody>
          <a:bodyPr wrap="square">
            <a:spAutoFit/>
          </a:bodyPr>
          <a:lstStyle/>
          <a:p>
            <a:r>
              <a:rPr lang="en-GB" sz="2000" dirty="0">
                <a:solidFill>
                  <a:srgbClr val="FF0000"/>
                </a:solidFill>
                <a:latin typeface="Leelawadee" panose="020B0502040204020203" pitchFamily="34" charset="-34"/>
              </a:rPr>
              <a:t>All children start on green at the start of every day.</a:t>
            </a:r>
          </a:p>
          <a:p>
            <a:endParaRPr lang="en-GB" sz="2000" dirty="0">
              <a:solidFill>
                <a:srgbClr val="FF0000"/>
              </a:solidFill>
              <a:latin typeface="Leelawadee" panose="020B0502040204020203" pitchFamily="34" charset="-34"/>
            </a:endParaRPr>
          </a:p>
          <a:p>
            <a:r>
              <a:rPr lang="en-GB" sz="2000" dirty="0">
                <a:solidFill>
                  <a:srgbClr val="FF0000"/>
                </a:solidFill>
                <a:latin typeface="Leelawadee" panose="020B0502040204020203" pitchFamily="34" charset="-34"/>
              </a:rPr>
              <a:t>If they misbehave, they are told they are on a warning for choosing not to follow one of the school rules.</a:t>
            </a:r>
          </a:p>
        </p:txBody>
      </p:sp>
      <p:sp>
        <p:nvSpPr>
          <p:cNvPr id="18" name="TextBox 17">
            <a:extLst>
              <a:ext uri="{FF2B5EF4-FFF2-40B4-BE49-F238E27FC236}">
                <a16:creationId xmlns:a16="http://schemas.microsoft.com/office/drawing/2014/main" id="{2EA959EA-D54C-4153-A9BB-B11800B17BFA}"/>
              </a:ext>
            </a:extLst>
          </p:cNvPr>
          <p:cNvSpPr txBox="1"/>
          <p:nvPr/>
        </p:nvSpPr>
        <p:spPr>
          <a:xfrm>
            <a:off x="2168370" y="2059341"/>
            <a:ext cx="9585664" cy="2246769"/>
          </a:xfrm>
          <a:prstGeom prst="rect">
            <a:avLst/>
          </a:prstGeom>
          <a:noFill/>
        </p:spPr>
        <p:txBody>
          <a:bodyPr wrap="square">
            <a:spAutoFit/>
          </a:bodyPr>
          <a:lstStyle/>
          <a:p>
            <a:r>
              <a:rPr lang="en-GB" sz="2000" dirty="0">
                <a:solidFill>
                  <a:srgbClr val="FF0000"/>
                </a:solidFill>
                <a:latin typeface="Leelawadee" panose="020B0502040204020203" pitchFamily="34" charset="-34"/>
              </a:rPr>
              <a:t>If the behaviour continues, they are told that are on a second warning as they are still choosing to not follow one of the school rules and if the behaviour continues, they may receive a restorative slip. </a:t>
            </a:r>
          </a:p>
          <a:p>
            <a:endParaRPr lang="en-GB" sz="2000" dirty="0">
              <a:solidFill>
                <a:srgbClr val="FF0000"/>
              </a:solidFill>
              <a:latin typeface="Leelawadee" panose="020B0502040204020203" pitchFamily="34" charset="-34"/>
            </a:endParaRPr>
          </a:p>
          <a:p>
            <a:r>
              <a:rPr lang="en-GB" sz="2000" dirty="0">
                <a:solidFill>
                  <a:srgbClr val="FF0000"/>
                </a:solidFill>
                <a:latin typeface="Leelawadee" panose="020B0502040204020203" pitchFamily="34" charset="-34"/>
              </a:rPr>
              <a:t>If the behaviour still continues, they will receive a restorative slip which they will complete at break time with a member of staff. If the behaviour continues. A phone call to parents will be made.</a:t>
            </a:r>
          </a:p>
        </p:txBody>
      </p:sp>
      <p:sp>
        <p:nvSpPr>
          <p:cNvPr id="20" name="TextBox 19">
            <a:extLst>
              <a:ext uri="{FF2B5EF4-FFF2-40B4-BE49-F238E27FC236}">
                <a16:creationId xmlns:a16="http://schemas.microsoft.com/office/drawing/2014/main" id="{6D416341-AAC2-4A07-9BA1-9653D2F17915}"/>
              </a:ext>
            </a:extLst>
          </p:cNvPr>
          <p:cNvSpPr txBox="1"/>
          <p:nvPr/>
        </p:nvSpPr>
        <p:spPr>
          <a:xfrm>
            <a:off x="2168369" y="4306110"/>
            <a:ext cx="9212802" cy="400110"/>
          </a:xfrm>
          <a:prstGeom prst="rect">
            <a:avLst/>
          </a:prstGeom>
          <a:noFill/>
        </p:spPr>
        <p:txBody>
          <a:bodyPr wrap="square">
            <a:spAutoFit/>
          </a:bodyPr>
          <a:lstStyle/>
          <a:p>
            <a:r>
              <a:rPr lang="en-GB" sz="2000" dirty="0">
                <a:solidFill>
                  <a:srgbClr val="FF0000"/>
                </a:solidFill>
                <a:latin typeface="Leelawadee" panose="020B0502040204020203" pitchFamily="34" charset="-34"/>
              </a:rPr>
              <a:t>If the behaviour still continues, the child will move to another class for time out</a:t>
            </a:r>
            <a:r>
              <a:rPr lang="en-GB" sz="1800" dirty="0">
                <a:solidFill>
                  <a:srgbClr val="FF0000"/>
                </a:solidFill>
                <a:latin typeface="Leelawadee" panose="020B0502040204020203" pitchFamily="34" charset="-34"/>
              </a:rPr>
              <a:t>.</a:t>
            </a:r>
          </a:p>
        </p:txBody>
      </p:sp>
      <p:sp>
        <p:nvSpPr>
          <p:cNvPr id="22" name="TextBox 21">
            <a:extLst>
              <a:ext uri="{FF2B5EF4-FFF2-40B4-BE49-F238E27FC236}">
                <a16:creationId xmlns:a16="http://schemas.microsoft.com/office/drawing/2014/main" id="{99F5B022-5AB7-474A-87A9-717923181DDE}"/>
              </a:ext>
            </a:extLst>
          </p:cNvPr>
          <p:cNvSpPr txBox="1"/>
          <p:nvPr/>
        </p:nvSpPr>
        <p:spPr>
          <a:xfrm>
            <a:off x="2168368" y="4706220"/>
            <a:ext cx="9353072" cy="1938992"/>
          </a:xfrm>
          <a:prstGeom prst="rect">
            <a:avLst/>
          </a:prstGeom>
          <a:noFill/>
        </p:spPr>
        <p:txBody>
          <a:bodyPr wrap="square">
            <a:spAutoFit/>
          </a:bodyPr>
          <a:lstStyle/>
          <a:p>
            <a:r>
              <a:rPr lang="en-GB" sz="2000" dirty="0">
                <a:solidFill>
                  <a:srgbClr val="FF0000"/>
                </a:solidFill>
                <a:latin typeface="Leelawadee" panose="020B0502040204020203" pitchFamily="34" charset="-34"/>
              </a:rPr>
              <a:t>If children show brilliant behaviour, they can move to purple and will come home with a sticker saying 'I've been in purple, ask me about my day!'</a:t>
            </a:r>
          </a:p>
          <a:p>
            <a:endParaRPr lang="en-GB" sz="2000" dirty="0">
              <a:solidFill>
                <a:srgbClr val="FF0000"/>
              </a:solidFill>
              <a:latin typeface="Leelawadee" panose="020B0502040204020203" pitchFamily="34" charset="-34"/>
            </a:endParaRPr>
          </a:p>
          <a:p>
            <a:r>
              <a:rPr lang="en-GB" sz="2000" dirty="0">
                <a:solidFill>
                  <a:srgbClr val="FF0000"/>
                </a:solidFill>
                <a:latin typeface="Leelawadee" panose="020B0502040204020203" pitchFamily="34" charset="-34"/>
              </a:rPr>
              <a:t>If a child has shown exceptional behaviour, they move onto a golden star. 5 golden stars are chosen, one at the end of each day. These children are celebrated in the Friday assembly and the school newsletter.</a:t>
            </a:r>
          </a:p>
        </p:txBody>
      </p:sp>
      <p:pic>
        <p:nvPicPr>
          <p:cNvPr id="13" name="Picture 12"/>
          <p:cNvPicPr/>
          <p:nvPr/>
        </p:nvPicPr>
        <p:blipFill>
          <a:blip r:embed="rId4"/>
          <a:stretch>
            <a:fillRect/>
          </a:stretch>
        </p:blipFill>
        <p:spPr>
          <a:xfrm>
            <a:off x="745665" y="1231686"/>
            <a:ext cx="1049844" cy="2008634"/>
          </a:xfrm>
          <a:prstGeom prst="rect">
            <a:avLst/>
          </a:prstGeom>
        </p:spPr>
      </p:pic>
      <p:pic>
        <p:nvPicPr>
          <p:cNvPr id="15" name="Picture 14"/>
          <p:cNvPicPr/>
          <p:nvPr/>
        </p:nvPicPr>
        <p:blipFill>
          <a:blip r:embed="rId5"/>
          <a:stretch>
            <a:fillRect/>
          </a:stretch>
        </p:blipFill>
        <p:spPr>
          <a:xfrm>
            <a:off x="806625" y="3201571"/>
            <a:ext cx="988884" cy="1962612"/>
          </a:xfrm>
          <a:prstGeom prst="rect">
            <a:avLst/>
          </a:prstGeom>
        </p:spPr>
      </p:pic>
      <p:pic>
        <p:nvPicPr>
          <p:cNvPr id="17" name="Picture 16"/>
          <p:cNvPicPr/>
          <p:nvPr/>
        </p:nvPicPr>
        <p:blipFill>
          <a:blip r:embed="rId6"/>
          <a:stretch>
            <a:fillRect/>
          </a:stretch>
        </p:blipFill>
        <p:spPr>
          <a:xfrm>
            <a:off x="806626" y="5255624"/>
            <a:ext cx="988884" cy="1005840"/>
          </a:xfrm>
          <a:prstGeom prst="rect">
            <a:avLst/>
          </a:prstGeom>
        </p:spPr>
      </p:pic>
    </p:spTree>
    <p:extLst>
      <p:ext uri="{BB962C8B-B14F-4D97-AF65-F5344CB8AC3E}">
        <p14:creationId xmlns:p14="http://schemas.microsoft.com/office/powerpoint/2010/main" val="1816559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5FCB4774-3045-4A65-8FDF-F957E205CFC0}"/>
              </a:ext>
            </a:extLst>
          </p:cNvPr>
          <p:cNvSpPr txBox="1"/>
          <p:nvPr/>
        </p:nvSpPr>
        <p:spPr>
          <a:xfrm>
            <a:off x="412071" y="226459"/>
            <a:ext cx="686761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Children’s Work</a:t>
            </a:r>
          </a:p>
        </p:txBody>
      </p:sp>
      <p:sp>
        <p:nvSpPr>
          <p:cNvPr id="5" name="TextBox 4">
            <a:extLst>
              <a:ext uri="{FF2B5EF4-FFF2-40B4-BE49-F238E27FC236}">
                <a16:creationId xmlns:a16="http://schemas.microsoft.com/office/drawing/2014/main" id="{DEC0BE79-33E2-4557-AB18-8D4B2314D347}"/>
              </a:ext>
            </a:extLst>
          </p:cNvPr>
          <p:cNvSpPr txBox="1"/>
          <p:nvPr/>
        </p:nvSpPr>
        <p:spPr>
          <a:xfrm>
            <a:off x="507063" y="1927590"/>
            <a:ext cx="10587657" cy="4401205"/>
          </a:xfrm>
          <a:prstGeom prst="rect">
            <a:avLst/>
          </a:prstGeom>
          <a:noFill/>
        </p:spPr>
        <p:txBody>
          <a:bodyPr wrap="square">
            <a:spAutoFit/>
          </a:bodyPr>
          <a:lstStyle/>
          <a:p>
            <a:r>
              <a:rPr lang="en-GB" sz="4000" dirty="0">
                <a:solidFill>
                  <a:srgbClr val="FF0000"/>
                </a:solidFill>
                <a:latin typeface="Trebuchet MS" panose="020B0603020202020204" pitchFamily="34" charset="0"/>
              </a:rPr>
              <a:t>Each week we will celebrate work that the children have produced and a child from each class will receive a special headteacher sticker. These pieces of work will be displayed on the display board underneath the shelter on the playground. Please have a look!</a:t>
            </a:r>
          </a:p>
        </p:txBody>
      </p:sp>
    </p:spTree>
    <p:extLst>
      <p:ext uri="{BB962C8B-B14F-4D97-AF65-F5344CB8AC3E}">
        <p14:creationId xmlns:p14="http://schemas.microsoft.com/office/powerpoint/2010/main" val="886116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5FCB4774-3045-4A65-8FDF-F957E205CFC0}"/>
              </a:ext>
            </a:extLst>
          </p:cNvPr>
          <p:cNvSpPr txBox="1"/>
          <p:nvPr/>
        </p:nvSpPr>
        <p:spPr>
          <a:xfrm>
            <a:off x="412071" y="226459"/>
            <a:ext cx="686761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What topics will I study?</a:t>
            </a:r>
          </a:p>
        </p:txBody>
      </p:sp>
      <p:pic>
        <p:nvPicPr>
          <p:cNvPr id="2" name="Picture 1"/>
          <p:cNvPicPr>
            <a:picLocks noChangeAspect="1"/>
          </p:cNvPicPr>
          <p:nvPr/>
        </p:nvPicPr>
        <p:blipFill>
          <a:blip r:embed="rId3"/>
          <a:stretch>
            <a:fillRect/>
          </a:stretch>
        </p:blipFill>
        <p:spPr>
          <a:xfrm>
            <a:off x="320088" y="1429838"/>
            <a:ext cx="2000250" cy="1943100"/>
          </a:xfrm>
          <a:prstGeom prst="rect">
            <a:avLst/>
          </a:prstGeom>
        </p:spPr>
      </p:pic>
      <p:pic>
        <p:nvPicPr>
          <p:cNvPr id="3" name="Picture 2"/>
          <p:cNvPicPr>
            <a:picLocks noChangeAspect="1"/>
          </p:cNvPicPr>
          <p:nvPr/>
        </p:nvPicPr>
        <p:blipFill>
          <a:blip r:embed="rId4"/>
          <a:stretch>
            <a:fillRect/>
          </a:stretch>
        </p:blipFill>
        <p:spPr>
          <a:xfrm>
            <a:off x="2308284" y="1663751"/>
            <a:ext cx="2076450" cy="2143125"/>
          </a:xfrm>
          <a:prstGeom prst="rect">
            <a:avLst/>
          </a:prstGeom>
        </p:spPr>
      </p:pic>
      <p:pic>
        <p:nvPicPr>
          <p:cNvPr id="6" name="Picture 5"/>
          <p:cNvPicPr>
            <a:picLocks noChangeAspect="1"/>
          </p:cNvPicPr>
          <p:nvPr/>
        </p:nvPicPr>
        <p:blipFill>
          <a:blip r:embed="rId5"/>
          <a:stretch>
            <a:fillRect/>
          </a:stretch>
        </p:blipFill>
        <p:spPr>
          <a:xfrm>
            <a:off x="4259428" y="1969225"/>
            <a:ext cx="1971675" cy="2066925"/>
          </a:xfrm>
          <a:prstGeom prst="rect">
            <a:avLst/>
          </a:prstGeom>
        </p:spPr>
      </p:pic>
      <p:pic>
        <p:nvPicPr>
          <p:cNvPr id="7" name="Picture 6"/>
          <p:cNvPicPr>
            <a:picLocks noChangeAspect="1"/>
          </p:cNvPicPr>
          <p:nvPr/>
        </p:nvPicPr>
        <p:blipFill>
          <a:blip r:embed="rId6"/>
          <a:stretch>
            <a:fillRect/>
          </a:stretch>
        </p:blipFill>
        <p:spPr>
          <a:xfrm>
            <a:off x="6036128" y="2472002"/>
            <a:ext cx="2209800" cy="1828800"/>
          </a:xfrm>
          <a:prstGeom prst="rect">
            <a:avLst/>
          </a:prstGeom>
        </p:spPr>
      </p:pic>
      <p:pic>
        <p:nvPicPr>
          <p:cNvPr id="8" name="Picture 7"/>
          <p:cNvPicPr>
            <a:picLocks noChangeAspect="1"/>
          </p:cNvPicPr>
          <p:nvPr/>
        </p:nvPicPr>
        <p:blipFill>
          <a:blip r:embed="rId7"/>
          <a:stretch>
            <a:fillRect/>
          </a:stretch>
        </p:blipFill>
        <p:spPr>
          <a:xfrm>
            <a:off x="8245928" y="3202168"/>
            <a:ext cx="2486025" cy="1533525"/>
          </a:xfrm>
          <a:prstGeom prst="rect">
            <a:avLst/>
          </a:prstGeom>
        </p:spPr>
      </p:pic>
      <p:pic>
        <p:nvPicPr>
          <p:cNvPr id="10" name="Picture 9"/>
          <p:cNvPicPr>
            <a:picLocks noChangeAspect="1"/>
          </p:cNvPicPr>
          <p:nvPr/>
        </p:nvPicPr>
        <p:blipFill>
          <a:blip r:embed="rId8"/>
          <a:stretch>
            <a:fillRect/>
          </a:stretch>
        </p:blipFill>
        <p:spPr>
          <a:xfrm>
            <a:off x="9396276" y="4870269"/>
            <a:ext cx="2038350" cy="1524000"/>
          </a:xfrm>
          <a:prstGeom prst="rect">
            <a:avLst/>
          </a:prstGeom>
        </p:spPr>
      </p:pic>
    </p:spTree>
    <p:extLst>
      <p:ext uri="{BB962C8B-B14F-4D97-AF65-F5344CB8AC3E}">
        <p14:creationId xmlns:p14="http://schemas.microsoft.com/office/powerpoint/2010/main" val="2601103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697876" y="143124"/>
            <a:ext cx="1180710" cy="1180710"/>
          </a:xfrm>
          <a:prstGeom prst="rect">
            <a:avLst/>
          </a:prstGeom>
        </p:spPr>
      </p:pic>
      <p:sp>
        <p:nvSpPr>
          <p:cNvPr id="4" name="TextBox 3">
            <a:extLst>
              <a:ext uri="{FF2B5EF4-FFF2-40B4-BE49-F238E27FC236}">
                <a16:creationId xmlns:a16="http://schemas.microsoft.com/office/drawing/2014/main" id="{0C364F91-C089-4F4E-BC76-D3F43414C953}"/>
              </a:ext>
            </a:extLst>
          </p:cNvPr>
          <p:cNvSpPr txBox="1"/>
          <p:nvPr/>
        </p:nvSpPr>
        <p:spPr>
          <a:xfrm>
            <a:off x="313414" y="226459"/>
            <a:ext cx="6780321"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What trips will I go on?</a:t>
            </a:r>
          </a:p>
        </p:txBody>
      </p:sp>
      <p:sp>
        <p:nvSpPr>
          <p:cNvPr id="5" name="TextBox 4">
            <a:extLst>
              <a:ext uri="{FF2B5EF4-FFF2-40B4-BE49-F238E27FC236}">
                <a16:creationId xmlns:a16="http://schemas.microsoft.com/office/drawing/2014/main" id="{DEC0BE79-33E2-4557-AB18-8D4B2314D347}"/>
              </a:ext>
            </a:extLst>
          </p:cNvPr>
          <p:cNvSpPr txBox="1"/>
          <p:nvPr/>
        </p:nvSpPr>
        <p:spPr>
          <a:xfrm>
            <a:off x="557589" y="1082565"/>
            <a:ext cx="10140287" cy="5632311"/>
          </a:xfrm>
          <a:prstGeom prst="rect">
            <a:avLst/>
          </a:prstGeom>
          <a:noFill/>
        </p:spPr>
        <p:txBody>
          <a:bodyPr wrap="square">
            <a:spAutoFit/>
          </a:bodyPr>
          <a:lstStyle/>
          <a:p>
            <a:r>
              <a:rPr lang="en-GB" sz="3600" dirty="0">
                <a:solidFill>
                  <a:srgbClr val="FF0000"/>
                </a:solidFill>
                <a:latin typeface="Trebuchet MS" panose="020B0603020202020204" pitchFamily="34" charset="0"/>
              </a:rPr>
              <a:t>14</a:t>
            </a:r>
            <a:r>
              <a:rPr lang="en-GB" sz="3600" baseline="30000" dirty="0">
                <a:solidFill>
                  <a:srgbClr val="FF0000"/>
                </a:solidFill>
                <a:latin typeface="Trebuchet MS" panose="020B0603020202020204" pitchFamily="34" charset="0"/>
              </a:rPr>
              <a:t>th</a:t>
            </a:r>
            <a:r>
              <a:rPr lang="en-GB" sz="3600" dirty="0">
                <a:solidFill>
                  <a:srgbClr val="FF0000"/>
                </a:solidFill>
                <a:latin typeface="Trebuchet MS" panose="020B0603020202020204" pitchFamily="34" charset="0"/>
              </a:rPr>
              <a:t> November – Mobile police museum linked to World War II.</a:t>
            </a:r>
          </a:p>
          <a:p>
            <a:r>
              <a:rPr lang="en-GB" sz="3600" dirty="0">
                <a:solidFill>
                  <a:srgbClr val="FF0000"/>
                </a:solidFill>
                <a:latin typeface="Trebuchet MS" panose="020B0603020202020204" pitchFamily="34" charset="0"/>
              </a:rPr>
              <a:t>The little suitcase workshop – date TBC</a:t>
            </a:r>
          </a:p>
          <a:p>
            <a:r>
              <a:rPr lang="en-GB" sz="3600" dirty="0">
                <a:solidFill>
                  <a:srgbClr val="FF0000"/>
                </a:solidFill>
                <a:latin typeface="Trebuchet MS" panose="020B0603020202020204" pitchFamily="34" charset="0"/>
              </a:rPr>
              <a:t>Eden Camp – Autumn term TBC.</a:t>
            </a:r>
          </a:p>
          <a:p>
            <a:endParaRPr lang="en-GB" sz="3600" dirty="0">
              <a:solidFill>
                <a:srgbClr val="FF0000"/>
              </a:solidFill>
              <a:latin typeface="Trebuchet MS" panose="020B0603020202020204" pitchFamily="34" charset="0"/>
            </a:endParaRPr>
          </a:p>
          <a:p>
            <a:r>
              <a:rPr lang="en-GB" sz="3600" dirty="0">
                <a:solidFill>
                  <a:srgbClr val="FF0000"/>
                </a:solidFill>
                <a:latin typeface="Trebuchet MS" panose="020B0603020202020204" pitchFamily="34" charset="0"/>
              </a:rPr>
              <a:t>Year 6 will go to Herd Farm on the residential – Miss Swallow is in conversations with Herd Farm about how this will be organised but it will take place during the first week in July. Details to follow ASAP.</a:t>
            </a:r>
          </a:p>
        </p:txBody>
      </p:sp>
    </p:spTree>
    <p:extLst>
      <p:ext uri="{BB962C8B-B14F-4D97-AF65-F5344CB8AC3E}">
        <p14:creationId xmlns:p14="http://schemas.microsoft.com/office/powerpoint/2010/main" val="2402143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AD325224-A586-4C98-A35C-7E7E95FC8B37}"/>
              </a:ext>
            </a:extLst>
          </p:cNvPr>
          <p:cNvSpPr txBox="1"/>
          <p:nvPr/>
        </p:nvSpPr>
        <p:spPr>
          <a:xfrm>
            <a:off x="313414" y="1756876"/>
            <a:ext cx="10389419" cy="4893647"/>
          </a:xfrm>
          <a:prstGeom prst="rect">
            <a:avLst/>
          </a:prstGeom>
          <a:noFill/>
        </p:spPr>
        <p:txBody>
          <a:bodyPr wrap="square">
            <a:spAutoFit/>
          </a:bodyPr>
          <a:lstStyle/>
          <a:p>
            <a:r>
              <a:rPr lang="en-GB" sz="2400" dirty="0">
                <a:solidFill>
                  <a:srgbClr val="FF0000"/>
                </a:solidFill>
                <a:latin typeface="Trebuchet MS" panose="020B0603020202020204" pitchFamily="34" charset="0"/>
              </a:rPr>
              <a:t>Our website is the main way to find out information at school so please check it regularly.</a:t>
            </a:r>
            <a:br>
              <a:rPr lang="en-GB" sz="2400" dirty="0">
                <a:solidFill>
                  <a:srgbClr val="FF0000"/>
                </a:solidFill>
                <a:latin typeface="Trebuchet MS" panose="020B0603020202020204" pitchFamily="34" charset="0"/>
              </a:rPr>
            </a:br>
            <a:endParaRPr lang="en-GB" sz="2400" dirty="0">
              <a:solidFill>
                <a:srgbClr val="FF0000"/>
              </a:solidFill>
              <a:latin typeface="Trebuchet MS" panose="020B0603020202020204" pitchFamily="34" charset="0"/>
            </a:endParaRPr>
          </a:p>
          <a:p>
            <a:r>
              <a:rPr lang="en-GB" sz="2400" dirty="0">
                <a:solidFill>
                  <a:srgbClr val="FF0000"/>
                </a:solidFill>
                <a:latin typeface="Trebuchet MS" panose="020B0603020202020204" pitchFamily="34" charset="0"/>
              </a:rPr>
              <a:t>All the weekly newsletters are on the website. The newsletter has all the key information for the week and key dates. All the exciting subject work we do can be found on our Curriculum Pages. Here you will see videos and pictures of your children. Links to any new website updates are included on the weekly newsletter.</a:t>
            </a:r>
          </a:p>
          <a:p>
            <a:endParaRPr lang="en-GB" sz="2400" dirty="0">
              <a:solidFill>
                <a:srgbClr val="FF0000"/>
              </a:solidFill>
              <a:latin typeface="Trebuchet MS" panose="020B0603020202020204" pitchFamily="34" charset="0"/>
            </a:endParaRPr>
          </a:p>
          <a:p>
            <a:r>
              <a:rPr lang="en-GB" sz="2400" dirty="0">
                <a:solidFill>
                  <a:srgbClr val="FF0000"/>
                </a:solidFill>
                <a:latin typeface="Trebuchet MS" panose="020B0603020202020204" pitchFamily="34" charset="0"/>
              </a:rPr>
              <a:t>Newsletters are found on the homepage.</a:t>
            </a:r>
          </a:p>
          <a:p>
            <a:r>
              <a:rPr lang="en-GB" sz="2400" dirty="0">
                <a:solidFill>
                  <a:srgbClr val="FF0000"/>
                </a:solidFill>
                <a:latin typeface="Trebuchet MS" panose="020B0603020202020204" pitchFamily="34" charset="0"/>
              </a:rPr>
              <a:t>Homework and spellings can also be found in every year group's page.</a:t>
            </a:r>
          </a:p>
          <a:p>
            <a:endParaRPr lang="en-GB" sz="2400" dirty="0">
              <a:solidFill>
                <a:srgbClr val="FF0000"/>
              </a:solidFill>
              <a:latin typeface="Trebuchet MS" panose="020B0603020202020204" pitchFamily="34" charset="0"/>
            </a:endParaRPr>
          </a:p>
          <a:p>
            <a:endParaRPr lang="en-GB" sz="2400" dirty="0">
              <a:solidFill>
                <a:srgbClr val="FF0000"/>
              </a:solidFill>
              <a:latin typeface="Trebuchet MS" panose="020B0603020202020204" pitchFamily="34" charset="0"/>
            </a:endParaRPr>
          </a:p>
        </p:txBody>
      </p:sp>
      <p:sp>
        <p:nvSpPr>
          <p:cNvPr id="5" name="TextBox 4">
            <a:extLst>
              <a:ext uri="{FF2B5EF4-FFF2-40B4-BE49-F238E27FC236}">
                <a16:creationId xmlns:a16="http://schemas.microsoft.com/office/drawing/2014/main" id="{824AD28C-619D-48CF-9384-A89980484DED}"/>
              </a:ext>
            </a:extLst>
          </p:cNvPr>
          <p:cNvSpPr txBox="1"/>
          <p:nvPr/>
        </p:nvSpPr>
        <p:spPr>
          <a:xfrm>
            <a:off x="313414" y="226459"/>
            <a:ext cx="6780321"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Communication</a:t>
            </a:r>
          </a:p>
        </p:txBody>
      </p:sp>
    </p:spTree>
    <p:extLst>
      <p:ext uri="{BB962C8B-B14F-4D97-AF65-F5344CB8AC3E}">
        <p14:creationId xmlns:p14="http://schemas.microsoft.com/office/powerpoint/2010/main" val="2823314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57283FC2-43E0-4FBF-B600-0FB0075F90F7}"/>
              </a:ext>
            </a:extLst>
          </p:cNvPr>
          <p:cNvSpPr txBox="1"/>
          <p:nvPr/>
        </p:nvSpPr>
        <p:spPr>
          <a:xfrm>
            <a:off x="313414" y="143123"/>
            <a:ext cx="8209625" cy="1446550"/>
          </a:xfrm>
          <a:prstGeom prst="rect">
            <a:avLst/>
          </a:prstGeom>
          <a:noFill/>
        </p:spPr>
        <p:txBody>
          <a:bodyPr wrap="square">
            <a:spAutoFit/>
          </a:bodyPr>
          <a:lstStyle/>
          <a:p>
            <a:r>
              <a:rPr lang="en-GB" sz="4400" b="1" dirty="0">
                <a:solidFill>
                  <a:srgbClr val="FF0000"/>
                </a:solidFill>
                <a:latin typeface="Leelawadee" panose="020B0502040204020203" pitchFamily="34" charset="-34"/>
              </a:rPr>
              <a:t>Any key dates I need to </a:t>
            </a:r>
            <a:br>
              <a:rPr lang="en-GB" sz="4400" b="1" dirty="0">
                <a:solidFill>
                  <a:srgbClr val="FF0000"/>
                </a:solidFill>
                <a:latin typeface="Leelawadee" panose="020B0502040204020203" pitchFamily="34" charset="-34"/>
              </a:rPr>
            </a:br>
            <a:r>
              <a:rPr lang="en-GB" sz="4400" b="1" dirty="0">
                <a:solidFill>
                  <a:srgbClr val="FF0000"/>
                </a:solidFill>
                <a:latin typeface="Leelawadee" panose="020B0502040204020203" pitchFamily="34" charset="-34"/>
              </a:rPr>
              <a:t>know for this term?</a:t>
            </a:r>
          </a:p>
        </p:txBody>
      </p:sp>
      <p:pic>
        <p:nvPicPr>
          <p:cNvPr id="5" name="Picture 4"/>
          <p:cNvPicPr>
            <a:picLocks noChangeAspect="1"/>
          </p:cNvPicPr>
          <p:nvPr/>
        </p:nvPicPr>
        <p:blipFill>
          <a:blip r:embed="rId3"/>
          <a:stretch>
            <a:fillRect/>
          </a:stretch>
        </p:blipFill>
        <p:spPr>
          <a:xfrm>
            <a:off x="393655" y="1756876"/>
            <a:ext cx="5682900" cy="2505608"/>
          </a:xfrm>
          <a:prstGeom prst="rect">
            <a:avLst/>
          </a:prstGeom>
        </p:spPr>
      </p:pic>
      <p:pic>
        <p:nvPicPr>
          <p:cNvPr id="6" name="Picture 5"/>
          <p:cNvPicPr>
            <a:picLocks noChangeAspect="1"/>
          </p:cNvPicPr>
          <p:nvPr/>
        </p:nvPicPr>
        <p:blipFill>
          <a:blip r:embed="rId4"/>
          <a:stretch>
            <a:fillRect/>
          </a:stretch>
        </p:blipFill>
        <p:spPr>
          <a:xfrm>
            <a:off x="6406243" y="1927995"/>
            <a:ext cx="5350329" cy="4305813"/>
          </a:xfrm>
          <a:prstGeom prst="rect">
            <a:avLst/>
          </a:prstGeom>
        </p:spPr>
      </p:pic>
      <p:sp>
        <p:nvSpPr>
          <p:cNvPr id="8" name="TextBox 7">
            <a:extLst>
              <a:ext uri="{FF2B5EF4-FFF2-40B4-BE49-F238E27FC236}">
                <a16:creationId xmlns:a16="http://schemas.microsoft.com/office/drawing/2014/main" id="{AD325224-A586-4C98-A35C-7E7E95FC8B37}"/>
              </a:ext>
            </a:extLst>
          </p:cNvPr>
          <p:cNvSpPr txBox="1"/>
          <p:nvPr/>
        </p:nvSpPr>
        <p:spPr>
          <a:xfrm>
            <a:off x="393655" y="4561036"/>
            <a:ext cx="5042357" cy="2677656"/>
          </a:xfrm>
          <a:prstGeom prst="rect">
            <a:avLst/>
          </a:prstGeom>
          <a:noFill/>
        </p:spPr>
        <p:txBody>
          <a:bodyPr wrap="square">
            <a:spAutoFit/>
          </a:bodyPr>
          <a:lstStyle/>
          <a:p>
            <a:r>
              <a:rPr lang="en-GB" sz="2000" dirty="0">
                <a:solidFill>
                  <a:srgbClr val="FF0000"/>
                </a:solidFill>
                <a:latin typeface="Trebuchet MS" panose="020B0603020202020204" pitchFamily="34" charset="0"/>
              </a:rPr>
              <a:t>All key dates until Christmas are on the newsletter. The Harvest Festival and Carol Service at St Johns Church have been confirmed. Parents can attend this, look out for emails with regards to these events.</a:t>
            </a:r>
          </a:p>
          <a:p>
            <a:endParaRPr lang="en-GB" sz="2400" dirty="0">
              <a:solidFill>
                <a:srgbClr val="FF0000"/>
              </a:solidFill>
              <a:latin typeface="Trebuchet MS" panose="020B0603020202020204" pitchFamily="34" charset="0"/>
            </a:endParaRPr>
          </a:p>
          <a:p>
            <a:endParaRPr lang="en-GB" sz="240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3391470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17F24AEC-2AC8-4748-99E4-ECCA3C131D1D}"/>
              </a:ext>
            </a:extLst>
          </p:cNvPr>
          <p:cNvSpPr txBox="1"/>
          <p:nvPr/>
        </p:nvSpPr>
        <p:spPr>
          <a:xfrm>
            <a:off x="-89686" y="226459"/>
            <a:ext cx="8520344" cy="769441"/>
          </a:xfrm>
          <a:prstGeom prst="rect">
            <a:avLst/>
          </a:prstGeom>
          <a:noFill/>
        </p:spPr>
        <p:txBody>
          <a:bodyPr wrap="square">
            <a:spAutoFit/>
          </a:bodyPr>
          <a:lstStyle/>
          <a:p>
            <a:pPr algn="ctr"/>
            <a:r>
              <a:rPr lang="en-GB" sz="4400" b="1" dirty="0">
                <a:solidFill>
                  <a:srgbClr val="FF0000"/>
                </a:solidFill>
                <a:latin typeface="Leelawadee" panose="020B0502040204020203" pitchFamily="34" charset="-34"/>
              </a:rPr>
              <a:t>Important allergy information</a:t>
            </a:r>
          </a:p>
        </p:txBody>
      </p:sp>
      <p:sp>
        <p:nvSpPr>
          <p:cNvPr id="6" name="TextBox 5">
            <a:extLst>
              <a:ext uri="{FF2B5EF4-FFF2-40B4-BE49-F238E27FC236}">
                <a16:creationId xmlns:a16="http://schemas.microsoft.com/office/drawing/2014/main" id="{18618017-FC38-4DCA-860D-CFBB0CC8C7A1}"/>
              </a:ext>
            </a:extLst>
          </p:cNvPr>
          <p:cNvSpPr txBox="1"/>
          <p:nvPr/>
        </p:nvSpPr>
        <p:spPr>
          <a:xfrm>
            <a:off x="437224" y="1351528"/>
            <a:ext cx="10402411" cy="5262979"/>
          </a:xfrm>
          <a:prstGeom prst="rect">
            <a:avLst/>
          </a:prstGeom>
          <a:noFill/>
        </p:spPr>
        <p:txBody>
          <a:bodyPr wrap="square">
            <a:spAutoFit/>
          </a:bodyPr>
          <a:lstStyle/>
          <a:p>
            <a:r>
              <a:rPr lang="en-GB" sz="4800" dirty="0">
                <a:solidFill>
                  <a:srgbClr val="FF0000"/>
                </a:solidFill>
                <a:latin typeface="Trebuchet MS" panose="020B0603020202020204" pitchFamily="34" charset="0"/>
              </a:rPr>
              <a:t>Please note, it is </a:t>
            </a:r>
            <a:r>
              <a:rPr lang="en-GB" sz="4800" u="sng" dirty="0">
                <a:solidFill>
                  <a:srgbClr val="FF0000"/>
                </a:solidFill>
                <a:latin typeface="Trebuchet MS" panose="020B0603020202020204" pitchFamily="34" charset="0"/>
              </a:rPr>
              <a:t>extremely important that no nut and sesame seed products are brought into school.</a:t>
            </a:r>
          </a:p>
          <a:p>
            <a:endParaRPr lang="en-GB" sz="4800" u="sng" dirty="0">
              <a:solidFill>
                <a:srgbClr val="FF0000"/>
              </a:solidFill>
              <a:latin typeface="Trebuchet MS" panose="020B0603020202020204" pitchFamily="34" charset="0"/>
            </a:endParaRPr>
          </a:p>
          <a:p>
            <a:r>
              <a:rPr lang="en-GB" sz="4800" dirty="0">
                <a:solidFill>
                  <a:srgbClr val="FF0000"/>
                </a:solidFill>
                <a:latin typeface="Trebuchet MS" panose="020B0603020202020204" pitchFamily="34" charset="0"/>
              </a:rPr>
              <a:t>Children should also only have healthy snacks at break time.</a:t>
            </a:r>
          </a:p>
        </p:txBody>
      </p:sp>
    </p:spTree>
    <p:extLst>
      <p:ext uri="{BB962C8B-B14F-4D97-AF65-F5344CB8AC3E}">
        <p14:creationId xmlns:p14="http://schemas.microsoft.com/office/powerpoint/2010/main" val="3774345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9B3B96A8-C663-4421-BBD4-056B5DA1D400}"/>
              </a:ext>
            </a:extLst>
          </p:cNvPr>
          <p:cNvSpPr txBox="1"/>
          <p:nvPr/>
        </p:nvSpPr>
        <p:spPr>
          <a:xfrm>
            <a:off x="392837" y="143123"/>
            <a:ext cx="6094520"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Any questions?</a:t>
            </a:r>
          </a:p>
        </p:txBody>
      </p:sp>
    </p:spTree>
    <p:extLst>
      <p:ext uri="{BB962C8B-B14F-4D97-AF65-F5344CB8AC3E}">
        <p14:creationId xmlns:p14="http://schemas.microsoft.com/office/powerpoint/2010/main" val="3747389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544</TotalTime>
  <Words>1232</Words>
  <Application>Microsoft Office PowerPoint</Application>
  <PresentationFormat>Widescreen</PresentationFormat>
  <Paragraphs>91</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Leelawadee</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Swallow</dc:creator>
  <cp:lastModifiedBy>Kath Clarkson</cp:lastModifiedBy>
  <cp:revision>33</cp:revision>
  <dcterms:created xsi:type="dcterms:W3CDTF">2021-09-14T15:24:14Z</dcterms:created>
  <dcterms:modified xsi:type="dcterms:W3CDTF">2024-09-25T13:16:25Z</dcterms:modified>
</cp:coreProperties>
</file>