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8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54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03T14:12:15.357" idx="1">
    <p:pos x="7648" y="1787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1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</a:p>
        <a:p>
          <a:r>
            <a:rPr lang="en-GB" sz="1200" b="0" dirty="0">
              <a:latin typeface="XCCW Joined 4a" panose="03050602040000000000" pitchFamily="66" charset="0"/>
            </a:rPr>
            <a:t>What is waste and how does it affect our planet?</a:t>
          </a: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100" b="0" dirty="0">
            <a:latin typeface="XCCW Joined 4a" panose="03050602040000000000" pitchFamily="66" charset="0"/>
          </a:endParaRPr>
        </a:p>
        <a:p>
          <a:endParaRPr lang="en-GB" sz="700" b="0" dirty="0">
            <a:latin typeface="XCCW Joined 4a" panose="03050602040000000000" pitchFamily="66" charset="0"/>
          </a:endParaRPr>
        </a:p>
        <a:p>
          <a:endParaRPr lang="en-GB" sz="9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2 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</a:p>
        <a:p>
          <a:r>
            <a:rPr lang="en-GB" sz="1200" b="0" dirty="0">
              <a:latin typeface="XCCW Joined 4a" panose="03050602040000000000" pitchFamily="66" charset="0"/>
            </a:rPr>
            <a:t>How does waste affect our school grounds?</a:t>
          </a: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r>
            <a:rPr lang="en-GB" sz="1400" b="0" dirty="0">
              <a:latin typeface="XCCW Joined 4a" panose="03050602040000000000" pitchFamily="66" charset="0"/>
            </a:rPr>
            <a:t> </a:t>
          </a: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300" b="0" dirty="0">
            <a:latin typeface="XCCW Joined 4a" panose="03050602040000000000" pitchFamily="66" charset="0"/>
          </a:endParaRPr>
        </a:p>
        <a:p>
          <a:endParaRPr lang="en-GB" sz="3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3</a:t>
          </a:r>
        </a:p>
        <a:p>
          <a:r>
            <a:rPr lang="en-GB" sz="1200" b="1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  <a:endParaRPr lang="en-GB" sz="1200" b="1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r>
            <a:rPr lang="en-GB" sz="1200" b="0" dirty="0">
              <a:latin typeface="XCCW Joined 4a" panose="03050602040000000000" pitchFamily="66" charset="0"/>
            </a:rPr>
            <a:t>How can we help and encourage a reduction in waste locally and globally?</a:t>
          </a: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400" b="0" dirty="0">
            <a:latin typeface="XCCW Joined 4a" panose="03050602040000000000" pitchFamily="66" charset="0"/>
          </a:endParaRPr>
        </a:p>
        <a:p>
          <a:endParaRPr lang="en-GB" sz="1400" b="1" dirty="0">
            <a:latin typeface="XCCW Joined 4a" panose="03050602040000000000" pitchFamily="66" charset="0"/>
          </a:endParaRPr>
        </a:p>
        <a:p>
          <a:endParaRPr lang="en-GB" sz="4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4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200" b="0" dirty="0">
              <a:latin typeface="XCCW Joined 4a" panose="03050602040000000000" pitchFamily="66" charset="0"/>
            </a:rPr>
            <a:t>How can we use the four points of a compass and four figure grid references, symbols and keys to build our knowledge of the world?</a:t>
          </a: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4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5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200" b="0" dirty="0">
              <a:latin typeface="XCCW Joined 4a" panose="03050602040000000000" pitchFamily="66" charset="0"/>
            </a:rPr>
            <a:t>How do the human and physical features of school compare to the local area?</a:t>
          </a: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endParaRPr lang="en-GB" sz="14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6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r>
            <a:rPr lang="en-GB" sz="1200" b="0" dirty="0">
              <a:latin typeface="XCCW Joined 4a" panose="03050602040000000000" pitchFamily="66" charset="0"/>
            </a:rPr>
            <a:t>How does the waste accumulated in school compare to the local area?</a:t>
          </a: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0A28EA60-CF83-47B6-A573-F6D6AABD68DC}">
      <dgm:prSet phldrT="[Text]" custT="1"/>
      <dgm:spPr/>
      <dgm:t>
        <a:bodyPr/>
        <a:lstStyle/>
        <a:p>
          <a:endParaRPr lang="en-GB" sz="1400" b="1" dirty="0">
            <a:latin typeface="XCCW Joined 4a" panose="03050602040000000000" pitchFamily="66" charset="0"/>
          </a:endParaRPr>
        </a:p>
        <a:p>
          <a:endParaRPr lang="en-GB" sz="1400" b="1" dirty="0">
            <a:latin typeface="XCCW Joined 4a" panose="03050602040000000000" pitchFamily="66" charset="0"/>
          </a:endParaRPr>
        </a:p>
        <a:p>
          <a:r>
            <a:rPr lang="en-GB" sz="1400" b="1" dirty="0">
              <a:latin typeface="XCCW Joined 4a" panose="03050602040000000000" pitchFamily="66" charset="0"/>
            </a:rPr>
            <a:t>Lesson 7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Waste </a:t>
          </a:r>
        </a:p>
        <a:p>
          <a:r>
            <a:rPr lang="en-GB" sz="1200" b="1" dirty="0">
              <a:solidFill>
                <a:srgbClr val="002060"/>
              </a:solidFill>
              <a:latin typeface="XCCW Joined 4a" panose="03050602040000000000" pitchFamily="66" charset="0"/>
            </a:rPr>
            <a:t>Muddy Puddle Project</a:t>
          </a:r>
        </a:p>
        <a:p>
          <a:r>
            <a:rPr lang="en-GB" sz="1200" b="0" dirty="0">
              <a:latin typeface="XCCW Joined 4a" panose="03050602040000000000" pitchFamily="66" charset="0"/>
            </a:rPr>
            <a:t>Project day – repurpose waste from home</a:t>
          </a: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87BCD9C0-0FA4-4E20-90C3-85D30156DF88}" type="parTrans" cxnId="{E22B88C4-5A4E-4D5B-AAD4-0F1AAAC32825}">
      <dgm:prSet/>
      <dgm:spPr/>
      <dgm:t>
        <a:bodyPr/>
        <a:lstStyle/>
        <a:p>
          <a:endParaRPr lang="en-GB"/>
        </a:p>
      </dgm:t>
    </dgm:pt>
    <dgm:pt modelId="{9797391E-D9D2-4A44-BA1C-D46D36B5AB5B}" type="sibTrans" cxnId="{E22B88C4-5A4E-4D5B-AAD4-0F1AAAC32825}">
      <dgm:prSet/>
      <dgm:spPr/>
      <dgm:t>
        <a:bodyPr/>
        <a:lstStyle/>
        <a:p>
          <a:endParaRPr lang="en-GB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</dgm:pt>
    <dgm:pt modelId="{701780F6-F0CD-4841-8D4B-2DC25E9B30DB}" type="pres">
      <dgm:prSet presAssocID="{E5BEDC7C-553A-4561-B17E-7100D38F4D08}" presName="fgShape" presStyleLbl="fgShp" presStyleIdx="0" presStyleCnt="1" custScaleX="108696" custScaleY="92804" custLinFactNeighborY="32753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7" custLinFactNeighborX="-2592"/>
      <dgm:spPr/>
    </dgm:pt>
    <dgm:pt modelId="{CE937E64-5DD3-47DF-BDF8-2B4AB86ADF74}" type="pres">
      <dgm:prSet presAssocID="{649B8707-91B5-4275-AF12-0B2967FE8EEC}" presName="nodeTx" presStyleLbl="node1" presStyleIdx="0" presStyleCnt="7">
        <dgm:presLayoutVars>
          <dgm:bulletEnabled val="1"/>
        </dgm:presLayoutVars>
      </dgm:prSet>
      <dgm:spPr/>
    </dgm:pt>
    <dgm:pt modelId="{0FD4C0F2-9F06-4B82-8D7F-43CABDE217ED}" type="pres">
      <dgm:prSet presAssocID="{649B8707-91B5-4275-AF12-0B2967FE8EEC}" presName="invisiNode" presStyleLbl="node1" presStyleIdx="0" presStyleCnt="7"/>
      <dgm:spPr/>
    </dgm:pt>
    <dgm:pt modelId="{A4AF70E2-AB9D-4BDA-B16F-E363CAA5BAEF}" type="pres">
      <dgm:prSet presAssocID="{649B8707-91B5-4275-AF12-0B2967FE8EEC}" presName="imagNode" presStyleLbl="fgImgPlace1" presStyleIdx="0" presStyleCnt="7" custScaleX="104519" custScaleY="78336" custLinFactNeighborX="-12476" custLinFactNeighborY="-13568"/>
      <dgm:spPr>
        <a:prstGeom prst="flowChartProcess">
          <a:avLst/>
        </a:prstGeom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7" custScaleX="114068" custLinFactNeighborX="567"/>
      <dgm:spPr/>
    </dgm:pt>
    <dgm:pt modelId="{6BE3D008-BE38-487E-B5A0-1765CA514D9A}" type="pres">
      <dgm:prSet presAssocID="{9FB29968-098F-4144-BA8C-FA482559BCA9}" presName="nodeTx" presStyleLbl="node1" presStyleIdx="1" presStyleCnt="7">
        <dgm:presLayoutVars>
          <dgm:bulletEnabled val="1"/>
        </dgm:presLayoutVars>
      </dgm:prSet>
      <dgm:spPr/>
    </dgm:pt>
    <dgm:pt modelId="{32627767-6E46-4133-B632-5C77BA618DC4}" type="pres">
      <dgm:prSet presAssocID="{9FB29968-098F-4144-BA8C-FA482559BCA9}" presName="invisiNode" presStyleLbl="node1" presStyleIdx="1" presStyleCnt="7"/>
      <dgm:spPr/>
    </dgm:pt>
    <dgm:pt modelId="{DB3C1541-C7B9-4C8C-BD89-11ABF3B3E594}" type="pres">
      <dgm:prSet presAssocID="{9FB29968-098F-4144-BA8C-FA482559BCA9}" presName="imagNode" presStyleLbl="fgImgPlace1" presStyleIdx="1" presStyleCnt="7" custScaleX="95711" custScaleY="78336" custLinFactNeighborX="-5028" custLinFactNeighborY="-13568"/>
      <dgm:spPr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l="-2000" r="-2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7" custScaleX="112173"/>
      <dgm:spPr/>
    </dgm:pt>
    <dgm:pt modelId="{0F2B018F-D615-4C0D-801D-E72E45261784}" type="pres">
      <dgm:prSet presAssocID="{DC4C3BF1-755A-4D3D-B3A0-62AEF2D778D1}" presName="nodeTx" presStyleLbl="node1" presStyleIdx="2" presStyleCnt="7">
        <dgm:presLayoutVars>
          <dgm:bulletEnabled val="1"/>
        </dgm:presLayoutVars>
      </dgm:prSet>
      <dgm:spPr/>
    </dgm:pt>
    <dgm:pt modelId="{CC929A6F-A45F-4A79-9772-AD97BDB51179}" type="pres">
      <dgm:prSet presAssocID="{DC4C3BF1-755A-4D3D-B3A0-62AEF2D778D1}" presName="invisiNode" presStyleLbl="node1" presStyleIdx="2" presStyleCnt="7"/>
      <dgm:spPr/>
    </dgm:pt>
    <dgm:pt modelId="{A0296E4B-939C-4E80-9830-79834DAC2358}" type="pres">
      <dgm:prSet presAssocID="{DC4C3BF1-755A-4D3D-B3A0-62AEF2D778D1}" presName="imagNode" presStyleLbl="fgImgPlace1" presStyleIdx="2" presStyleCnt="7" custScaleX="95942" custScaleY="73934" custLinFactNeighborY="-15531"/>
      <dgm:spPr>
        <a:prstGeom prst="flowChartProcess">
          <a:avLst/>
        </a:prstGeom>
        <a:blipFill rotWithShape="1">
          <a:blip xmlns:r="http://schemas.openxmlformats.org/officeDocument/2006/relationships" r:embed="rId3"/>
          <a:srcRect/>
          <a:stretch>
            <a:fillRect l="-7000" r="-7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7"/>
      <dgm:spPr/>
    </dgm:pt>
    <dgm:pt modelId="{F3F71AED-2C1F-4AEA-B3B5-8F9515365556}" type="pres">
      <dgm:prSet presAssocID="{E9DF8AF1-582B-40F9-B8D9-149BC7DFED45}" presName="nodeTx" presStyleLbl="node1" presStyleIdx="3" presStyleCnt="7">
        <dgm:presLayoutVars>
          <dgm:bulletEnabled val="1"/>
        </dgm:presLayoutVars>
      </dgm:prSet>
      <dgm:spPr/>
    </dgm:pt>
    <dgm:pt modelId="{0819F202-EDBC-4641-949D-C9D0BA20C90D}" type="pres">
      <dgm:prSet presAssocID="{E9DF8AF1-582B-40F9-B8D9-149BC7DFED45}" presName="invisiNode" presStyleLbl="node1" presStyleIdx="3" presStyleCnt="7"/>
      <dgm:spPr/>
    </dgm:pt>
    <dgm:pt modelId="{80354586-CA8D-4C2A-98F7-57941F30ABF5}" type="pres">
      <dgm:prSet presAssocID="{E9DF8AF1-582B-40F9-B8D9-149BC7DFED45}" presName="imagNode" presStyleLbl="fgImgPlace1" presStyleIdx="3" presStyleCnt="7" custScaleX="97324" custScaleY="78336" custLinFactNeighborX="538" custLinFactNeighborY="-16024"/>
      <dgm:spPr>
        <a:prstGeom prst="flowChartProcess">
          <a:avLst/>
        </a:prstGeom>
        <a:blipFill rotWithShape="1">
          <a:blip xmlns:r="http://schemas.openxmlformats.org/officeDocument/2006/relationships" r:embed="rId4"/>
          <a:srcRect/>
          <a:stretch>
            <a:fillRect l="-8000" r="-8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7"/>
      <dgm:spPr/>
    </dgm:pt>
    <dgm:pt modelId="{5FA0BB95-2334-4693-B0FF-FBFC53798596}" type="pres">
      <dgm:prSet presAssocID="{DD28CAB9-36A6-4ECA-9250-3DCF64A32204}" presName="nodeTx" presStyleLbl="node1" presStyleIdx="4" presStyleCnt="7">
        <dgm:presLayoutVars>
          <dgm:bulletEnabled val="1"/>
        </dgm:presLayoutVars>
      </dgm:prSet>
      <dgm:spPr/>
    </dgm:pt>
    <dgm:pt modelId="{E6899F62-A298-42F5-8D2D-1D3386171CCB}" type="pres">
      <dgm:prSet presAssocID="{DD28CAB9-36A6-4ECA-9250-3DCF64A32204}" presName="invisiNode" presStyleLbl="node1" presStyleIdx="4" presStyleCnt="7"/>
      <dgm:spPr/>
    </dgm:pt>
    <dgm:pt modelId="{C6D7D6F5-0C66-4964-A3CD-2162C8E1D1D6}" type="pres">
      <dgm:prSet presAssocID="{DD28CAB9-36A6-4ECA-9250-3DCF64A32204}" presName="imagNode" presStyleLbl="fgImgPlace1" presStyleIdx="4" presStyleCnt="7" custScaleX="95323" custScaleY="78336" custLinFactNeighborY="-15531"/>
      <dgm:spPr>
        <a:prstGeom prst="flowChartProcess">
          <a:avLst/>
        </a:prstGeom>
        <a:blipFill rotWithShape="1">
          <a:blip xmlns:r="http://schemas.openxmlformats.org/officeDocument/2006/relationships" r:embed="rId5"/>
          <a:srcRect/>
          <a:stretch>
            <a:fillRect t="-6000" b="-6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5" presStyleCnt="7"/>
      <dgm:spPr/>
    </dgm:pt>
    <dgm:pt modelId="{5A3D7BC3-7663-455C-B012-480DC4AB2C44}" type="pres">
      <dgm:prSet presAssocID="{638C59F2-B2CD-42BD-A1F7-888DDDF22BFD}" presName="nodeTx" presStyleLbl="node1" presStyleIdx="5" presStyleCnt="7">
        <dgm:presLayoutVars>
          <dgm:bulletEnabled val="1"/>
        </dgm:presLayoutVars>
      </dgm:prSet>
      <dgm:spPr/>
    </dgm:pt>
    <dgm:pt modelId="{268BDB85-E2FA-4C95-BBD1-87FFC2C62F64}" type="pres">
      <dgm:prSet presAssocID="{638C59F2-B2CD-42BD-A1F7-888DDDF22BFD}" presName="invisiNode" presStyleLbl="node1" presStyleIdx="5" presStyleCnt="7"/>
      <dgm:spPr/>
    </dgm:pt>
    <dgm:pt modelId="{E84DC1F5-2AC2-4AFA-878D-296045707E9C}" type="pres">
      <dgm:prSet presAssocID="{638C59F2-B2CD-42BD-A1F7-888DDDF22BFD}" presName="imagNode" presStyleLbl="fgImgPlace1" presStyleIdx="5" presStyleCnt="7" custScaleX="93321" custScaleY="80445" custLinFactNeighborX="1076" custLinFactNeighborY="-18487"/>
      <dgm:spPr>
        <a:prstGeom prst="flowChartProcess">
          <a:avLst/>
        </a:prstGeom>
        <a:blipFill rotWithShape="1">
          <a:blip xmlns:r="http://schemas.openxmlformats.org/officeDocument/2006/relationships" r:embed="rId6"/>
          <a:srcRect/>
          <a:stretch>
            <a:fillRect l="-40000" r="-40000"/>
          </a:stretch>
        </a:blipFill>
      </dgm:spPr>
    </dgm:pt>
    <dgm:pt modelId="{7D2D80DC-F476-4A69-BBD6-5ED1180C44A5}" type="pres">
      <dgm:prSet presAssocID="{93E90B33-089B-4992-BB8C-9F0E59FE765F}" presName="sibTrans" presStyleLbl="sibTrans2D1" presStyleIdx="0" presStyleCnt="0"/>
      <dgm:spPr/>
    </dgm:pt>
    <dgm:pt modelId="{A868B827-11FB-407C-813D-02A617727C58}" type="pres">
      <dgm:prSet presAssocID="{0A28EA60-CF83-47B6-A573-F6D6AABD68DC}" presName="compNode" presStyleCnt="0"/>
      <dgm:spPr/>
    </dgm:pt>
    <dgm:pt modelId="{198680D9-A883-496C-B357-30A5C978064F}" type="pres">
      <dgm:prSet presAssocID="{0A28EA60-CF83-47B6-A573-F6D6AABD68DC}" presName="bkgdShape" presStyleLbl="node1" presStyleIdx="6" presStyleCnt="7"/>
      <dgm:spPr/>
    </dgm:pt>
    <dgm:pt modelId="{9ED04C82-10FF-4495-90D0-15CDF32B53A8}" type="pres">
      <dgm:prSet presAssocID="{0A28EA60-CF83-47B6-A573-F6D6AABD68DC}" presName="nodeTx" presStyleLbl="node1" presStyleIdx="6" presStyleCnt="7">
        <dgm:presLayoutVars>
          <dgm:bulletEnabled val="1"/>
        </dgm:presLayoutVars>
      </dgm:prSet>
      <dgm:spPr/>
    </dgm:pt>
    <dgm:pt modelId="{42F5F565-AA7B-4E87-A006-C2810F1455C3}" type="pres">
      <dgm:prSet presAssocID="{0A28EA60-CF83-47B6-A573-F6D6AABD68DC}" presName="invisiNode" presStyleLbl="node1" presStyleIdx="6" presStyleCnt="7"/>
      <dgm:spPr/>
    </dgm:pt>
    <dgm:pt modelId="{D1405ADF-447E-44EB-A5FA-78539DBB05CB}" type="pres">
      <dgm:prSet presAssocID="{0A28EA60-CF83-47B6-A573-F6D6AABD68DC}" presName="imagNode" presStyleLbl="fgImgPlace1" presStyleIdx="6" presStyleCnt="7" custScaleX="92378" custScaleY="73332" custLinFactNeighborX="-1684" custLinFactNeighborY="-18043"/>
      <dgm:spPr>
        <a:prstGeom prst="flowChartProcess">
          <a:avLst/>
        </a:prstGeom>
        <a:blipFill rotWithShape="1">
          <a:blip xmlns:r="http://schemas.openxmlformats.org/officeDocument/2006/relationships" r:embed="rId7"/>
          <a:srcRect/>
          <a:stretch>
            <a:fillRect/>
          </a:stretch>
        </a:blipFill>
      </dgm:spPr>
    </dgm:pt>
  </dgm:ptLst>
  <dgm:cxnLst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50145447-BD33-46F7-AE04-C251168F54A0}" type="presOf" srcId="{0A28EA60-CF83-47B6-A573-F6D6AABD68DC}" destId="{198680D9-A883-496C-B357-30A5C978064F}" srcOrd="0" destOrd="0" presId="urn:microsoft.com/office/officeart/2005/8/layout/hList7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D09A41A3-EE29-4479-8345-95044C07766D}" type="presOf" srcId="{0A28EA60-CF83-47B6-A573-F6D6AABD68DC}" destId="{9ED04C82-10FF-4495-90D0-15CDF32B53A8}" srcOrd="1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E22B88C4-5A4E-4D5B-AAD4-0F1AAAC32825}" srcId="{E5BEDC7C-553A-4561-B17E-7100D38F4D08}" destId="{0A28EA60-CF83-47B6-A573-F6D6AABD68DC}" srcOrd="6" destOrd="0" parTransId="{87BCD9C0-0FA4-4E20-90C3-85D30156DF88}" sibTransId="{9797391E-D9D2-4A44-BA1C-D46D36B5AB5B}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6274ABE6-8298-4317-A7BE-B36F8D3B7D29}" type="presOf" srcId="{93E90B33-089B-4992-BB8C-9F0E59FE765F}" destId="{7D2D80DC-F476-4A69-BBD6-5ED1180C44A5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6E3C72FA-025A-4348-886E-1150077E9073}" srcId="{E5BEDC7C-553A-4561-B17E-7100D38F4D08}" destId="{638C59F2-B2CD-42BD-A1F7-888DDDF22BFD}" srcOrd="5" destOrd="0" parTransId="{E45E5994-7DFD-429A-8940-FB22226DE5FF}" sibTransId="{93E90B33-089B-4992-BB8C-9F0E59FE765F}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9" destOrd="0" presId="urn:microsoft.com/office/officeart/2005/8/layout/hList7"/>
    <dgm:cxn modelId="{99596E25-A428-41B8-A7BC-61EA4F93C3FB}" type="presParOf" srcId="{E276E20A-B4CB-40B9-8241-10EA262ADB9F}" destId="{A2085EAA-3985-4E63-857E-0757EA3EE71B}" srcOrd="10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  <dgm:cxn modelId="{54A668B3-FF7E-4D3B-9DFD-A97655EBFEBC}" type="presParOf" srcId="{E276E20A-B4CB-40B9-8241-10EA262ADB9F}" destId="{7D2D80DC-F476-4A69-BBD6-5ED1180C44A5}" srcOrd="11" destOrd="0" presId="urn:microsoft.com/office/officeart/2005/8/layout/hList7"/>
    <dgm:cxn modelId="{CD7AACB3-6A5B-43BF-92C7-57D1AF224F63}" type="presParOf" srcId="{E276E20A-B4CB-40B9-8241-10EA262ADB9F}" destId="{A868B827-11FB-407C-813D-02A617727C58}" srcOrd="12" destOrd="0" presId="urn:microsoft.com/office/officeart/2005/8/layout/hList7"/>
    <dgm:cxn modelId="{48622DAF-E516-4657-8A44-E1B491C71C36}" type="presParOf" srcId="{A868B827-11FB-407C-813D-02A617727C58}" destId="{198680D9-A883-496C-B357-30A5C978064F}" srcOrd="0" destOrd="0" presId="urn:microsoft.com/office/officeart/2005/8/layout/hList7"/>
    <dgm:cxn modelId="{77EB7F54-9F7D-40FB-9106-C013CBAE4656}" type="presParOf" srcId="{A868B827-11FB-407C-813D-02A617727C58}" destId="{9ED04C82-10FF-4495-90D0-15CDF32B53A8}" srcOrd="1" destOrd="0" presId="urn:microsoft.com/office/officeart/2005/8/layout/hList7"/>
    <dgm:cxn modelId="{5894BD67-62F0-4D85-8F88-46D08B429253}" type="presParOf" srcId="{A868B827-11FB-407C-813D-02A617727C58}" destId="{42F5F565-AA7B-4E87-A006-C2810F1455C3}" srcOrd="2" destOrd="0" presId="urn:microsoft.com/office/officeart/2005/8/layout/hList7"/>
    <dgm:cxn modelId="{3D027177-C629-41C5-B65B-480F97ACB838}" type="presParOf" srcId="{A868B827-11FB-407C-813D-02A617727C58}" destId="{D1405ADF-447E-44EB-A5FA-78539DBB05C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1623466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1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What is waste and how does it affect our planet?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0" y="2423159"/>
        <a:ext cx="1623466" cy="2423159"/>
      </dsp:txXfrm>
    </dsp:sp>
    <dsp:sp modelId="{A4AF70E2-AB9D-4BDA-B16F-E363CAA5BAEF}">
      <dsp:nvSpPr>
        <dsp:cNvPr id="0" name=""/>
        <dsp:cNvSpPr/>
      </dsp:nvSpPr>
      <dsp:spPr>
        <a:xfrm>
          <a:off x="0" y="308281"/>
          <a:ext cx="1595021" cy="1580256"/>
        </a:xfrm>
        <a:prstGeom prst="flowChartProcess">
          <a:avLst/>
        </a:prstGeom>
        <a:blipFill rotWithShape="1">
          <a:blip xmlns:r="http://schemas.openxmlformats.org/officeDocument/2006/relationships" r:embed="rId1"/>
          <a:srcRect/>
          <a:stretch>
            <a:fillRect l="-11000" r="-1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1685323" y="0"/>
          <a:ext cx="1851856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" tIns="7112" rIns="7112" bIns="7112" numCol="1" spcCol="1270" anchor="ctr" anchorCtr="0">
          <a:noAutofit/>
        </a:bodyPr>
        <a:lstStyle/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b="1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2 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How does waste affect our school grounds?</a:t>
          </a: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kern="1200" dirty="0">
            <a:latin typeface="XCCW Joined 4a" panose="03050602040000000000" pitchFamily="66" charset="0"/>
          </a:endParaRPr>
        </a:p>
        <a:p>
          <a:pPr marL="0" lvl="0" indent="0" algn="ctr" defTabSz="44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>
              <a:latin typeface="XCCW Joined 4a" panose="03050602040000000000" pitchFamily="66" charset="0"/>
            </a:rPr>
            <a:t> </a:t>
          </a:r>
        </a:p>
      </dsp:txBody>
      <dsp:txXfrm>
        <a:off x="1685323" y="2423159"/>
        <a:ext cx="1851856" cy="2423159"/>
      </dsp:txXfrm>
    </dsp:sp>
    <dsp:sp modelId="{DB3C1541-C7B9-4C8C-BD89-11ABF3B3E594}">
      <dsp:nvSpPr>
        <dsp:cNvPr id="0" name=""/>
        <dsp:cNvSpPr/>
      </dsp:nvSpPr>
      <dsp:spPr>
        <a:xfrm>
          <a:off x="1795012" y="308281"/>
          <a:ext cx="1460606" cy="1580256"/>
        </a:xfrm>
        <a:prstGeom prst="flowChartProcess">
          <a:avLst/>
        </a:prstGeom>
        <a:blipFill rotWithShape="1">
          <a:blip xmlns:r="http://schemas.openxmlformats.org/officeDocument/2006/relationships" r:embed="rId2"/>
          <a:srcRect/>
          <a:stretch>
            <a:fillRect l="-2000" r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3576678" y="0"/>
          <a:ext cx="1821091" cy="60578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" tIns="21336" rIns="21336" bIns="21336" numCol="1" spcCol="1270" anchor="ctr" anchorCtr="0">
          <a:noAutofit/>
        </a:bodyPr>
        <a:lstStyle/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" b="1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3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>
              <a:solidFill>
                <a:srgbClr val="002060"/>
              </a:solidFill>
              <a:latin typeface="XCCW Joined 4a" panose="03050602040000000000" pitchFamily="66" charset="0"/>
            </a:rPr>
            <a:t>Waste</a:t>
          </a:r>
          <a:endParaRPr lang="en-GB" sz="1200" b="1" kern="1200" dirty="0">
            <a:solidFill>
              <a:srgbClr val="002060"/>
            </a:solidFill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How can we help and encourage a reduction in waste locally and globally?</a:t>
          </a: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3576678" y="2423159"/>
        <a:ext cx="1821091" cy="2423159"/>
      </dsp:txXfrm>
    </dsp:sp>
    <dsp:sp modelId="{A0296E4B-939C-4E80-9830-79834DAC2358}">
      <dsp:nvSpPr>
        <dsp:cNvPr id="0" name=""/>
        <dsp:cNvSpPr/>
      </dsp:nvSpPr>
      <dsp:spPr>
        <a:xfrm>
          <a:off x="3755158" y="313082"/>
          <a:ext cx="1464131" cy="1491456"/>
        </a:xfrm>
        <a:prstGeom prst="flowChartProcess">
          <a:avLst/>
        </a:prstGeom>
        <a:blipFill rotWithShape="1">
          <a:blip xmlns:r="http://schemas.openxmlformats.org/officeDocument/2006/relationships" r:embed="rId3"/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5446473" y="0"/>
          <a:ext cx="1623466" cy="60578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" tIns="28448" rIns="28448" bIns="28448" numCol="1" spcCol="1270" anchor="ctr" anchorCtr="0">
          <a:noAutofit/>
        </a:bodyPr>
        <a:lstStyle/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0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00" b="1" kern="1200" dirty="0">
            <a:latin typeface="XCCW Joined 4a" panose="03050602040000000000" pitchFamily="66" charset="0"/>
          </a:endParaRP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4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177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How can we use the four points of a compass and four figure grid references, symbols and keys to build our knowledge of the world?</a:t>
          </a:r>
        </a:p>
      </dsp:txBody>
      <dsp:txXfrm>
        <a:off x="5446473" y="2423159"/>
        <a:ext cx="1623466" cy="2423159"/>
      </dsp:txXfrm>
    </dsp:sp>
    <dsp:sp modelId="{80354586-CA8D-4C2A-98F7-57941F30ABF5}">
      <dsp:nvSpPr>
        <dsp:cNvPr id="0" name=""/>
        <dsp:cNvSpPr/>
      </dsp:nvSpPr>
      <dsp:spPr>
        <a:xfrm>
          <a:off x="5523806" y="258736"/>
          <a:ext cx="1485221" cy="1580256"/>
        </a:xfrm>
        <a:prstGeom prst="flowChartProcess">
          <a:avLst/>
        </a:prstGeom>
        <a:blipFill rotWithShape="1">
          <a:blip xmlns:r="http://schemas.openxmlformats.org/officeDocument/2006/relationships" r:embed="rId4"/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7118644" y="0"/>
          <a:ext cx="1623466" cy="60578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5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How do the human and physical features of school compare to the local area?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7118644" y="2423159"/>
        <a:ext cx="1623466" cy="2423159"/>
      </dsp:txXfrm>
    </dsp:sp>
    <dsp:sp modelId="{C6D7D6F5-0C66-4964-A3CD-2162C8E1D1D6}">
      <dsp:nvSpPr>
        <dsp:cNvPr id="0" name=""/>
        <dsp:cNvSpPr/>
      </dsp:nvSpPr>
      <dsp:spPr>
        <a:xfrm>
          <a:off x="7203035" y="268681"/>
          <a:ext cx="1454685" cy="1580256"/>
        </a:xfrm>
        <a:prstGeom prst="flowChartProcess">
          <a:avLst/>
        </a:prstGeom>
        <a:blipFill rotWithShape="1">
          <a:blip xmlns:r="http://schemas.openxmlformats.org/officeDocument/2006/relationships" r:embed="rId5"/>
          <a:srcRect/>
          <a:stretch>
            <a:fillRect t="-6000" b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8790815" y="0"/>
          <a:ext cx="1623466" cy="60578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6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Geographical skills and fieldwork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How does the waste accumulated in school compare to the local area?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8790815" y="2423159"/>
        <a:ext cx="1623466" cy="2423159"/>
      </dsp:txXfrm>
    </dsp:sp>
    <dsp:sp modelId="{E84DC1F5-2AC2-4AFA-878D-296045707E9C}">
      <dsp:nvSpPr>
        <dsp:cNvPr id="0" name=""/>
        <dsp:cNvSpPr/>
      </dsp:nvSpPr>
      <dsp:spPr>
        <a:xfrm>
          <a:off x="8906902" y="187778"/>
          <a:ext cx="1424133" cy="1622801"/>
        </a:xfrm>
        <a:prstGeom prst="flowChartProcess">
          <a:avLst/>
        </a:prstGeom>
        <a:blipFill rotWithShape="1">
          <a:blip xmlns:r="http://schemas.openxmlformats.org/officeDocument/2006/relationships" r:embed="rId6"/>
          <a:srcRect/>
          <a:stretch>
            <a:fillRect l="-40000" r="-4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8680D9-A883-496C-B357-30A5C978064F}">
      <dsp:nvSpPr>
        <dsp:cNvPr id="0" name=""/>
        <dsp:cNvSpPr/>
      </dsp:nvSpPr>
      <dsp:spPr>
        <a:xfrm>
          <a:off x="10462985" y="0"/>
          <a:ext cx="1623466" cy="60578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1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XCCW Joined 4a" panose="03050602040000000000" pitchFamily="66" charset="0"/>
            </a:rPr>
            <a:t>Lesson 7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Waste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rgbClr val="002060"/>
              </a:solidFill>
              <a:latin typeface="XCCW Joined 4a" panose="03050602040000000000" pitchFamily="66" charset="0"/>
            </a:rPr>
            <a:t>Muddy Puddle Project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latin typeface="XCCW Joined 4a" panose="03050602040000000000" pitchFamily="66" charset="0"/>
            </a:rPr>
            <a:t>Project day – repurpose waste from home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10462985" y="2423159"/>
        <a:ext cx="1623466" cy="2423159"/>
      </dsp:txXfrm>
    </dsp:sp>
    <dsp:sp modelId="{D1405ADF-447E-44EB-A5FA-78539DBB05CB}">
      <dsp:nvSpPr>
        <dsp:cNvPr id="0" name=""/>
        <dsp:cNvSpPr/>
      </dsp:nvSpPr>
      <dsp:spPr>
        <a:xfrm>
          <a:off x="10544149" y="268480"/>
          <a:ext cx="1409742" cy="1479312"/>
        </a:xfrm>
        <a:prstGeom prst="flowChartProcess">
          <a:avLst/>
        </a:prstGeom>
        <a:blipFill rotWithShape="1">
          <a:blip xmlns:r="http://schemas.openxmlformats.org/officeDocument/2006/relationships" r:embed="rId7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5176635"/>
          <a:ext cx="12090438" cy="843295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7/7/2023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3513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7/7/2023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1953700"/>
              </p:ext>
            </p:extLst>
          </p:nvPr>
        </p:nvGraphicFramePr>
        <p:xfrm>
          <a:off x="50800" y="800100"/>
          <a:ext cx="12090400" cy="605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741724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Waste – Year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215818"/>
            <a:ext cx="12141200" cy="643839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</p:spTree>
    <p:extLst>
      <p:ext uri="{BB962C8B-B14F-4D97-AF65-F5344CB8AC3E}">
        <p14:creationId xmlns:p14="http://schemas.microsoft.com/office/powerpoint/2010/main" val="2421068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1047</TotalTime>
  <Words>144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Waste – Year 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Simon STONE</dc:creator>
  <cp:lastModifiedBy>Kath Clarkson</cp:lastModifiedBy>
  <cp:revision>94</cp:revision>
  <cp:lastPrinted>2020-03-05T15:59:42Z</cp:lastPrinted>
  <dcterms:created xsi:type="dcterms:W3CDTF">2019-06-20T12:33:16Z</dcterms:created>
  <dcterms:modified xsi:type="dcterms:W3CDTF">2023-07-07T11:48:12Z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